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641" r:id="rId6"/>
    <p:sldId id="642" r:id="rId7"/>
    <p:sldId id="2147471861" r:id="rId8"/>
    <p:sldId id="259" r:id="rId9"/>
    <p:sldId id="264" r:id="rId10"/>
    <p:sldId id="266" r:id="rId11"/>
    <p:sldId id="261" r:id="rId12"/>
    <p:sldId id="260" r:id="rId13"/>
    <p:sldId id="263" r:id="rId14"/>
    <p:sldId id="262" r:id="rId15"/>
    <p:sldId id="267" r:id="rId16"/>
    <p:sldId id="2147471905" r:id="rId17"/>
    <p:sldId id="2147471904" r:id="rId18"/>
    <p:sldId id="720" r:id="rId19"/>
    <p:sldId id="826"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3 CSAVR Conference - Charting Our Course: Maximizing VR Resources: Increasing Customer Outcomes" id="{7004EFDF-69F3-4A03-BADA-E3C62EA2580E}">
          <p14:sldIdLst>
            <p14:sldId id="256"/>
            <p14:sldId id="641"/>
            <p14:sldId id="642"/>
            <p14:sldId id="2147471861"/>
            <p14:sldId id="259"/>
            <p14:sldId id="264"/>
            <p14:sldId id="266"/>
            <p14:sldId id="261"/>
            <p14:sldId id="260"/>
            <p14:sldId id="263"/>
            <p14:sldId id="262"/>
            <p14:sldId id="267"/>
            <p14:sldId id="2147471905"/>
            <p14:sldId id="2147471904"/>
            <p14:sldId id="720"/>
            <p14:sldId id="8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Moya" initials="CM" lastIdx="1" clrIdx="0">
    <p:extLst>
      <p:ext uri="{19B8F6BF-5375-455C-9EA6-DF929625EA0E}">
        <p15:presenceInfo xmlns:p15="http://schemas.microsoft.com/office/powerpoint/2012/main" userId="S::moya@eri-wi.org::952a9161-3561-42aa-a1f1-acb93a460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0"/>
    <a:srgbClr val="BBCFCD"/>
    <a:srgbClr val="FFFFFF"/>
    <a:srgbClr val="B7BFC8"/>
    <a:srgbClr val="F8F2EC"/>
    <a:srgbClr val="DDE8F7"/>
    <a:srgbClr val="D6B48A"/>
    <a:srgbClr val="DDC19E"/>
    <a:srgbClr val="C5C3C3"/>
    <a:srgbClr val="D1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D8A33-524F-4A82-BB7F-9245382061C5}" v="11" dt="2023-03-29T23:31:47.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9" autoAdjust="0"/>
    <p:restoredTop sz="91774" autoAdjust="0"/>
  </p:normalViewPr>
  <p:slideViewPr>
    <p:cSldViewPr snapToGrid="0">
      <p:cViewPr varScale="1">
        <p:scale>
          <a:sx n="101" d="100"/>
          <a:sy n="101" d="100"/>
        </p:scale>
        <p:origin x="63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7AEB7-D65B-4BDC-9ACE-1F18108F2AB0}" type="datetimeFigureOut">
              <a:rPr lang="en-US" smtClean="0"/>
              <a:t>4/5/2023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A3FB9-EA21-459E-9502-135014CDD12C}" type="slidenum">
              <a:rPr lang="en-US" smtClean="0"/>
              <a:t>‹#›</a:t>
            </a:fld>
            <a:endParaRPr lang="en-US" dirty="0"/>
          </a:p>
        </p:txBody>
      </p:sp>
    </p:spTree>
    <p:extLst>
      <p:ext uri="{BB962C8B-B14F-4D97-AF65-F5344CB8AC3E}">
        <p14:creationId xmlns:p14="http://schemas.microsoft.com/office/powerpoint/2010/main" val="247111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a:t>
            </a:fld>
            <a:endParaRPr lang="en-US" dirty="0"/>
          </a:p>
        </p:txBody>
      </p:sp>
    </p:spTree>
    <p:extLst>
      <p:ext uri="{BB962C8B-B14F-4D97-AF65-F5344CB8AC3E}">
        <p14:creationId xmlns:p14="http://schemas.microsoft.com/office/powerpoint/2010/main" val="405587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will take this slide – Each panelist will tackle a topic</a:t>
            </a:r>
          </a:p>
        </p:txBody>
      </p:sp>
      <p:sp>
        <p:nvSpPr>
          <p:cNvPr id="4" name="Slide Number Placeholder 3"/>
          <p:cNvSpPr>
            <a:spLocks noGrp="1"/>
          </p:cNvSpPr>
          <p:nvPr>
            <p:ph type="sldNum" sz="quarter" idx="5"/>
          </p:nvPr>
        </p:nvSpPr>
        <p:spPr/>
        <p:txBody>
          <a:bodyPr/>
          <a:lstStyle/>
          <a:p>
            <a:fld id="{FCF2FC4C-110F-44A6-B1FC-3601235C3596}" type="slidenum">
              <a:rPr lang="en-US" smtClean="0"/>
              <a:t>11</a:t>
            </a:fld>
            <a:endParaRPr lang="en-US" dirty="0"/>
          </a:p>
        </p:txBody>
      </p:sp>
    </p:spTree>
    <p:extLst>
      <p:ext uri="{BB962C8B-B14F-4D97-AF65-F5344CB8AC3E}">
        <p14:creationId xmlns:p14="http://schemas.microsoft.com/office/powerpoint/2010/main" val="142777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b="1" dirty="0"/>
          </a:p>
        </p:txBody>
      </p:sp>
    </p:spTree>
    <p:extLst>
      <p:ext uri="{BB962C8B-B14F-4D97-AF65-F5344CB8AC3E}">
        <p14:creationId xmlns:p14="http://schemas.microsoft.com/office/powerpoint/2010/main" val="148875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15</a:t>
            </a:fld>
            <a:endParaRPr lang="en-US" dirty="0"/>
          </a:p>
        </p:txBody>
      </p:sp>
    </p:spTree>
    <p:extLst>
      <p:ext uri="{BB962C8B-B14F-4D97-AF65-F5344CB8AC3E}">
        <p14:creationId xmlns:p14="http://schemas.microsoft.com/office/powerpoint/2010/main" val="238159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16</a:t>
            </a:fld>
            <a:endParaRPr lang="en-US" dirty="0"/>
          </a:p>
        </p:txBody>
      </p:sp>
    </p:spTree>
    <p:extLst>
      <p:ext uri="{BB962C8B-B14F-4D97-AF65-F5344CB8AC3E}">
        <p14:creationId xmlns:p14="http://schemas.microsoft.com/office/powerpoint/2010/main" val="298781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3</a:t>
            </a:fld>
            <a:endParaRPr lang="en-US" dirty="0"/>
          </a:p>
        </p:txBody>
      </p:sp>
    </p:spTree>
    <p:extLst>
      <p:ext uri="{BB962C8B-B14F-4D97-AF65-F5344CB8AC3E}">
        <p14:creationId xmlns:p14="http://schemas.microsoft.com/office/powerpoint/2010/main" val="194590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4</a:t>
            </a:fld>
            <a:endParaRPr lang="en-US" dirty="0"/>
          </a:p>
        </p:txBody>
      </p:sp>
    </p:spTree>
    <p:extLst>
      <p:ext uri="{BB962C8B-B14F-4D97-AF65-F5344CB8AC3E}">
        <p14:creationId xmlns:p14="http://schemas.microsoft.com/office/powerpoint/2010/main" val="34520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will take this slide</a:t>
            </a:r>
          </a:p>
        </p:txBody>
      </p:sp>
      <p:sp>
        <p:nvSpPr>
          <p:cNvPr id="4" name="Slide Number Placeholder 3"/>
          <p:cNvSpPr>
            <a:spLocks noGrp="1"/>
          </p:cNvSpPr>
          <p:nvPr>
            <p:ph type="sldNum" sz="quarter" idx="5"/>
          </p:nvPr>
        </p:nvSpPr>
        <p:spPr/>
        <p:txBody>
          <a:bodyPr/>
          <a:lstStyle/>
          <a:p>
            <a:fld id="{FCF2FC4C-110F-44A6-B1FC-3601235C3596}" type="slidenum">
              <a:rPr lang="en-US" smtClean="0"/>
              <a:t>5</a:t>
            </a:fld>
            <a:endParaRPr lang="en-US" dirty="0"/>
          </a:p>
        </p:txBody>
      </p:sp>
    </p:spTree>
    <p:extLst>
      <p:ext uri="{BB962C8B-B14F-4D97-AF65-F5344CB8AC3E}">
        <p14:creationId xmlns:p14="http://schemas.microsoft.com/office/powerpoint/2010/main" val="266887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will take this slide and ask panel to comment</a:t>
            </a:r>
          </a:p>
        </p:txBody>
      </p:sp>
      <p:sp>
        <p:nvSpPr>
          <p:cNvPr id="4" name="Slide Number Placeholder 3"/>
          <p:cNvSpPr>
            <a:spLocks noGrp="1"/>
          </p:cNvSpPr>
          <p:nvPr>
            <p:ph type="sldNum" sz="quarter" idx="5"/>
          </p:nvPr>
        </p:nvSpPr>
        <p:spPr/>
        <p:txBody>
          <a:bodyPr/>
          <a:lstStyle/>
          <a:p>
            <a:fld id="{FCF2FC4C-110F-44A6-B1FC-3601235C3596}" type="slidenum">
              <a:rPr lang="en-US" smtClean="0"/>
              <a:t>6</a:t>
            </a:fld>
            <a:endParaRPr lang="en-US" dirty="0"/>
          </a:p>
        </p:txBody>
      </p:sp>
    </p:spTree>
    <p:extLst>
      <p:ext uri="{BB962C8B-B14F-4D97-AF65-F5344CB8AC3E}">
        <p14:creationId xmlns:p14="http://schemas.microsoft.com/office/powerpoint/2010/main" val="28098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will take this slide and ask panel to comment</a:t>
            </a:r>
          </a:p>
        </p:txBody>
      </p:sp>
      <p:sp>
        <p:nvSpPr>
          <p:cNvPr id="4" name="Slide Number Placeholder 3"/>
          <p:cNvSpPr>
            <a:spLocks noGrp="1"/>
          </p:cNvSpPr>
          <p:nvPr>
            <p:ph type="sldNum" sz="quarter" idx="5"/>
          </p:nvPr>
        </p:nvSpPr>
        <p:spPr/>
        <p:txBody>
          <a:bodyPr/>
          <a:lstStyle/>
          <a:p>
            <a:fld id="{FCF2FC4C-110F-44A6-B1FC-3601235C3596}" type="slidenum">
              <a:rPr lang="en-US" smtClean="0"/>
              <a:t>7</a:t>
            </a:fld>
            <a:endParaRPr lang="en-US" dirty="0"/>
          </a:p>
        </p:txBody>
      </p:sp>
    </p:spTree>
    <p:extLst>
      <p:ext uri="{BB962C8B-B14F-4D97-AF65-F5344CB8AC3E}">
        <p14:creationId xmlns:p14="http://schemas.microsoft.com/office/powerpoint/2010/main" val="70716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will introduce this topic – Each Panelist will take a turn</a:t>
            </a:r>
          </a:p>
        </p:txBody>
      </p:sp>
      <p:sp>
        <p:nvSpPr>
          <p:cNvPr id="4" name="Slide Number Placeholder 3"/>
          <p:cNvSpPr>
            <a:spLocks noGrp="1"/>
          </p:cNvSpPr>
          <p:nvPr>
            <p:ph type="sldNum" sz="quarter" idx="5"/>
          </p:nvPr>
        </p:nvSpPr>
        <p:spPr/>
        <p:txBody>
          <a:bodyPr/>
          <a:lstStyle/>
          <a:p>
            <a:fld id="{FCF2FC4C-110F-44A6-B1FC-3601235C3596}" type="slidenum">
              <a:rPr lang="en-US" smtClean="0"/>
              <a:t>8</a:t>
            </a:fld>
            <a:endParaRPr lang="en-US" dirty="0"/>
          </a:p>
        </p:txBody>
      </p:sp>
    </p:spTree>
    <p:extLst>
      <p:ext uri="{BB962C8B-B14F-4D97-AF65-F5344CB8AC3E}">
        <p14:creationId xmlns:p14="http://schemas.microsoft.com/office/powerpoint/2010/main" val="221951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will introduce this topic – Each panelist will take a turn </a:t>
            </a:r>
          </a:p>
        </p:txBody>
      </p:sp>
      <p:sp>
        <p:nvSpPr>
          <p:cNvPr id="4" name="Slide Number Placeholder 3"/>
          <p:cNvSpPr>
            <a:spLocks noGrp="1"/>
          </p:cNvSpPr>
          <p:nvPr>
            <p:ph type="sldNum" sz="quarter" idx="5"/>
          </p:nvPr>
        </p:nvSpPr>
        <p:spPr/>
        <p:txBody>
          <a:bodyPr/>
          <a:lstStyle/>
          <a:p>
            <a:fld id="{FCF2FC4C-110F-44A6-B1FC-3601235C3596}" type="slidenum">
              <a:rPr lang="en-US" smtClean="0"/>
              <a:t>9</a:t>
            </a:fld>
            <a:endParaRPr lang="en-US" dirty="0"/>
          </a:p>
        </p:txBody>
      </p:sp>
    </p:spTree>
    <p:extLst>
      <p:ext uri="{BB962C8B-B14F-4D97-AF65-F5344CB8AC3E}">
        <p14:creationId xmlns:p14="http://schemas.microsoft.com/office/powerpoint/2010/main" val="394635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will introduce this topic _ Each panelist takes a turn</a:t>
            </a:r>
          </a:p>
        </p:txBody>
      </p:sp>
      <p:sp>
        <p:nvSpPr>
          <p:cNvPr id="4" name="Slide Number Placeholder 3"/>
          <p:cNvSpPr>
            <a:spLocks noGrp="1"/>
          </p:cNvSpPr>
          <p:nvPr>
            <p:ph type="sldNum" sz="quarter" idx="5"/>
          </p:nvPr>
        </p:nvSpPr>
        <p:spPr/>
        <p:txBody>
          <a:bodyPr/>
          <a:lstStyle/>
          <a:p>
            <a:fld id="{FCF2FC4C-110F-44A6-B1FC-3601235C3596}" type="slidenum">
              <a:rPr lang="en-US" smtClean="0"/>
              <a:t>10</a:t>
            </a:fld>
            <a:endParaRPr lang="en-US" dirty="0"/>
          </a:p>
        </p:txBody>
      </p:sp>
    </p:spTree>
    <p:extLst>
      <p:ext uri="{BB962C8B-B14F-4D97-AF65-F5344CB8AC3E}">
        <p14:creationId xmlns:p14="http://schemas.microsoft.com/office/powerpoint/2010/main" val="2660468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Title-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71DA1-A612-AF8D-4335-B03FC9AA686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29000"/>
            <a:extLst>
              <a:ext uri="{28A0092B-C50C-407E-A947-70E740481C1C}">
                <a14:useLocalDpi xmlns:a14="http://schemas.microsoft.com/office/drawing/2010/main" val="0"/>
              </a:ext>
            </a:extLst>
          </a:blip>
          <a:srcRect/>
          <a:stretch/>
        </p:blipFill>
        <p:spPr>
          <a:xfrm>
            <a:off x="8518" y="0"/>
            <a:ext cx="12197785" cy="6502400"/>
          </a:xfrm>
          <a:prstGeom prst="rect">
            <a:avLst/>
          </a:prstGeom>
          <a:noFill/>
        </p:spPr>
      </p:pic>
      <p:sp>
        <p:nvSpPr>
          <p:cNvPr id="3" name="Subtitle 2">
            <a:extLst>
              <a:ext uri="{FF2B5EF4-FFF2-40B4-BE49-F238E27FC236}">
                <a16:creationId xmlns:a16="http://schemas.microsoft.com/office/drawing/2014/main" id="{CAE2DE54-8992-40C9-81F3-66833C2BC67C}"/>
              </a:ext>
            </a:extLst>
          </p:cNvPr>
          <p:cNvSpPr>
            <a:spLocks noGrp="1"/>
          </p:cNvSpPr>
          <p:nvPr>
            <p:ph type="subTitle" idx="1" hasCustomPrompt="1"/>
          </p:nvPr>
        </p:nvSpPr>
        <p:spPr>
          <a:xfrm>
            <a:off x="731367" y="2651760"/>
            <a:ext cx="4754880" cy="3108960"/>
          </a:xfrm>
        </p:spPr>
        <p:txBody>
          <a:bodyPr>
            <a:normAutofit/>
          </a:bodyPr>
          <a:lstStyle>
            <a:lvl1pPr marL="0" indent="0" algn="l">
              <a:lnSpc>
                <a:spcPct val="105000"/>
              </a:lnSpc>
              <a:spcBef>
                <a:spcPts val="0"/>
              </a:spcBef>
              <a:buNone/>
              <a:defRPr sz="2400" b="1">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CFA8318-9E8E-FF34-A66F-99CD658A0CF5}"/>
              </a:ext>
              <a:ext uri="{C183D7F6-B498-43B3-948B-1728B52AA6E4}">
                <adec:decorative xmlns:adec="http://schemas.microsoft.com/office/drawing/2017/decorative" val="1"/>
              </a:ext>
            </a:extLst>
          </p:cNvPr>
          <p:cNvGrpSpPr/>
          <p:nvPr userDrawn="1"/>
        </p:nvGrpSpPr>
        <p:grpSpPr>
          <a:xfrm>
            <a:off x="-110" y="6124887"/>
            <a:ext cx="12192110" cy="767295"/>
            <a:chOff x="-2323" y="4128060"/>
            <a:chExt cx="12202601" cy="767295"/>
          </a:xfrm>
        </p:grpSpPr>
        <p:sp>
          <p:nvSpPr>
            <p:cNvPr id="15" name="Flowchart: Stored Data 11">
              <a:extLst>
                <a:ext uri="{FF2B5EF4-FFF2-40B4-BE49-F238E27FC236}">
                  <a16:creationId xmlns:a16="http://schemas.microsoft.com/office/drawing/2014/main" id="{DB0D8D1A-5D4F-9DFE-63ED-9FD288861C9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6" name="Group 15">
              <a:extLst>
                <a:ext uri="{FF2B5EF4-FFF2-40B4-BE49-F238E27FC236}">
                  <a16:creationId xmlns:a16="http://schemas.microsoft.com/office/drawing/2014/main" id="{8990F432-254B-0A11-FCEE-D4193513AD83}"/>
                </a:ext>
              </a:extLst>
            </p:cNvPr>
            <p:cNvGrpSpPr/>
            <p:nvPr/>
          </p:nvGrpSpPr>
          <p:grpSpPr>
            <a:xfrm>
              <a:off x="-2323" y="4170079"/>
              <a:ext cx="12202601" cy="725276"/>
              <a:chOff x="9932" y="5889769"/>
              <a:chExt cx="12184065" cy="725276"/>
            </a:xfrm>
          </p:grpSpPr>
          <p:sp>
            <p:nvSpPr>
              <p:cNvPr id="17" name="Rectangle 16">
                <a:extLst>
                  <a:ext uri="{FF2B5EF4-FFF2-40B4-BE49-F238E27FC236}">
                    <a16:creationId xmlns:a16="http://schemas.microsoft.com/office/drawing/2014/main" id="{6F9C0A2D-CEF0-515D-6E9D-BEB66E0EA38E}"/>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1">
                <a:extLst>
                  <a:ext uri="{FF2B5EF4-FFF2-40B4-BE49-F238E27FC236}">
                    <a16:creationId xmlns:a16="http://schemas.microsoft.com/office/drawing/2014/main" id="{39F4E439-BEEA-2394-BA60-D2CB90F18753}"/>
                  </a:ext>
                  <a:ext uri="{C183D7F6-B498-43B3-948B-1728B52AA6E4}">
                    <adec:decorative xmlns:adec="http://schemas.microsoft.com/office/drawing/2017/decorative" val="1"/>
                  </a:ext>
                </a:extLst>
              </p:cNvPr>
              <p:cNvSpPr/>
              <p:nvPr/>
            </p:nvSpPr>
            <p:spPr bwMode="auto">
              <a:xfrm rot="16200000">
                <a:off x="5739382" y="160429"/>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73DF6312-EA75-49E8-B573-59F02A5991C8}"/>
              </a:ext>
            </a:extLst>
          </p:cNvPr>
          <p:cNvSpPr>
            <a:spLocks noGrp="1"/>
          </p:cNvSpPr>
          <p:nvPr>
            <p:ph type="ctrTitle"/>
          </p:nvPr>
        </p:nvSpPr>
        <p:spPr>
          <a:xfrm>
            <a:off x="731367" y="548640"/>
            <a:ext cx="6766560" cy="1828800"/>
          </a:xfrm>
        </p:spPr>
        <p:txBody>
          <a:bodyPr anchor="b">
            <a:normAutofit/>
          </a:bodyPr>
          <a:lstStyle>
            <a:lvl1pPr algn="l">
              <a:lnSpc>
                <a:spcPct val="102000"/>
              </a:lnSpc>
              <a:defRPr sz="44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547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lIns="91440" tIns="45720" rIns="91440" bIns="45720">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B30FB516-0834-E970-C852-A6ABB55667D0}"/>
              </a:ext>
              <a:ext uri="{C183D7F6-B498-43B3-948B-1728B52AA6E4}">
                <adec:decorative xmlns:adec="http://schemas.microsoft.com/office/drawing/2017/decorative" val="1"/>
              </a:ext>
            </a:extLst>
          </p:cNvPr>
          <p:cNvGrpSpPr/>
          <p:nvPr userDrawn="1"/>
        </p:nvGrpSpPr>
        <p:grpSpPr>
          <a:xfrm>
            <a:off x="-110" y="6122455"/>
            <a:ext cx="12192110" cy="755420"/>
            <a:chOff x="-2323" y="4128060"/>
            <a:chExt cx="12202601" cy="755420"/>
          </a:xfrm>
        </p:grpSpPr>
        <p:sp>
          <p:nvSpPr>
            <p:cNvPr id="9" name="Flowchart: Stored Data 11">
              <a:extLst>
                <a:ext uri="{FF2B5EF4-FFF2-40B4-BE49-F238E27FC236}">
                  <a16:creationId xmlns:a16="http://schemas.microsoft.com/office/drawing/2014/main" id="{2A71683F-C8AA-EA27-91F6-DFFC032C512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09A5FA9D-37EE-02EF-65ED-5C8FF705A84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F57ADECD-5FFB-819E-C0E5-401A5E842A76}"/>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ADFD5558-AAC9-665A-95A0-7C1941468CD6}"/>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9382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G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98B38-90DB-1CE2-D69F-CE939F51CF31}"/>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accent4">
                  <a:lumMod val="50000"/>
                </a:schemeClr>
              </a:buClr>
              <a:defRPr/>
            </a:lvl1pPr>
            <a:lvl2pPr>
              <a:lnSpc>
                <a:spcPct val="108000"/>
              </a:lnSpc>
              <a:spcBef>
                <a:spcPts val="1200"/>
              </a:spcBef>
              <a:buClr>
                <a:schemeClr val="accent4">
                  <a:lumMod val="50000"/>
                </a:schemeClr>
              </a:buClr>
              <a:defRPr/>
            </a:lvl2pPr>
            <a:lvl3pPr>
              <a:lnSpc>
                <a:spcPct val="108000"/>
              </a:lnSpc>
              <a:spcBef>
                <a:spcPts val="1200"/>
              </a:spcBef>
              <a:buClr>
                <a:schemeClr val="accent4">
                  <a:lumMod val="50000"/>
                </a:schemeClr>
              </a:buClr>
              <a:defRPr/>
            </a:lvl3pPr>
            <a:lvl4pPr>
              <a:lnSpc>
                <a:spcPct val="108000"/>
              </a:lnSpc>
              <a:spcBef>
                <a:spcPts val="1200"/>
              </a:spcBef>
              <a:buClr>
                <a:schemeClr val="accent4">
                  <a:lumMod val="50000"/>
                </a:schemeClr>
              </a:buClr>
              <a:defRPr/>
            </a:lvl4pPr>
            <a:lvl5pPr>
              <a:lnSpc>
                <a:spcPct val="108000"/>
              </a:lnSpc>
              <a:spcBef>
                <a:spcPts val="1200"/>
              </a:spcBef>
              <a:buClr>
                <a:schemeClr val="accent4">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0034AD3E-C1B5-C348-E115-7C2315355385}"/>
              </a:ext>
              <a:ext uri="{C183D7F6-B498-43B3-948B-1728B52AA6E4}">
                <adec:decorative xmlns:adec="http://schemas.microsoft.com/office/drawing/2017/decorative" val="1"/>
              </a:ext>
            </a:extLst>
          </p:cNvPr>
          <p:cNvGrpSpPr/>
          <p:nvPr userDrawn="1"/>
        </p:nvGrpSpPr>
        <p:grpSpPr>
          <a:xfrm>
            <a:off x="-110" y="6134030"/>
            <a:ext cx="12196674" cy="755420"/>
            <a:chOff x="-2323" y="4128060"/>
            <a:chExt cx="12207169" cy="755420"/>
          </a:xfrm>
        </p:grpSpPr>
        <p:sp>
          <p:nvSpPr>
            <p:cNvPr id="9" name="Flowchart: Stored Data 11">
              <a:extLst>
                <a:ext uri="{FF2B5EF4-FFF2-40B4-BE49-F238E27FC236}">
                  <a16:creationId xmlns:a16="http://schemas.microsoft.com/office/drawing/2014/main" id="{4F88E977-0009-1CCB-975F-2C5CACEDA515}"/>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0092DA24-6B29-16DD-E009-017BB473C504}"/>
                </a:ext>
              </a:extLst>
            </p:cNvPr>
            <p:cNvGrpSpPr/>
            <p:nvPr/>
          </p:nvGrpSpPr>
          <p:grpSpPr>
            <a:xfrm>
              <a:off x="-2323" y="4158204"/>
              <a:ext cx="12207169" cy="725276"/>
              <a:chOff x="9932" y="5877894"/>
              <a:chExt cx="12188626" cy="725276"/>
            </a:xfrm>
          </p:grpSpPr>
          <p:sp>
            <p:nvSpPr>
              <p:cNvPr id="11" name="Rectangle 10">
                <a:extLst>
                  <a:ext uri="{FF2B5EF4-FFF2-40B4-BE49-F238E27FC236}">
                    <a16:creationId xmlns:a16="http://schemas.microsoft.com/office/drawing/2014/main" id="{12A81753-02B2-F9B3-4444-8B780616405A}"/>
                  </a:ext>
                  <a:ext uri="{C183D7F6-B498-43B3-948B-1728B52AA6E4}">
                    <adec:decorative xmlns:adec="http://schemas.microsoft.com/office/drawing/2017/decorative" val="1"/>
                  </a:ext>
                </a:extLst>
              </p:cNvPr>
              <p:cNvSpPr/>
              <p:nvPr/>
            </p:nvSpPr>
            <p:spPr>
              <a:xfrm>
                <a:off x="9932" y="6478520"/>
                <a:ext cx="12188626" cy="105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4299558A-F32E-9A7B-FCD0-CE94951B66D5}"/>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62932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2F75FD-A4FA-BB04-4503-CF231FA88BE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2"/>
              </a:buClr>
              <a:defRPr/>
            </a:lvl1pPr>
            <a:lvl2pPr>
              <a:lnSpc>
                <a:spcPct val="108000"/>
              </a:lnSpc>
              <a:spcBef>
                <a:spcPts val="1200"/>
              </a:spcBef>
              <a:buClr>
                <a:schemeClr val="tx2"/>
              </a:buClr>
              <a:defRPr/>
            </a:lvl2pPr>
            <a:lvl3pPr>
              <a:lnSpc>
                <a:spcPct val="108000"/>
              </a:lnSpc>
              <a:spcBef>
                <a:spcPts val="1200"/>
              </a:spcBef>
              <a:buClr>
                <a:schemeClr val="tx2"/>
              </a:buClr>
              <a:defRPr/>
            </a:lvl3pPr>
            <a:lvl4pPr>
              <a:lnSpc>
                <a:spcPct val="108000"/>
              </a:lnSpc>
              <a:spcBef>
                <a:spcPts val="1200"/>
              </a:spcBef>
              <a:buClr>
                <a:schemeClr val="tx2"/>
              </a:buClr>
              <a:defRPr/>
            </a:lvl4pPr>
            <a:lvl5pPr>
              <a:lnSpc>
                <a:spcPct val="108000"/>
              </a:lnSpc>
              <a:spcBef>
                <a:spcPts val="1200"/>
              </a:spcBef>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A1F1598D-C6C6-F18F-7807-4B1F076E3E3A}"/>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3" name="Flowchart: Stored Data 11">
              <a:extLst>
                <a:ext uri="{FF2B5EF4-FFF2-40B4-BE49-F238E27FC236}">
                  <a16:creationId xmlns:a16="http://schemas.microsoft.com/office/drawing/2014/main" id="{F8A994A0-2C4F-B796-B61F-C7D8DFBD513F}"/>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8D8E2EFF-4CCA-C771-6AC3-516AD981F896}"/>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6269127D-C25B-9E85-4B85-DD282D29D9EC}"/>
                  </a:ext>
                  <a:ext uri="{C183D7F6-B498-43B3-948B-1728B52AA6E4}">
                    <adec:decorative xmlns:adec="http://schemas.microsoft.com/office/drawing/2017/decorative" val="1"/>
                  </a:ext>
                </a:extLst>
              </p:cNvPr>
              <p:cNvSpPr/>
              <p:nvPr/>
            </p:nvSpPr>
            <p:spPr>
              <a:xfrm>
                <a:off x="9932" y="6488042"/>
                <a:ext cx="12184065" cy="95637"/>
              </a:xfrm>
              <a:prstGeom prst="rect">
                <a:avLst/>
              </a:prstGeom>
              <a:solidFill>
                <a:srgbClr val="4C7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4DADA5B4-054F-E93A-54E2-4B69C741E36A}"/>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70093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Gra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F0895-7E98-A57A-3426-230AFE513E1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31000"/>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buSzPct val="125000"/>
              <a:defRPr/>
            </a:lvl1pPr>
            <a:lvl2pPr>
              <a:lnSpc>
                <a:spcPct val="108000"/>
              </a:lnSpc>
              <a:spcBef>
                <a:spcPts val="1200"/>
              </a:spcBef>
              <a:buClr>
                <a:schemeClr val="tx1">
                  <a:lumMod val="75000"/>
                  <a:lumOff val="25000"/>
                </a:schemeClr>
              </a:buClr>
              <a:buSzPct val="80000"/>
              <a:defRPr/>
            </a:lvl2pPr>
            <a:lvl3pPr indent="-347472">
              <a:lnSpc>
                <a:spcPct val="108000"/>
              </a:lnSpc>
              <a:spcBef>
                <a:spcPts val="1200"/>
              </a:spcBef>
              <a:buClr>
                <a:schemeClr val="tx1">
                  <a:lumMod val="75000"/>
                  <a:lumOff val="25000"/>
                </a:schemeClr>
              </a:buClr>
              <a:buSzPct val="80000"/>
              <a:defRPr/>
            </a:lvl3pPr>
            <a:lvl4pPr indent="-347472">
              <a:lnSpc>
                <a:spcPct val="108000"/>
              </a:lnSpc>
              <a:spcBef>
                <a:spcPts val="1200"/>
              </a:spcBef>
              <a:buClr>
                <a:schemeClr val="tx1">
                  <a:lumMod val="75000"/>
                  <a:lumOff val="25000"/>
                </a:schemeClr>
              </a:buClr>
              <a:buSzPct val="100000"/>
              <a:defRPr/>
            </a:lvl4pPr>
            <a:lvl5pPr>
              <a:lnSpc>
                <a:spcPct val="108000"/>
              </a:lnSpc>
              <a:spcBef>
                <a:spcPts val="1200"/>
              </a:spcBef>
              <a:buClr>
                <a:schemeClr val="tx1">
                  <a:lumMod val="75000"/>
                  <a:lumOff val="25000"/>
                </a:schemeClr>
              </a:buClr>
              <a:buSzPct val="7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AC37AAF4-EFF4-63EE-C9A6-E3DDAC1665BD}"/>
              </a:ext>
              <a:ext uri="{C183D7F6-B498-43B3-948B-1728B52AA6E4}">
                <adec:decorative xmlns:adec="http://schemas.microsoft.com/office/drawing/2017/decorative" val="1"/>
              </a:ext>
            </a:extLst>
          </p:cNvPr>
          <p:cNvGrpSpPr/>
          <p:nvPr userDrawn="1"/>
        </p:nvGrpSpPr>
        <p:grpSpPr>
          <a:xfrm>
            <a:off x="-110" y="6122460"/>
            <a:ext cx="12192110" cy="755420"/>
            <a:chOff x="-2323" y="4128060"/>
            <a:chExt cx="12202601" cy="755420"/>
          </a:xfrm>
        </p:grpSpPr>
        <p:sp>
          <p:nvSpPr>
            <p:cNvPr id="9" name="Flowchart: Stored Data 11">
              <a:extLst>
                <a:ext uri="{FF2B5EF4-FFF2-40B4-BE49-F238E27FC236}">
                  <a16:creationId xmlns:a16="http://schemas.microsoft.com/office/drawing/2014/main" id="{DA327580-1CF5-34FE-D432-400C14204C9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E750A1E9-F1E8-2DFE-27F1-C126A098579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CC48D589-642A-936C-96EB-850A7D4B04E1}"/>
                  </a:ext>
                  <a:ext uri="{C183D7F6-B498-43B3-948B-1728B52AA6E4}">
                    <adec:decorative xmlns:adec="http://schemas.microsoft.com/office/drawing/2017/decorative" val="1"/>
                  </a:ext>
                </a:extLst>
              </p:cNvPr>
              <p:cNvSpPr/>
              <p:nvPr/>
            </p:nvSpPr>
            <p:spPr>
              <a:xfrm>
                <a:off x="9932" y="6497568"/>
                <a:ext cx="12184065" cy="861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6DC9DEEF-2B02-26F6-E254-8D6CBC847B7C}"/>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5">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69246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ntent-L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23E76854-04F6-C1F3-1371-C5C679442DF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3" name="Flowchart: Stored Data 11">
              <a:extLst>
                <a:ext uri="{FF2B5EF4-FFF2-40B4-BE49-F238E27FC236}">
                  <a16:creationId xmlns:a16="http://schemas.microsoft.com/office/drawing/2014/main" id="{E25DC0B4-320B-5241-849B-E66AB7841E2B}"/>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4E797484-5FF0-3135-7058-D68A0F1AB7D1}"/>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E4A2738B-0A5D-4D17-0917-2C66ECDE5667}"/>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582A837E-2E16-D68D-5424-C3779B3A4B27}"/>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53772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46ED92-ED68-86FD-DF43-CFC5F4FCF4D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a:noFill/>
        </p:spPr>
      </p:pic>
      <p:grpSp>
        <p:nvGrpSpPr>
          <p:cNvPr id="7" name="Group 6">
            <a:extLst>
              <a:ext uri="{FF2B5EF4-FFF2-40B4-BE49-F238E27FC236}">
                <a16:creationId xmlns:a16="http://schemas.microsoft.com/office/drawing/2014/main" id="{28333B4F-EE79-7995-3FAB-992A1D52E0F3}"/>
              </a:ext>
              <a:ext uri="{C183D7F6-B498-43B3-948B-1728B52AA6E4}">
                <adec:decorative xmlns:adec="http://schemas.microsoft.com/office/drawing/2017/decorative" val="1"/>
              </a:ext>
            </a:extLst>
          </p:cNvPr>
          <p:cNvGrpSpPr/>
          <p:nvPr userDrawn="1"/>
        </p:nvGrpSpPr>
        <p:grpSpPr>
          <a:xfrm>
            <a:off x="-110" y="6125163"/>
            <a:ext cx="12192110" cy="735930"/>
            <a:chOff x="-2323" y="4128060"/>
            <a:chExt cx="12202601" cy="735930"/>
          </a:xfrm>
        </p:grpSpPr>
        <p:sp>
          <p:nvSpPr>
            <p:cNvPr id="8" name="Flowchart: Stored Data 11">
              <a:extLst>
                <a:ext uri="{FF2B5EF4-FFF2-40B4-BE49-F238E27FC236}">
                  <a16:creationId xmlns:a16="http://schemas.microsoft.com/office/drawing/2014/main" id="{B0EE97CC-A6AB-8FFE-4279-7A790C182287}"/>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F2C55F43-AC95-7303-7D88-3699613C967D}"/>
                </a:ext>
              </a:extLst>
            </p:cNvPr>
            <p:cNvGrpSpPr/>
            <p:nvPr/>
          </p:nvGrpSpPr>
          <p:grpSpPr>
            <a:xfrm>
              <a:off x="-2323" y="4136938"/>
              <a:ext cx="12202601" cy="727052"/>
              <a:chOff x="9932" y="5856628"/>
              <a:chExt cx="12184065" cy="727052"/>
            </a:xfrm>
          </p:grpSpPr>
          <p:sp>
            <p:nvSpPr>
              <p:cNvPr id="10" name="Rectangle 9">
                <a:extLst>
                  <a:ext uri="{FF2B5EF4-FFF2-40B4-BE49-F238E27FC236}">
                    <a16:creationId xmlns:a16="http://schemas.microsoft.com/office/drawing/2014/main" id="{94DEFC40-EDD6-F101-B0D4-D2F7C34CB92E}"/>
                  </a:ext>
                  <a:ext uri="{C183D7F6-B498-43B3-948B-1728B52AA6E4}">
                    <adec:decorative xmlns:adec="http://schemas.microsoft.com/office/drawing/2017/decorative" val="1"/>
                  </a:ext>
                </a:extLst>
              </p:cNvPr>
              <p:cNvSpPr/>
              <p:nvPr/>
            </p:nvSpPr>
            <p:spPr>
              <a:xfrm>
                <a:off x="9932" y="6429828"/>
                <a:ext cx="12184065" cy="1538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388B587F-E89B-4DCB-47F2-0D010C9520F7}"/>
                  </a:ext>
                  <a:ext uri="{C183D7F6-B498-43B3-948B-1728B52AA6E4}">
                    <adec:decorative xmlns:adec="http://schemas.microsoft.com/office/drawing/2017/decorative" val="1"/>
                  </a:ext>
                </a:extLst>
              </p:cNvPr>
              <p:cNvSpPr/>
              <p:nvPr/>
            </p:nvSpPr>
            <p:spPr bwMode="auto">
              <a:xfrm rot="16200000">
                <a:off x="5739382" y="127288"/>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212417A8-9DBE-403F-B71C-AA52493E35F0}"/>
              </a:ext>
            </a:extLst>
          </p:cNvPr>
          <p:cNvSpPr>
            <a:spLocks noGrp="1"/>
          </p:cNvSpPr>
          <p:nvPr>
            <p:ph type="title"/>
          </p:nvPr>
        </p:nvSpPr>
        <p:spPr>
          <a:xfrm>
            <a:off x="731520" y="365125"/>
            <a:ext cx="10773940" cy="1097280"/>
          </a:xfrm>
        </p:spPr>
        <p:txBody>
          <a:bodyPr>
            <a:normAutofit/>
          </a:bodyPr>
          <a:lstStyle>
            <a:lvl1pPr>
              <a:defRPr sz="4000" b="1">
                <a:solidFill>
                  <a:schemeClr val="accent4">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7771978-206B-43E9-904D-A3E97561D5AF}"/>
              </a:ext>
            </a:extLst>
          </p:cNvPr>
          <p:cNvSpPr>
            <a:spLocks noGrp="1"/>
          </p:cNvSpPr>
          <p:nvPr>
            <p:ph type="body" idx="1"/>
          </p:nvPr>
        </p:nvSpPr>
        <p:spPr>
          <a:xfrm>
            <a:off x="731520" y="1569199"/>
            <a:ext cx="5266055"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64D459D-E127-4540-BEA1-09EA2C68190E}"/>
              </a:ext>
            </a:extLst>
          </p:cNvPr>
          <p:cNvSpPr>
            <a:spLocks noGrp="1"/>
          </p:cNvSpPr>
          <p:nvPr>
            <p:ph sz="half" idx="2"/>
          </p:nvPr>
        </p:nvSpPr>
        <p:spPr>
          <a:xfrm>
            <a:off x="731520" y="2467941"/>
            <a:ext cx="5266055" cy="3567098"/>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006A81E-7180-4967-8F64-60A104454563}"/>
              </a:ext>
            </a:extLst>
          </p:cNvPr>
          <p:cNvSpPr>
            <a:spLocks noGrp="1"/>
          </p:cNvSpPr>
          <p:nvPr>
            <p:ph type="body" sz="quarter" idx="3"/>
          </p:nvPr>
        </p:nvSpPr>
        <p:spPr>
          <a:xfrm>
            <a:off x="6172200" y="1569199"/>
            <a:ext cx="5333260"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77923675-B4E1-51CA-5F68-25C06F664DD9}"/>
              </a:ext>
            </a:extLst>
          </p:cNvPr>
          <p:cNvSpPr>
            <a:spLocks noGrp="1"/>
          </p:cNvSpPr>
          <p:nvPr>
            <p:ph sz="half" idx="10"/>
          </p:nvPr>
        </p:nvSpPr>
        <p:spPr>
          <a:xfrm>
            <a:off x="6204096" y="2467940"/>
            <a:ext cx="5301364" cy="3567099"/>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4485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674458-9173-7A60-BCA6-B14433B67305}"/>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3D24374C-1107-4774-8E5C-B093E85BC091}"/>
              </a:ext>
            </a:extLst>
          </p:cNvPr>
          <p:cNvSpPr>
            <a:spLocks noGrp="1"/>
          </p:cNvSpPr>
          <p:nvPr>
            <p:ph type="title"/>
          </p:nvPr>
        </p:nvSpPr>
        <p:spPr>
          <a:xfrm>
            <a:off x="731520" y="365761"/>
            <a:ext cx="10773940" cy="1074994"/>
          </a:xfrm>
        </p:spPr>
        <p:txBody>
          <a:bodyPr>
            <a:normAutofit/>
          </a:bodyPr>
          <a:lstStyle>
            <a:lvl1pPr>
              <a:lnSpc>
                <a:spcPct val="102000"/>
              </a:lnSpc>
              <a:defRPr sz="4000" b="1">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1FF501A-8B92-4C99-A4A6-5E93B01BB0C6}"/>
              </a:ext>
            </a:extLst>
          </p:cNvPr>
          <p:cNvSpPr>
            <a:spLocks noGrp="1"/>
          </p:cNvSpPr>
          <p:nvPr>
            <p:ph sz="half" idx="1"/>
          </p:nvPr>
        </p:nvSpPr>
        <p:spPr>
          <a:xfrm>
            <a:off x="731520" y="1691581"/>
            <a:ext cx="528828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6A9761D-E3E3-4BAB-AD67-97C6B7D93C0E}"/>
              </a:ext>
            </a:extLst>
          </p:cNvPr>
          <p:cNvSpPr>
            <a:spLocks noGrp="1"/>
          </p:cNvSpPr>
          <p:nvPr>
            <p:ph sz="half" idx="2"/>
          </p:nvPr>
        </p:nvSpPr>
        <p:spPr>
          <a:xfrm>
            <a:off x="6172200" y="1691581"/>
            <a:ext cx="533326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A93D81BD-4E66-22CC-2530-770609B582A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11" name="Flowchart: Stored Data 11">
              <a:extLst>
                <a:ext uri="{FF2B5EF4-FFF2-40B4-BE49-F238E27FC236}">
                  <a16:creationId xmlns:a16="http://schemas.microsoft.com/office/drawing/2014/main" id="{3FA59EAE-4FD3-9B09-F62E-5523984F3F4C}"/>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2" name="Group 11">
              <a:extLst>
                <a:ext uri="{FF2B5EF4-FFF2-40B4-BE49-F238E27FC236}">
                  <a16:creationId xmlns:a16="http://schemas.microsoft.com/office/drawing/2014/main" id="{3A8BC637-D6B2-9ABE-A53E-CA6CF8E887B1}"/>
                </a:ext>
              </a:extLst>
            </p:cNvPr>
            <p:cNvGrpSpPr/>
            <p:nvPr/>
          </p:nvGrpSpPr>
          <p:grpSpPr>
            <a:xfrm>
              <a:off x="-2323" y="4158204"/>
              <a:ext cx="12202601" cy="725276"/>
              <a:chOff x="9932" y="5877894"/>
              <a:chExt cx="12184065" cy="725276"/>
            </a:xfrm>
          </p:grpSpPr>
          <p:sp>
            <p:nvSpPr>
              <p:cNvPr id="13" name="Rectangle 12">
                <a:extLst>
                  <a:ext uri="{FF2B5EF4-FFF2-40B4-BE49-F238E27FC236}">
                    <a16:creationId xmlns:a16="http://schemas.microsoft.com/office/drawing/2014/main" id="{14B7406C-5519-7724-31E5-8864A2381DCC}"/>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1">
                <a:extLst>
                  <a:ext uri="{FF2B5EF4-FFF2-40B4-BE49-F238E27FC236}">
                    <a16:creationId xmlns:a16="http://schemas.microsoft.com/office/drawing/2014/main" id="{E82D01B6-FBD5-07A8-EC53-65B944C4D8C3}"/>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44102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Text-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760ED-1BD3-517D-8639-ED67CEDDE3B9}"/>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BEF7E348-85A6-460D-A7A2-1C0A40A67BE5}"/>
              </a:ext>
            </a:extLst>
          </p:cNvPr>
          <p:cNvSpPr>
            <a:spLocks noGrp="1"/>
          </p:cNvSpPr>
          <p:nvPr>
            <p:ph type="title"/>
          </p:nvPr>
        </p:nvSpPr>
        <p:spPr>
          <a:xfrm>
            <a:off x="731519" y="365759"/>
            <a:ext cx="10794173" cy="1113095"/>
          </a:xfrm>
        </p:spPr>
        <p:txBody>
          <a:bodyPr anchor="b">
            <a:normAutofit/>
          </a:bodyPr>
          <a:lstStyle>
            <a:lvl1pPr>
              <a:lnSpc>
                <a:spcPct val="102000"/>
              </a:lnSpc>
              <a:defRPr sz="4400" b="1">
                <a:solidFill>
                  <a:schemeClr val="tx1">
                    <a:lumMod val="90000"/>
                    <a:lumOff val="10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6C1AB53-34BC-4F1B-9BCA-57A1E6108F23}"/>
              </a:ext>
            </a:extLst>
          </p:cNvPr>
          <p:cNvSpPr>
            <a:spLocks noGrp="1"/>
          </p:cNvSpPr>
          <p:nvPr>
            <p:ph type="pic" idx="1" hasCustomPrompt="1"/>
          </p:nvPr>
        </p:nvSpPr>
        <p:spPr>
          <a:xfrm>
            <a:off x="7119852" y="1691581"/>
            <a:ext cx="4395030" cy="4210456"/>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on icon to add picture</a:t>
            </a:r>
          </a:p>
        </p:txBody>
      </p:sp>
      <p:grpSp>
        <p:nvGrpSpPr>
          <p:cNvPr id="5" name="Group 4">
            <a:extLst>
              <a:ext uri="{FF2B5EF4-FFF2-40B4-BE49-F238E27FC236}">
                <a16:creationId xmlns:a16="http://schemas.microsoft.com/office/drawing/2014/main" id="{189A76B1-B2B4-6A45-C3CE-B7A2422C59F2}"/>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6" name="Flowchart: Stored Data 11">
              <a:extLst>
                <a:ext uri="{FF2B5EF4-FFF2-40B4-BE49-F238E27FC236}">
                  <a16:creationId xmlns:a16="http://schemas.microsoft.com/office/drawing/2014/main" id="{C8D6AFCB-4949-7ECB-0F3E-862C20EE51F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7" name="Group 6">
              <a:extLst>
                <a:ext uri="{FF2B5EF4-FFF2-40B4-BE49-F238E27FC236}">
                  <a16:creationId xmlns:a16="http://schemas.microsoft.com/office/drawing/2014/main" id="{C7C6A1C0-B6DB-1C85-57E9-2E2C588B204B}"/>
                </a:ext>
              </a:extLst>
            </p:cNvPr>
            <p:cNvGrpSpPr/>
            <p:nvPr/>
          </p:nvGrpSpPr>
          <p:grpSpPr>
            <a:xfrm>
              <a:off x="-2323" y="4158204"/>
              <a:ext cx="12202601" cy="725276"/>
              <a:chOff x="9932" y="5877894"/>
              <a:chExt cx="12184065" cy="725276"/>
            </a:xfrm>
          </p:grpSpPr>
          <p:sp>
            <p:nvSpPr>
              <p:cNvPr id="8" name="Rectangle 7">
                <a:extLst>
                  <a:ext uri="{FF2B5EF4-FFF2-40B4-BE49-F238E27FC236}">
                    <a16:creationId xmlns:a16="http://schemas.microsoft.com/office/drawing/2014/main" id="{15DCFFBF-CFA7-7D23-7627-100EC1D82F77}"/>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11">
                <a:extLst>
                  <a:ext uri="{FF2B5EF4-FFF2-40B4-BE49-F238E27FC236}">
                    <a16:creationId xmlns:a16="http://schemas.microsoft.com/office/drawing/2014/main" id="{62DB0C24-D23D-0DF1-D84B-89EB6239E71B}"/>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12" name="Content Placeholder 2">
            <a:extLst>
              <a:ext uri="{FF2B5EF4-FFF2-40B4-BE49-F238E27FC236}">
                <a16:creationId xmlns:a16="http://schemas.microsoft.com/office/drawing/2014/main" id="{8AAE32C4-2730-5030-C989-D143EEA8DC4D}"/>
              </a:ext>
            </a:extLst>
          </p:cNvPr>
          <p:cNvSpPr>
            <a:spLocks noGrp="1"/>
          </p:cNvSpPr>
          <p:nvPr>
            <p:ph sz="half" idx="10"/>
          </p:nvPr>
        </p:nvSpPr>
        <p:spPr>
          <a:xfrm>
            <a:off x="731520" y="1691581"/>
            <a:ext cx="6046470" cy="4210456"/>
          </a:xfrm>
        </p:spPr>
        <p:txBody>
          <a:bodyPr/>
          <a:lstStyle>
            <a:lvl1pPr>
              <a:lnSpc>
                <a:spcPct val="108000"/>
              </a:lnSpc>
              <a:spcBef>
                <a:spcPts val="1200"/>
              </a:spcBef>
              <a:buClr>
                <a:schemeClr val="accent4">
                  <a:lumMod val="75000"/>
                </a:schemeClr>
              </a:buClr>
              <a:defRPr/>
            </a:lvl1pPr>
            <a:lvl2pPr>
              <a:lnSpc>
                <a:spcPct val="108000"/>
              </a:lnSpc>
              <a:spcBef>
                <a:spcPts val="1200"/>
              </a:spcBef>
              <a:buClr>
                <a:schemeClr val="accent4">
                  <a:lumMod val="75000"/>
                </a:schemeClr>
              </a:buClr>
              <a:defRPr/>
            </a:lvl2pPr>
            <a:lvl3pPr>
              <a:lnSpc>
                <a:spcPct val="108000"/>
              </a:lnSpc>
              <a:spcBef>
                <a:spcPts val="1200"/>
              </a:spcBef>
              <a:buClr>
                <a:schemeClr val="accent4">
                  <a:lumMod val="75000"/>
                </a:schemeClr>
              </a:buClr>
              <a:defRPr sz="2200"/>
            </a:lvl3pPr>
            <a:lvl4pPr>
              <a:lnSpc>
                <a:spcPct val="108000"/>
              </a:lnSpc>
              <a:spcBef>
                <a:spcPts val="1200"/>
              </a:spcBef>
              <a:buClr>
                <a:schemeClr val="accent4">
                  <a:lumMod val="75000"/>
                </a:schemeClr>
              </a:buClr>
              <a:defRPr sz="2000"/>
            </a:lvl4pPr>
            <a:lvl5pPr>
              <a:lnSpc>
                <a:spcPct val="108000"/>
              </a:lnSpc>
              <a:spcBef>
                <a:spcPts val="1200"/>
              </a:spcBef>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2337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Resources_Dar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l="5461"/>
          <a:stretch/>
        </p:blipFill>
        <p:spPr>
          <a:xfrm>
            <a:off x="0" y="-13950"/>
            <a:ext cx="12186456" cy="6874887"/>
          </a:xfrm>
          <a:prstGeom prst="rect">
            <a:avLst/>
          </a:prstGeom>
          <a:gradFill>
            <a:gsLst>
              <a:gs pos="0">
                <a:schemeClr val="accent1"/>
              </a:gs>
              <a:gs pos="100000">
                <a:schemeClr val="accent1">
                  <a:lumMod val="90000"/>
                  <a:lumOff val="10000"/>
                </a:schemeClr>
              </a:gs>
            </a:gsLst>
            <a:lin ang="13500000" scaled="1"/>
          </a:gradFill>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731519" y="365125"/>
            <a:ext cx="10780775" cy="1048039"/>
          </a:xfr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FBE9716-1C17-4658-AF03-6561E2CD1685}"/>
              </a:ext>
            </a:extLst>
          </p:cNvPr>
          <p:cNvSpPr>
            <a:spLocks noGrp="1"/>
          </p:cNvSpPr>
          <p:nvPr>
            <p:ph idx="1"/>
          </p:nvPr>
        </p:nvSpPr>
        <p:spPr>
          <a:xfrm>
            <a:off x="731520" y="1546167"/>
            <a:ext cx="10780776" cy="4598602"/>
          </a:xfrm>
        </p:spPr>
        <p:txBody>
          <a:bodyPr/>
          <a:lstStyle>
            <a:lvl1pPr>
              <a:lnSpc>
                <a:spcPct val="105000"/>
              </a:lnSpc>
              <a:buClr>
                <a:schemeClr val="bg1"/>
              </a:buClr>
              <a:defRPr>
                <a:solidFill>
                  <a:schemeClr val="bg1"/>
                </a:solidFill>
              </a:defRPr>
            </a:lvl1pPr>
            <a:lvl2pPr>
              <a:lnSpc>
                <a:spcPct val="105000"/>
              </a:lnSpc>
              <a:buClr>
                <a:schemeClr val="bg1"/>
              </a:buClr>
              <a:defRPr>
                <a:solidFill>
                  <a:schemeClr val="bg1"/>
                </a:solidFill>
              </a:defRPr>
            </a:lvl2pPr>
            <a:lvl3pPr>
              <a:lnSpc>
                <a:spcPct val="105000"/>
              </a:lnSpc>
              <a:buClr>
                <a:schemeClr val="bg1"/>
              </a:buClr>
              <a:defRPr>
                <a:solidFill>
                  <a:schemeClr val="bg1"/>
                </a:solidFill>
              </a:defRPr>
            </a:lvl3pPr>
            <a:lvl4pPr>
              <a:lnSpc>
                <a:spcPct val="105000"/>
              </a:lnSpc>
              <a:buClr>
                <a:schemeClr val="bg1"/>
              </a:buClr>
              <a:defRPr>
                <a:solidFill>
                  <a:schemeClr val="bg1"/>
                </a:solidFill>
              </a:defRPr>
            </a:lvl4pPr>
            <a:lvl5pPr>
              <a:lnSpc>
                <a:spcPct val="105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7757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You-Title-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alphaModFix amt="81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2" name="Rectangle: Rounded Corners 1">
            <a:extLst>
              <a:ext uri="{FF2B5EF4-FFF2-40B4-BE49-F238E27FC236}">
                <a16:creationId xmlns:a16="http://schemas.microsoft.com/office/drawing/2014/main" id="{2EE83942-4843-ECF3-8E1F-78798E182B0C}"/>
              </a:ext>
              <a:ext uri="{C183D7F6-B498-43B3-948B-1728B52AA6E4}">
                <adec:decorative xmlns:adec="http://schemas.microsoft.com/office/drawing/2017/decorative" val="1"/>
              </a:ext>
            </a:extLst>
          </p:cNvPr>
          <p:cNvSpPr/>
          <p:nvPr userDrawn="1"/>
        </p:nvSpPr>
        <p:spPr bwMode="auto">
          <a:xfrm>
            <a:off x="2427259" y="1552768"/>
            <a:ext cx="7337482" cy="3244465"/>
          </a:xfrm>
          <a:prstGeom prst="roundRect">
            <a:avLst/>
          </a:prstGeom>
          <a:solidFill>
            <a:schemeClr val="bg1"/>
          </a:solidFill>
          <a:ln w="25400">
            <a:solidFill>
              <a:srgbClr val="BBCFCD"/>
            </a:solidFill>
          </a:ln>
        </p:spPr>
        <p:txBody>
          <a:bodyPr vert="horz" wrap="square" lIns="91440" tIns="45720" rIns="91440" bIns="45720" numCol="1" rtlCol="0" anchor="t" anchorCtr="0" compatLnSpc="1">
            <a:prstTxWarp prst="textNoShape">
              <a:avLst/>
            </a:prstTxWarp>
          </a:bodyPr>
          <a:lstStyle/>
          <a:p>
            <a:pPr algn="l"/>
            <a:endParaRPr lang="en-US"/>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2427259" y="2225040"/>
            <a:ext cx="7337482" cy="1980721"/>
          </a:xfrm>
        </p:spPr>
        <p:txBody>
          <a:bodyPr>
            <a:noAutofit/>
          </a:bodyPr>
          <a:lstStyle>
            <a:lvl1pPr algn="ctr">
              <a:lnSpc>
                <a:spcPct val="105000"/>
              </a:lnSpc>
              <a:defRPr sz="6000" b="0">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175126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eft-Side-Title_Gold">
    <p:bg>
      <p:bgPr>
        <a:solidFill>
          <a:srgbClr val="F8F2E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1EE2B2-5841-3447-8256-781E2D04CA1E}"/>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4">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
        <p:nvSpPr>
          <p:cNvPr id="12" name="Title 1">
            <a:extLst>
              <a:ext uri="{FF2B5EF4-FFF2-40B4-BE49-F238E27FC236}">
                <a16:creationId xmlns:a16="http://schemas.microsoft.com/office/drawing/2014/main" id="{AEE62D52-FF27-1585-D36B-D9B1D4930AD8}"/>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Tree>
    <p:custDataLst>
      <p:tags r:id="rId1"/>
    </p:custDataLst>
    <p:extLst>
      <p:ext uri="{BB962C8B-B14F-4D97-AF65-F5344CB8AC3E}">
        <p14:creationId xmlns:p14="http://schemas.microsoft.com/office/powerpoint/2010/main" val="408056683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81000"/>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3" name="Rectangle: Rounded Corners 2">
            <a:extLst>
              <a:ext uri="{FF2B5EF4-FFF2-40B4-BE49-F238E27FC236}">
                <a16:creationId xmlns:a16="http://schemas.microsoft.com/office/drawing/2014/main" id="{7E41C3C4-EA24-C463-B552-DA0B6343BFCF}"/>
              </a:ext>
              <a:ext uri="{C183D7F6-B498-43B3-948B-1728B52AA6E4}">
                <adec:decorative xmlns:adec="http://schemas.microsoft.com/office/drawing/2017/decorative" val="1"/>
              </a:ext>
            </a:extLst>
          </p:cNvPr>
          <p:cNvSpPr/>
          <p:nvPr userDrawn="1"/>
        </p:nvSpPr>
        <p:spPr bwMode="auto">
          <a:xfrm>
            <a:off x="749878" y="800908"/>
            <a:ext cx="10692245" cy="4727864"/>
          </a:xfrm>
          <a:prstGeom prst="roundRect">
            <a:avLst/>
          </a:prstGeom>
          <a:solidFill>
            <a:schemeClr val="bg1"/>
          </a:solidFill>
          <a:ln w="25400">
            <a:solidFill>
              <a:srgbClr val="B7BFC8"/>
            </a:solid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3222171" y="2182983"/>
            <a:ext cx="5776686" cy="2911884"/>
          </a:xfrm>
        </p:spPr>
        <p:txBody>
          <a:bodyPr/>
          <a:lstStyle>
            <a:lvl1pPr>
              <a:lnSpc>
                <a:spcPts val="2500"/>
              </a:lnSpc>
              <a:spcBef>
                <a:spcPts val="0"/>
              </a:spcBef>
              <a:buClr>
                <a:schemeClr val="tx1">
                  <a:lumMod val="75000"/>
                  <a:lumOff val="25000"/>
                </a:schemeClr>
              </a:buClr>
              <a:defRPr>
                <a:solidFill>
                  <a:srgbClr val="000000"/>
                </a:solidFill>
              </a:defRPr>
            </a:lvl1pPr>
            <a:lvl2pPr>
              <a:buClr>
                <a:schemeClr val="tx1">
                  <a:lumMod val="75000"/>
                  <a:lumOff val="25000"/>
                </a:schemeClr>
              </a:buClr>
              <a:defRPr>
                <a:solidFill>
                  <a:srgbClr val="000000"/>
                </a:solidFill>
              </a:defRPr>
            </a:lvl2pPr>
            <a:lvl3pPr>
              <a:buClr>
                <a:schemeClr val="tx1">
                  <a:lumMod val="75000"/>
                  <a:lumOff val="25000"/>
                </a:schemeClr>
              </a:buClr>
              <a:defRPr>
                <a:solidFill>
                  <a:srgbClr val="000000"/>
                </a:solidFill>
              </a:defRPr>
            </a:lvl3pPr>
            <a:lvl4pPr>
              <a:buClr>
                <a:schemeClr val="tx1">
                  <a:lumMod val="75000"/>
                  <a:lumOff val="25000"/>
                </a:schemeClr>
              </a:buClr>
              <a:defRPr>
                <a:solidFill>
                  <a:srgbClr val="000000"/>
                </a:solidFill>
              </a:defRPr>
            </a:lvl4pPr>
            <a:lvl5pPr>
              <a:buClr>
                <a:schemeClr val="tx1">
                  <a:lumMod val="75000"/>
                  <a:lumOff val="25000"/>
                </a:schemeClr>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49876" y="1060626"/>
            <a:ext cx="10692246" cy="727319"/>
          </a:xfrm>
        </p:spPr>
        <p:txBody>
          <a:bodyPr>
            <a:noAutofit/>
          </a:bodyPr>
          <a:lstStyle>
            <a:lvl1pPr algn="ctr">
              <a:defRPr sz="4000" b="1">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5503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77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4FBC-F9B6-D653-16E4-3493D2768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A24A9-BB2C-59BD-5A58-A90C6BB02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8ED41-D75E-874A-DB51-D61670E8786B}"/>
              </a:ext>
            </a:extLst>
          </p:cNvPr>
          <p:cNvSpPr>
            <a:spLocks noGrp="1"/>
          </p:cNvSpPr>
          <p:nvPr>
            <p:ph type="dt" sz="half" idx="10"/>
          </p:nvPr>
        </p:nvSpPr>
        <p:spPr/>
        <p:txBody>
          <a:bodyPr/>
          <a:lstStyle/>
          <a:p>
            <a:fld id="{99AC5C9C-A37A-4B60-9C97-E85C063F1C16}" type="datetimeFigureOut">
              <a:rPr lang="en-US" smtClean="0"/>
              <a:t>4/5/2023</a:t>
            </a:fld>
            <a:endParaRPr lang="en-US" dirty="0"/>
          </a:p>
        </p:txBody>
      </p:sp>
      <p:sp>
        <p:nvSpPr>
          <p:cNvPr id="5" name="Footer Placeholder 4">
            <a:extLst>
              <a:ext uri="{FF2B5EF4-FFF2-40B4-BE49-F238E27FC236}">
                <a16:creationId xmlns:a16="http://schemas.microsoft.com/office/drawing/2014/main" id="{87705315-5D3F-EA21-10C6-20E46E1CE8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C8663-052F-364A-4AC6-4A25990CFED2}"/>
              </a:ext>
            </a:extLst>
          </p:cNvPr>
          <p:cNvSpPr>
            <a:spLocks noGrp="1"/>
          </p:cNvSpPr>
          <p:nvPr>
            <p:ph type="sldNum" sz="quarter" idx="12"/>
          </p:nvPr>
        </p:nvSpPr>
        <p:spPr/>
        <p:txBody>
          <a:bodyPr/>
          <a:lstStyle/>
          <a:p>
            <a:fld id="{C0581812-A52E-4A9B-9AD0-882115A50B5B}" type="slidenum">
              <a:rPr lang="en-US" smtClean="0"/>
              <a:t>‹#›</a:t>
            </a:fld>
            <a:endParaRPr lang="en-US" dirty="0"/>
          </a:p>
        </p:txBody>
      </p:sp>
    </p:spTree>
    <p:extLst>
      <p:ext uri="{BB962C8B-B14F-4D97-AF65-F5344CB8AC3E}">
        <p14:creationId xmlns:p14="http://schemas.microsoft.com/office/powerpoint/2010/main" val="249642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Side-Title_Blue">
    <p:bg>
      <p:bgPr>
        <a:solidFill>
          <a:schemeClr val="accent1">
            <a:lumMod val="10000"/>
            <a:lumOff val="90000"/>
            <a:alpha val="3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A9EE4-851B-E3D8-6194-5D837D9C5E87}"/>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2">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1">
                  <a:lumMod val="75000"/>
                  <a:lumOff val="2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
        <p:nvSpPr>
          <p:cNvPr id="4" name="Title 1">
            <a:extLst>
              <a:ext uri="{FF2B5EF4-FFF2-40B4-BE49-F238E27FC236}">
                <a16:creationId xmlns:a16="http://schemas.microsoft.com/office/drawing/2014/main" id="{57A64BB4-3A4C-5B0C-51F3-ECA3FE1BD1E9}"/>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Tree>
    <p:custDataLst>
      <p:tags r:id="rId1"/>
    </p:custDataLst>
    <p:extLst>
      <p:ext uri="{BB962C8B-B14F-4D97-AF65-F5344CB8AC3E}">
        <p14:creationId xmlns:p14="http://schemas.microsoft.com/office/powerpoint/2010/main" val="42899789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Side-Title_Green">
    <p:bg>
      <p:bgPr>
        <a:solidFill>
          <a:schemeClr val="accent3">
            <a:lumMod val="20000"/>
            <a:lumOff val="80000"/>
            <a:alpha val="4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5B827-4B5D-64C3-7BA1-EC505A9BB132}"/>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3">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2" name="Title 1"/>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3">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Tree>
    <p:custDataLst>
      <p:tags r:id="rId1"/>
    </p:custDataLst>
    <p:extLst>
      <p:ext uri="{BB962C8B-B14F-4D97-AF65-F5344CB8AC3E}">
        <p14:creationId xmlns:p14="http://schemas.microsoft.com/office/powerpoint/2010/main" val="428655441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Break-Slide_Blu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4F378-8F9D-F0DC-B282-2224F1409715}"/>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49579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Break-Slide_Green">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8392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Break-Slide_Brown">
    <p:bg>
      <p:bgPr>
        <a:solidFill>
          <a:schemeClr val="accent4">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3AF83-E23A-197F-4471-8461FFAA59FA}"/>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normAutofit/>
          </a:bodyPr>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4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 uri="{C183D7F6-B498-43B3-948B-1728B52AA6E4}">
                <adec:decorative xmlns:adec="http://schemas.microsoft.com/office/drawing/2017/decorative" val="1"/>
              </a:ext>
            </a:extLst>
          </p:cNvPr>
          <p:cNvSpPr/>
          <p:nvPr userDrawn="1"/>
        </p:nvSpPr>
        <p:spPr>
          <a:xfrm>
            <a:off x="0" y="-1"/>
            <a:ext cx="12192000" cy="6887271"/>
          </a:xfrm>
          <a:prstGeom prst="rect">
            <a:avLst/>
          </a:prstGeom>
          <a:gradFill flip="none" rotWithShape="1">
            <a:gsLst>
              <a:gs pos="0">
                <a:schemeClr val="accent1">
                  <a:lumMod val="10000"/>
                  <a:lumOff val="9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41A3D53-9261-D26A-6C45-5641B5FBC6A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tretch>
            <a:fillRect/>
          </a:stretch>
        </p:blipFill>
        <p:spPr>
          <a:xfrm>
            <a:off x="-1" y="0"/>
            <a:ext cx="12192001" cy="6502400"/>
          </a:xfrm>
          <a:prstGeom prst="rect">
            <a:avLst/>
          </a:prstGeom>
        </p:spPr>
      </p:pic>
      <p:grpSp>
        <p:nvGrpSpPr>
          <p:cNvPr id="11" name="Group 10">
            <a:extLst>
              <a:ext uri="{FF2B5EF4-FFF2-40B4-BE49-F238E27FC236}">
                <a16:creationId xmlns:a16="http://schemas.microsoft.com/office/drawing/2014/main" id="{F41142B7-D1CC-9DA1-B269-2A703782F6C7}"/>
              </a:ext>
              <a:ext uri="{C183D7F6-B498-43B3-948B-1728B52AA6E4}">
                <adec:decorative xmlns:adec="http://schemas.microsoft.com/office/drawing/2017/decorative" val="1"/>
              </a:ext>
            </a:extLst>
          </p:cNvPr>
          <p:cNvGrpSpPr/>
          <p:nvPr userDrawn="1"/>
        </p:nvGrpSpPr>
        <p:grpSpPr>
          <a:xfrm>
            <a:off x="0" y="6153117"/>
            <a:ext cx="12192110" cy="755420"/>
            <a:chOff x="-2323" y="4128060"/>
            <a:chExt cx="12202601" cy="755420"/>
          </a:xfrm>
        </p:grpSpPr>
        <p:sp>
          <p:nvSpPr>
            <p:cNvPr id="13" name="Flowchart: Stored Data 11">
              <a:extLst>
                <a:ext uri="{FF2B5EF4-FFF2-40B4-BE49-F238E27FC236}">
                  <a16:creationId xmlns:a16="http://schemas.microsoft.com/office/drawing/2014/main" id="{AAC68A50-DB9C-0A44-F7A7-3EC785C44A63}"/>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4" name="Group 13">
              <a:extLst>
                <a:ext uri="{FF2B5EF4-FFF2-40B4-BE49-F238E27FC236}">
                  <a16:creationId xmlns:a16="http://schemas.microsoft.com/office/drawing/2014/main" id="{8B278126-F74F-B235-61A0-ED13C31597FB}"/>
                </a:ext>
              </a:extLst>
            </p:cNvPr>
            <p:cNvGrpSpPr/>
            <p:nvPr/>
          </p:nvGrpSpPr>
          <p:grpSpPr>
            <a:xfrm>
              <a:off x="-2323" y="4158204"/>
              <a:ext cx="12202601" cy="725276"/>
              <a:chOff x="9932" y="5877894"/>
              <a:chExt cx="12184065" cy="725276"/>
            </a:xfrm>
          </p:grpSpPr>
          <p:sp>
            <p:nvSpPr>
              <p:cNvPr id="15" name="Rectangle 14">
                <a:extLst>
                  <a:ext uri="{FF2B5EF4-FFF2-40B4-BE49-F238E27FC236}">
                    <a16:creationId xmlns:a16="http://schemas.microsoft.com/office/drawing/2014/main" id="{EC7DA0F0-6918-E5D7-04B3-285C2C674914}"/>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1">
                <a:extLst>
                  <a:ext uri="{FF2B5EF4-FFF2-40B4-BE49-F238E27FC236}">
                    <a16:creationId xmlns:a16="http://schemas.microsoft.com/office/drawing/2014/main" id="{5EE8870C-9532-AFE4-3151-DFA29966BA4F}"/>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p:cNvSpPr>
            <a:spLocks noGrp="1"/>
          </p:cNvSpPr>
          <p:nvPr>
            <p:ph type="title" hasCustomPrompt="1"/>
          </p:nvPr>
        </p:nvSpPr>
        <p:spPr>
          <a:xfrm>
            <a:off x="731520" y="365760"/>
            <a:ext cx="10857968" cy="768066"/>
          </a:xfrm>
        </p:spPr>
        <p:txBody>
          <a:bodyPr anchor="b" anchorCtr="0"/>
          <a:lstStyle>
            <a:lvl1pPr>
              <a:defRPr cap="none">
                <a:solidFill>
                  <a:schemeClr val="accent1"/>
                </a:solidFill>
              </a:defRPr>
            </a:lvl1pPr>
          </a:lstStyle>
          <a:p>
            <a:r>
              <a:rPr lang="en-US" dirty="0"/>
              <a:t>Click to edit master title style</a:t>
            </a:r>
          </a:p>
        </p:txBody>
      </p:sp>
      <p:sp>
        <p:nvSpPr>
          <p:cNvPr id="17" name="Content Placeholder 2">
            <a:extLst>
              <a:ext uri="{FF2B5EF4-FFF2-40B4-BE49-F238E27FC236}">
                <a16:creationId xmlns:a16="http://schemas.microsoft.com/office/drawing/2014/main" id="{62FFC810-8E13-1BFA-6505-D7351634F0DE}"/>
              </a:ext>
            </a:extLst>
          </p:cNvPr>
          <p:cNvSpPr>
            <a:spLocks noGrp="1"/>
          </p:cNvSpPr>
          <p:nvPr>
            <p:ph sz="half" idx="1" hasCustomPrompt="1"/>
          </p:nvPr>
        </p:nvSpPr>
        <p:spPr>
          <a:xfrm>
            <a:off x="731520"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0" name="Content Placeholder 2">
            <a:extLst>
              <a:ext uri="{FF2B5EF4-FFF2-40B4-BE49-F238E27FC236}">
                <a16:creationId xmlns:a16="http://schemas.microsoft.com/office/drawing/2014/main" id="{4B9BEB89-3118-3200-3E30-E9BC6EE9F602}"/>
              </a:ext>
            </a:extLst>
          </p:cNvPr>
          <p:cNvSpPr>
            <a:spLocks noGrp="1"/>
          </p:cNvSpPr>
          <p:nvPr>
            <p:ph sz="half" idx="17" hasCustomPrompt="1"/>
          </p:nvPr>
        </p:nvSpPr>
        <p:spPr>
          <a:xfrm>
            <a:off x="6664486"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2" name="Content Placeholder 2">
            <a:extLst>
              <a:ext uri="{FF2B5EF4-FFF2-40B4-BE49-F238E27FC236}">
                <a16:creationId xmlns:a16="http://schemas.microsoft.com/office/drawing/2014/main" id="{10589553-04BF-1F7D-031C-A8D2A2C72A47}"/>
              </a:ext>
            </a:extLst>
          </p:cNvPr>
          <p:cNvSpPr>
            <a:spLocks noGrp="1"/>
          </p:cNvSpPr>
          <p:nvPr>
            <p:ph sz="half" idx="18" hasCustomPrompt="1"/>
          </p:nvPr>
        </p:nvSpPr>
        <p:spPr>
          <a:xfrm>
            <a:off x="731520"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3" name="Content Placeholder 2">
            <a:extLst>
              <a:ext uri="{FF2B5EF4-FFF2-40B4-BE49-F238E27FC236}">
                <a16:creationId xmlns:a16="http://schemas.microsoft.com/office/drawing/2014/main" id="{9D176E37-DF0E-D78B-BBB5-69356A3638D3}"/>
              </a:ext>
            </a:extLst>
          </p:cNvPr>
          <p:cNvSpPr>
            <a:spLocks noGrp="1"/>
          </p:cNvSpPr>
          <p:nvPr>
            <p:ph sz="half" idx="19" hasCustomPrompt="1"/>
          </p:nvPr>
        </p:nvSpPr>
        <p:spPr>
          <a:xfrm>
            <a:off x="6664486"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Tree>
    <p:custDataLst>
      <p:tags r:id="rId1"/>
    </p:custDataLst>
    <p:extLst>
      <p:ext uri="{BB962C8B-B14F-4D97-AF65-F5344CB8AC3E}">
        <p14:creationId xmlns:p14="http://schemas.microsoft.com/office/powerpoint/2010/main" val="21052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72D1-FFF2-B35E-5E65-7150F6368668}"/>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5" name="Rectangle 4">
            <a:extLst>
              <a:ext uri="{FF2B5EF4-FFF2-40B4-BE49-F238E27FC236}">
                <a16:creationId xmlns:a16="http://schemas.microsoft.com/office/drawing/2014/main" id="{9749FD5E-0773-412F-909A-425A9F56CD6E}"/>
              </a:ext>
            </a:extLst>
          </p:cNvPr>
          <p:cNvSpPr/>
          <p:nvPr userDrawn="1"/>
        </p:nvSpPr>
        <p:spPr>
          <a:xfrm>
            <a:off x="1" y="1"/>
            <a:ext cx="12192000" cy="6858000"/>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65062" cy="4382046"/>
          </a:xfrm>
        </p:spPr>
        <p:txBody>
          <a:bodyPr/>
          <a:lstStyle>
            <a:lvl1pPr marL="0" indent="0">
              <a:lnSpc>
                <a:spcPct val="105000"/>
              </a:lnSpc>
              <a:spcBef>
                <a:spcPts val="0"/>
              </a:spcBef>
              <a:buClr>
                <a:schemeClr val="tx2"/>
              </a:buClr>
              <a:buFontTx/>
              <a:buNone/>
              <a:defRPr/>
            </a:lvl1pPr>
            <a:lvl2pPr>
              <a:lnSpc>
                <a:spcPct val="105000"/>
              </a:lnSpc>
              <a:buClr>
                <a:schemeClr val="tx2"/>
              </a:buClr>
              <a:defRPr/>
            </a:lvl2pPr>
            <a:lvl3pPr>
              <a:lnSpc>
                <a:spcPct val="105000"/>
              </a:lnSpc>
              <a:buClr>
                <a:schemeClr val="tx2"/>
              </a:buClr>
              <a:defRPr/>
            </a:lvl3pPr>
            <a:lvl4pPr>
              <a:lnSpc>
                <a:spcPct val="105000"/>
              </a:lnSpc>
              <a:buClr>
                <a:schemeClr val="tx2"/>
              </a:buClr>
              <a:defRPr/>
            </a:lvl4pPr>
            <a:lvl5pPr>
              <a:lnSpc>
                <a:spcPct val="105000"/>
              </a:lnSpc>
              <a:buClr>
                <a:schemeClr val="tx2"/>
              </a:buClr>
              <a:defRPr/>
            </a:lvl5pPr>
          </a:lstStyle>
          <a:p>
            <a:pPr lvl="0"/>
            <a:r>
              <a:rPr lang="en-US" dirty="0"/>
              <a:t>Click to edit Master text styles</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19" y="365761"/>
            <a:ext cx="10765063" cy="973942"/>
          </a:xfrm>
        </p:spPr>
        <p:txBody>
          <a:bodyPr>
            <a:noAutofit/>
          </a:bodyPr>
          <a:lstStyle>
            <a:lvl1pPr>
              <a:lnSpc>
                <a:spcPct val="105000"/>
              </a:lnSpc>
              <a:defRPr sz="4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9261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966A2-CC0D-408F-B8E1-012E244B5654}"/>
              </a:ext>
            </a:extLst>
          </p:cNvPr>
          <p:cNvSpPr>
            <a:spLocks noGrp="1"/>
          </p:cNvSpPr>
          <p:nvPr>
            <p:ph type="title"/>
          </p:nvPr>
        </p:nvSpPr>
        <p:spPr>
          <a:xfrm>
            <a:off x="73152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4A258D1-6832-42CE-9690-4329C5F52631}"/>
              </a:ext>
            </a:extLst>
          </p:cNvPr>
          <p:cNvSpPr>
            <a:spLocks noGrp="1"/>
          </p:cNvSpPr>
          <p:nvPr>
            <p:ph type="body" idx="1"/>
          </p:nvPr>
        </p:nvSpPr>
        <p:spPr>
          <a:xfrm>
            <a:off x="731520" y="1860698"/>
            <a:ext cx="10515600" cy="435253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4"/>
    </p:custDataLst>
    <p:extLst>
      <p:ext uri="{BB962C8B-B14F-4D97-AF65-F5344CB8AC3E}">
        <p14:creationId xmlns:p14="http://schemas.microsoft.com/office/powerpoint/2010/main" val="3720584017"/>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94" r:id="rId3"/>
    <p:sldLayoutId id="2147483695" r:id="rId4"/>
    <p:sldLayoutId id="2147483686" r:id="rId5"/>
    <p:sldLayoutId id="2147483692" r:id="rId6"/>
    <p:sldLayoutId id="2147483693" r:id="rId7"/>
    <p:sldLayoutId id="2147483700" r:id="rId8"/>
    <p:sldLayoutId id="2147483655" r:id="rId9"/>
    <p:sldLayoutId id="2147483696" r:id="rId10"/>
    <p:sldLayoutId id="2147483682" r:id="rId11"/>
    <p:sldLayoutId id="2147483683" r:id="rId12"/>
    <p:sldLayoutId id="2147483684" r:id="rId13"/>
    <p:sldLayoutId id="2147483680" r:id="rId14"/>
    <p:sldLayoutId id="2147483698" r:id="rId15"/>
    <p:sldLayoutId id="2147483652" r:id="rId16"/>
    <p:sldLayoutId id="2147483657" r:id="rId17"/>
    <p:sldLayoutId id="2147483650" r:id="rId18"/>
    <p:sldLayoutId id="2147483668" r:id="rId19"/>
    <p:sldLayoutId id="2147483675" r:id="rId20"/>
    <p:sldLayoutId id="2147483697" r:id="rId21"/>
    <p:sldLayoutId id="2147483702"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hyperlink" Target="https://rsa.ed.gov/sub-regulatory-guidance/tac/tac-13-02" TargetMode="External"/><Relationship Id="rId3" Type="http://schemas.openxmlformats.org/officeDocument/2006/relationships/hyperlink" Target="https://qm-bfiles.s3.us-west-2.amazonaws.com/qm-ppqm-bfiles/5in15-ndf/index.html" TargetMode="External"/><Relationship Id="rId7" Type="http://schemas.openxmlformats.org/officeDocument/2006/relationships/hyperlink" Target="https://rsa.ed.gov/sites/default/files/subregulatory/tac-12-03.pdf" TargetMode="External"/><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hyperlink" Target="https://www.ecfr.gov/current/title-34/subtitle-B/chapter-III/part-361/subpart-B/subject-group-ECFR598a81fff49e46d/section-361.13" TargetMode="External"/><Relationship Id="rId5" Type="http://schemas.openxmlformats.org/officeDocument/2006/relationships/hyperlink" Target="https://www.managerminutepodcast.com/" TargetMode="External"/><Relationship Id="rId4" Type="http://schemas.openxmlformats.org/officeDocument/2006/relationships/hyperlink" Target="https://catalog.ii-training.org/product?catalog=1634770643mF3KT%20"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3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svg"/><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22B7-8D48-46D9-BF12-16267B505D4C}"/>
              </a:ext>
            </a:extLst>
          </p:cNvPr>
          <p:cNvSpPr>
            <a:spLocks noGrp="1"/>
          </p:cNvSpPr>
          <p:nvPr>
            <p:ph type="ctrTitle"/>
          </p:nvPr>
        </p:nvSpPr>
        <p:spPr>
          <a:xfrm>
            <a:off x="841898" y="660427"/>
            <a:ext cx="6766560" cy="2433209"/>
          </a:xfrm>
        </p:spPr>
        <p:txBody>
          <a:bodyPr vert="horz" lIns="91440" tIns="91440" rIns="91440" bIns="91440" rtlCol="0" anchor="b" anchorCtr="0">
            <a:normAutofit fontScale="90000"/>
          </a:bodyPr>
          <a:lstStyle/>
          <a:p>
            <a:r>
              <a:rPr lang="en-US" sz="4000" dirty="0"/>
              <a:t>Session 9:</a:t>
            </a:r>
            <a:br>
              <a:rPr lang="en-US" sz="4000" dirty="0"/>
            </a:br>
            <a:r>
              <a:rPr lang="en-US" sz="4000" dirty="0"/>
              <a:t>Successful Strategies for Working within Your State Structure</a:t>
            </a:r>
          </a:p>
        </p:txBody>
      </p:sp>
      <p:sp>
        <p:nvSpPr>
          <p:cNvPr id="11" name="Subtitle 7">
            <a:extLst>
              <a:ext uri="{FF2B5EF4-FFF2-40B4-BE49-F238E27FC236}">
                <a16:creationId xmlns:a16="http://schemas.microsoft.com/office/drawing/2014/main" id="{8708941D-BB48-B871-FABC-E5867BB8E9A3}"/>
              </a:ext>
            </a:extLst>
          </p:cNvPr>
          <p:cNvSpPr txBox="1">
            <a:spLocks/>
          </p:cNvSpPr>
          <p:nvPr/>
        </p:nvSpPr>
        <p:spPr>
          <a:xfrm>
            <a:off x="731366" y="3429000"/>
            <a:ext cx="4754880" cy="3108960"/>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0"/>
              </a:spcBef>
              <a:buSzPct val="125000"/>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105000"/>
              </a:lnSpc>
              <a:spcBef>
                <a:spcPts val="1200"/>
              </a:spcBef>
              <a:buSzPct val="80000"/>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12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1200"/>
              </a:spcBef>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1200"/>
              </a:spcBef>
              <a:buSzPct val="80000"/>
              <a:buFont typeface="Courier New" panose="02070309020205020404" pitchFamily="49"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1" spc="20" dirty="0">
                <a:solidFill>
                  <a:schemeClr val="accent4">
                    <a:lumMod val="75000"/>
                  </a:schemeClr>
                </a:solidFill>
              </a:rPr>
              <a:t>Charting Our Course: </a:t>
            </a:r>
            <a:r>
              <a:rPr lang="en-US" sz="2800" b="0" dirty="0">
                <a:solidFill>
                  <a:schemeClr val="accent4">
                    <a:lumMod val="50000"/>
                  </a:schemeClr>
                </a:solidFill>
              </a:rPr>
              <a:t>Maximizing VR Resources - Increasing Customer Outcomes</a:t>
            </a:r>
          </a:p>
          <a:p>
            <a:endParaRPr lang="en-US" sz="2800" b="0" dirty="0">
              <a:solidFill>
                <a:schemeClr val="accent4">
                  <a:lumMod val="75000"/>
                </a:schemeClr>
              </a:solidFill>
            </a:endParaRPr>
          </a:p>
          <a:p>
            <a:pPr marL="0" marR="0" lvl="0" indent="0" algn="l" defTabSz="914400" rtl="0" eaLnBrk="1" fontAlgn="auto" latinLnBrk="0" hangingPunct="1">
              <a:lnSpc>
                <a:spcPct val="105000"/>
              </a:lnSpc>
              <a:spcBef>
                <a:spcPts val="0"/>
              </a:spcBef>
              <a:spcAft>
                <a:spcPts val="0"/>
              </a:spcAft>
              <a:buClrTx/>
              <a:buSzPct val="125000"/>
              <a:buFont typeface="Arial" panose="020B0604020202020204" pitchFamily="34" charset="0"/>
              <a:buNone/>
              <a:tabLst/>
              <a:defRPr/>
            </a:pPr>
            <a:r>
              <a:rPr kumimoji="0" lang="en-US" sz="2200" b="0" i="0" u="none" strike="noStrike" kern="1200" cap="none" spc="20" normalizeH="0" noProof="0" dirty="0">
                <a:ln>
                  <a:noFill/>
                </a:ln>
                <a:solidFill>
                  <a:srgbClr val="0D1D34"/>
                </a:solidFill>
                <a:effectLst/>
                <a:uLnTx/>
                <a:uFillTx/>
                <a:latin typeface="Open Sans"/>
                <a:ea typeface="+mn-ea"/>
                <a:cs typeface="+mn-cs"/>
              </a:rPr>
              <a:t>2023 CSAVR Spring Conference</a:t>
            </a:r>
          </a:p>
          <a:p>
            <a:endParaRPr lang="en-US" sz="2800" b="0" dirty="0">
              <a:solidFill>
                <a:schemeClr val="accent4">
                  <a:lumMod val="75000"/>
                </a:schemeClr>
              </a:solidFill>
            </a:endParaRPr>
          </a:p>
        </p:txBody>
      </p:sp>
      <p:pic>
        <p:nvPicPr>
          <p:cNvPr id="18" name="Picture 17">
            <a:extLst>
              <a:ext uri="{FF2B5EF4-FFF2-40B4-BE49-F238E27FC236}">
                <a16:creationId xmlns:a16="http://schemas.microsoft.com/office/drawing/2014/main" id="{C6D10F0D-20C0-5974-6B4D-8FAE884063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753882" y="1294837"/>
            <a:ext cx="6189073" cy="5746996"/>
          </a:xfrm>
          <a:prstGeom prst="rect">
            <a:avLst/>
          </a:prstGeom>
          <a:effectLst/>
        </p:spPr>
      </p:pic>
      <p:cxnSp>
        <p:nvCxnSpPr>
          <p:cNvPr id="4" name="Straight Connector 3">
            <a:extLst>
              <a:ext uri="{FF2B5EF4-FFF2-40B4-BE49-F238E27FC236}">
                <a16:creationId xmlns:a16="http://schemas.microsoft.com/office/drawing/2014/main" id="{133299DD-C6B1-CE10-FDB6-ADAC5BC0B40F}"/>
              </a:ext>
              <a:ext uri="{C183D7F6-B498-43B3-948B-1728B52AA6E4}">
                <adec:decorative xmlns:adec="http://schemas.microsoft.com/office/drawing/2017/decorative" val="1"/>
              </a:ext>
            </a:extLst>
          </p:cNvPr>
          <p:cNvCxnSpPr/>
          <p:nvPr/>
        </p:nvCxnSpPr>
        <p:spPr>
          <a:xfrm>
            <a:off x="914400" y="3205424"/>
            <a:ext cx="4461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2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F4D1-BC2F-30D2-9A97-0CCA18618F52}"/>
              </a:ext>
            </a:extLst>
          </p:cNvPr>
          <p:cNvSpPr>
            <a:spLocks noGrp="1"/>
          </p:cNvSpPr>
          <p:nvPr>
            <p:ph type="ctrTitle"/>
          </p:nvPr>
        </p:nvSpPr>
        <p:spPr>
          <a:xfrm>
            <a:off x="300846" y="336156"/>
            <a:ext cx="3971782" cy="2619696"/>
          </a:xfrm>
        </p:spPr>
        <p:txBody>
          <a:bodyPr/>
          <a:lstStyle/>
          <a:p>
            <a:r>
              <a:rPr lang="en-US" sz="4000" b="1" dirty="0">
                <a:solidFill>
                  <a:schemeClr val="accent2">
                    <a:lumMod val="50000"/>
                  </a:schemeClr>
                </a:solidFill>
              </a:rPr>
              <a:t>Maximizing Other State Relationships and Resources</a:t>
            </a:r>
          </a:p>
        </p:txBody>
      </p:sp>
      <p:sp>
        <p:nvSpPr>
          <p:cNvPr id="3" name="Content Placeholder 2">
            <a:extLst>
              <a:ext uri="{FF2B5EF4-FFF2-40B4-BE49-F238E27FC236}">
                <a16:creationId xmlns:a16="http://schemas.microsoft.com/office/drawing/2014/main" id="{CFC5E606-9301-87A8-EB11-86BC89A51147}"/>
              </a:ext>
            </a:extLst>
          </p:cNvPr>
          <p:cNvSpPr>
            <a:spLocks noGrp="1"/>
          </p:cNvSpPr>
          <p:nvPr>
            <p:ph idx="13"/>
          </p:nvPr>
        </p:nvSpPr>
        <p:spPr>
          <a:xfrm>
            <a:off x="5908882" y="805217"/>
            <a:ext cx="6162103" cy="5895834"/>
          </a:xfrm>
        </p:spPr>
        <p:txBody>
          <a:bodyPr>
            <a:normAutofit/>
          </a:bodyPr>
          <a:lstStyle/>
          <a:p>
            <a:pPr marL="0" indent="0">
              <a:buNone/>
            </a:pPr>
            <a:r>
              <a:rPr lang="en-US" sz="3200" b="1" dirty="0">
                <a:solidFill>
                  <a:schemeClr val="accent3">
                    <a:lumMod val="50000"/>
                  </a:schemeClr>
                </a:solidFill>
              </a:rPr>
              <a:t>Decentralized Services (other than financial services covered in previous slide)</a:t>
            </a:r>
          </a:p>
          <a:p>
            <a:pPr lvl="1"/>
            <a:r>
              <a:rPr lang="en-US" sz="3200" dirty="0"/>
              <a:t>Attorney General</a:t>
            </a:r>
          </a:p>
          <a:p>
            <a:pPr lvl="1"/>
            <a:r>
              <a:rPr lang="en-US" sz="3200" dirty="0"/>
              <a:t>Facilities</a:t>
            </a:r>
          </a:p>
          <a:p>
            <a:pPr lvl="1"/>
            <a:r>
              <a:rPr lang="en-US" sz="3200" dirty="0"/>
              <a:t>Human Resources</a:t>
            </a:r>
          </a:p>
          <a:p>
            <a:pPr lvl="1"/>
            <a:r>
              <a:rPr lang="en-US" sz="3200" dirty="0"/>
              <a:t>Information Technology</a:t>
            </a:r>
          </a:p>
          <a:p>
            <a:pPr lvl="1"/>
            <a:r>
              <a:rPr lang="en-US" sz="3200" dirty="0"/>
              <a:t>Procurement</a:t>
            </a:r>
          </a:p>
          <a:p>
            <a:pPr lvl="1">
              <a:buFontTx/>
              <a:buChar char="-"/>
            </a:pPr>
            <a:endParaRPr lang="en-US" dirty="0"/>
          </a:p>
        </p:txBody>
      </p:sp>
      <p:sp>
        <p:nvSpPr>
          <p:cNvPr id="5" name="Rectangle: Rounded Corners 4">
            <a:extLst>
              <a:ext uri="{FF2B5EF4-FFF2-40B4-BE49-F238E27FC236}">
                <a16:creationId xmlns:a16="http://schemas.microsoft.com/office/drawing/2014/main" id="{0E077B18-CBDB-1560-EF95-771B7AE98806}"/>
              </a:ext>
              <a:ext uri="{C183D7F6-B498-43B3-948B-1728B52AA6E4}">
                <adec:decorative xmlns:adec="http://schemas.microsoft.com/office/drawing/2017/decorative" val="1"/>
              </a:ext>
            </a:extLst>
          </p:cNvPr>
          <p:cNvSpPr/>
          <p:nvPr/>
        </p:nvSpPr>
        <p:spPr bwMode="auto">
          <a:xfrm>
            <a:off x="10176083" y="2756849"/>
            <a:ext cx="2893325" cy="341194"/>
          </a:xfrm>
          <a:prstGeom prst="roundRect">
            <a:avLst/>
          </a:prstGeom>
          <a:solidFill>
            <a:schemeClr val="accent4">
              <a:alpha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6" name="Rectangle: Rounded Corners 5">
            <a:extLst>
              <a:ext uri="{FF2B5EF4-FFF2-40B4-BE49-F238E27FC236}">
                <a16:creationId xmlns:a16="http://schemas.microsoft.com/office/drawing/2014/main" id="{02C5C2FF-021F-4281-0B5A-ABDDF3E44CDC}"/>
              </a:ext>
              <a:ext uri="{C183D7F6-B498-43B3-948B-1728B52AA6E4}">
                <adec:decorative xmlns:adec="http://schemas.microsoft.com/office/drawing/2017/decorative" val="1"/>
              </a:ext>
            </a:extLst>
          </p:cNvPr>
          <p:cNvSpPr/>
          <p:nvPr/>
        </p:nvSpPr>
        <p:spPr bwMode="auto">
          <a:xfrm>
            <a:off x="8545630" y="3398291"/>
            <a:ext cx="4523777" cy="341194"/>
          </a:xfrm>
          <a:prstGeom prst="roundRect">
            <a:avLst/>
          </a:prstGeom>
          <a:solidFill>
            <a:schemeClr val="accent4">
              <a:alpha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7" name="Rectangle: Rounded Corners 6">
            <a:extLst>
              <a:ext uri="{FF2B5EF4-FFF2-40B4-BE49-F238E27FC236}">
                <a16:creationId xmlns:a16="http://schemas.microsoft.com/office/drawing/2014/main" id="{E65C0657-90A3-9156-F4DE-1EBEA05059F2}"/>
              </a:ext>
              <a:ext uri="{C183D7F6-B498-43B3-948B-1728B52AA6E4}">
                <adec:decorative xmlns:adec="http://schemas.microsoft.com/office/drawing/2017/decorative" val="1"/>
              </a:ext>
            </a:extLst>
          </p:cNvPr>
          <p:cNvSpPr/>
          <p:nvPr/>
        </p:nvSpPr>
        <p:spPr bwMode="auto">
          <a:xfrm>
            <a:off x="10275370" y="4067035"/>
            <a:ext cx="2794037" cy="341194"/>
          </a:xfrm>
          <a:prstGeom prst="roundRect">
            <a:avLst/>
          </a:prstGeom>
          <a:solidFill>
            <a:schemeClr val="accent4">
              <a:alpha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Rectangle: Rounded Corners 7">
            <a:extLst>
              <a:ext uri="{FF2B5EF4-FFF2-40B4-BE49-F238E27FC236}">
                <a16:creationId xmlns:a16="http://schemas.microsoft.com/office/drawing/2014/main" id="{58C3595A-26FE-F3A7-1AFA-8D7998E5DCD1}"/>
              </a:ext>
              <a:ext uri="{C183D7F6-B498-43B3-948B-1728B52AA6E4}">
                <adec:decorative xmlns:adec="http://schemas.microsoft.com/office/drawing/2017/decorative" val="1"/>
              </a:ext>
            </a:extLst>
          </p:cNvPr>
          <p:cNvSpPr/>
          <p:nvPr/>
        </p:nvSpPr>
        <p:spPr bwMode="auto">
          <a:xfrm>
            <a:off x="11377085" y="4715299"/>
            <a:ext cx="2893326" cy="341194"/>
          </a:xfrm>
          <a:prstGeom prst="roundRect">
            <a:avLst/>
          </a:prstGeom>
          <a:solidFill>
            <a:schemeClr val="accent4">
              <a:alpha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9" name="Rectangle: Rounded Corners 8">
            <a:extLst>
              <a:ext uri="{FF2B5EF4-FFF2-40B4-BE49-F238E27FC236}">
                <a16:creationId xmlns:a16="http://schemas.microsoft.com/office/drawing/2014/main" id="{80F94DBA-910C-DC35-C2D7-D9C3F2012532}"/>
              </a:ext>
              <a:ext uri="{C183D7F6-B498-43B3-948B-1728B52AA6E4}">
                <adec:decorative xmlns:adec="http://schemas.microsoft.com/office/drawing/2017/decorative" val="1"/>
              </a:ext>
            </a:extLst>
          </p:cNvPr>
          <p:cNvSpPr/>
          <p:nvPr/>
        </p:nvSpPr>
        <p:spPr bwMode="auto">
          <a:xfrm>
            <a:off x="9322870" y="5315795"/>
            <a:ext cx="4947539" cy="341194"/>
          </a:xfrm>
          <a:prstGeom prst="roundRect">
            <a:avLst/>
          </a:prstGeom>
          <a:solidFill>
            <a:schemeClr val="accent4">
              <a:alpha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13" name="Picture 12">
            <a:extLst>
              <a:ext uri="{FF2B5EF4-FFF2-40B4-BE49-F238E27FC236}">
                <a16:creationId xmlns:a16="http://schemas.microsoft.com/office/drawing/2014/main" id="{C2DD1B26-C0BC-75F2-BD03-895839E8571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9044" t="13723" r="17967" b="7696"/>
          <a:stretch/>
        </p:blipFill>
        <p:spPr>
          <a:xfrm>
            <a:off x="2089881" y="3455340"/>
            <a:ext cx="4001497" cy="3327991"/>
          </a:xfrm>
          <a:prstGeom prst="rect">
            <a:avLst/>
          </a:prstGeom>
        </p:spPr>
      </p:pic>
    </p:spTree>
    <p:custDataLst>
      <p:tags r:id="rId1"/>
    </p:custDataLst>
    <p:extLst>
      <p:ext uri="{BB962C8B-B14F-4D97-AF65-F5344CB8AC3E}">
        <p14:creationId xmlns:p14="http://schemas.microsoft.com/office/powerpoint/2010/main" val="189871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F4D1-BC2F-30D2-9A97-0CCA18618F52}"/>
              </a:ext>
            </a:extLst>
          </p:cNvPr>
          <p:cNvSpPr>
            <a:spLocks noGrp="1"/>
          </p:cNvSpPr>
          <p:nvPr>
            <p:ph type="ctrTitle"/>
          </p:nvPr>
        </p:nvSpPr>
        <p:spPr>
          <a:xfrm>
            <a:off x="451033" y="523151"/>
            <a:ext cx="3872068" cy="1991208"/>
          </a:xfrm>
        </p:spPr>
        <p:txBody>
          <a:bodyPr/>
          <a:lstStyle/>
          <a:p>
            <a:r>
              <a:rPr lang="en-US" sz="3600" b="1" dirty="0"/>
              <a:t>Administration – Required Activities 34 CFR 361.13 (c)</a:t>
            </a:r>
          </a:p>
        </p:txBody>
      </p:sp>
      <p:sp>
        <p:nvSpPr>
          <p:cNvPr id="10" name="Content Placeholder 9">
            <a:extLst>
              <a:ext uri="{FF2B5EF4-FFF2-40B4-BE49-F238E27FC236}">
                <a16:creationId xmlns:a16="http://schemas.microsoft.com/office/drawing/2014/main" id="{08BF929F-B873-45E0-7104-60C51D3022AE}"/>
              </a:ext>
            </a:extLst>
          </p:cNvPr>
          <p:cNvSpPr>
            <a:spLocks noGrp="1"/>
          </p:cNvSpPr>
          <p:nvPr>
            <p:ph idx="13"/>
          </p:nvPr>
        </p:nvSpPr>
        <p:spPr>
          <a:xfrm>
            <a:off x="5639825" y="955230"/>
            <a:ext cx="5963920" cy="3820490"/>
          </a:xfrm>
        </p:spPr>
        <p:txBody>
          <a:bodyPr/>
          <a:lstStyle/>
          <a:p>
            <a:pPr>
              <a:lnSpc>
                <a:spcPct val="110000"/>
              </a:lnSpc>
            </a:pPr>
            <a:r>
              <a:rPr lang="en-US" sz="1800" dirty="0"/>
              <a:t>All decisions affecting eligibility for vocational rehabilitation services, the nature and scope of available services, and the provision of these services</a:t>
            </a:r>
          </a:p>
          <a:p>
            <a:pPr>
              <a:lnSpc>
                <a:spcPct val="110000"/>
              </a:lnSpc>
            </a:pPr>
            <a:r>
              <a:rPr lang="en-US" sz="1800" dirty="0"/>
              <a:t>The determination to close the record of services of an individual who has achieved an employment outcome in accordance with 34 CFR 361.56</a:t>
            </a:r>
          </a:p>
          <a:p>
            <a:pPr>
              <a:lnSpc>
                <a:spcPct val="110000"/>
              </a:lnSpc>
            </a:pPr>
            <a:r>
              <a:rPr lang="en-US" sz="1800" dirty="0"/>
              <a:t>Policy formulation and implementation</a:t>
            </a:r>
          </a:p>
          <a:p>
            <a:pPr>
              <a:lnSpc>
                <a:spcPct val="110000"/>
              </a:lnSpc>
            </a:pPr>
            <a:r>
              <a:rPr lang="en-US" sz="1800" dirty="0"/>
              <a:t>The allocation and expenditure of vocational rehabilitation funds</a:t>
            </a:r>
          </a:p>
          <a:p>
            <a:pPr>
              <a:lnSpc>
                <a:spcPct val="110000"/>
              </a:lnSpc>
            </a:pPr>
            <a:r>
              <a:rPr lang="en-US" sz="1800" dirty="0"/>
              <a:t>Participation as a partner in the one-stop service delivery system established under title I of the Workforce Innovation and Opportunity Act, in accordance with 20 CFR Part 678</a:t>
            </a:r>
          </a:p>
        </p:txBody>
      </p:sp>
      <p:pic>
        <p:nvPicPr>
          <p:cNvPr id="11" name="Picture 10">
            <a:extLst>
              <a:ext uri="{FF2B5EF4-FFF2-40B4-BE49-F238E27FC236}">
                <a16:creationId xmlns:a16="http://schemas.microsoft.com/office/drawing/2014/main" id="{E288AF2D-62B8-5B11-B678-521C653B4BE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0320" t="7433" r="26575" b="7220"/>
          <a:stretch/>
        </p:blipFill>
        <p:spPr>
          <a:xfrm>
            <a:off x="1408067" y="2264735"/>
            <a:ext cx="4167963" cy="4465674"/>
          </a:xfrm>
          <a:prstGeom prst="rect">
            <a:avLst/>
          </a:prstGeom>
        </p:spPr>
      </p:pic>
    </p:spTree>
    <p:custDataLst>
      <p:tags r:id="rId1"/>
    </p:custDataLst>
    <p:extLst>
      <p:ext uri="{BB962C8B-B14F-4D97-AF65-F5344CB8AC3E}">
        <p14:creationId xmlns:p14="http://schemas.microsoft.com/office/powerpoint/2010/main" val="373624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591A-E3BE-773C-66E9-C7AB7522A2FF}"/>
              </a:ext>
            </a:extLst>
          </p:cNvPr>
          <p:cNvSpPr>
            <a:spLocks noGrp="1"/>
          </p:cNvSpPr>
          <p:nvPr>
            <p:ph type="title"/>
          </p:nvPr>
        </p:nvSpPr>
        <p:spPr>
          <a:xfrm>
            <a:off x="572032" y="91934"/>
            <a:ext cx="10757328" cy="914400"/>
          </a:xfrm>
        </p:spPr>
        <p:txBody>
          <a:bodyPr/>
          <a:lstStyle/>
          <a:p>
            <a:r>
              <a:rPr lang="en-US" b="1" dirty="0"/>
              <a:t>Resources</a:t>
            </a:r>
          </a:p>
        </p:txBody>
      </p:sp>
      <p:sp>
        <p:nvSpPr>
          <p:cNvPr id="3" name="Content Placeholder 2">
            <a:extLst>
              <a:ext uri="{FF2B5EF4-FFF2-40B4-BE49-F238E27FC236}">
                <a16:creationId xmlns:a16="http://schemas.microsoft.com/office/drawing/2014/main" id="{2669062D-CBA6-0B61-6597-68481D8FEFCF}"/>
              </a:ext>
            </a:extLst>
          </p:cNvPr>
          <p:cNvSpPr>
            <a:spLocks noGrp="1"/>
          </p:cNvSpPr>
          <p:nvPr>
            <p:ph sz="half" idx="1"/>
          </p:nvPr>
        </p:nvSpPr>
        <p:spPr>
          <a:xfrm>
            <a:off x="717335" y="1197721"/>
            <a:ext cx="11223027" cy="5083131"/>
          </a:xfrm>
        </p:spPr>
        <p:txBody>
          <a:bodyPr>
            <a:noAutofit/>
          </a:bodyPr>
          <a:lstStyle/>
          <a:p>
            <a:pPr marL="0" indent="0">
              <a:lnSpc>
                <a:spcPct val="110000"/>
              </a:lnSpc>
              <a:spcBef>
                <a:spcPts val="300"/>
              </a:spcBef>
              <a:buNone/>
            </a:pPr>
            <a:r>
              <a:rPr lang="en-US" sz="1800" b="1" dirty="0">
                <a:solidFill>
                  <a:schemeClr val="tx1">
                    <a:lumMod val="90000"/>
                    <a:lumOff val="10000"/>
                  </a:schemeClr>
                </a:solidFill>
              </a:rPr>
              <a:t>VRTACQM Website </a:t>
            </a:r>
          </a:p>
          <a:p>
            <a:pPr>
              <a:lnSpc>
                <a:spcPct val="110000"/>
              </a:lnSpc>
              <a:spcBef>
                <a:spcPts val="300"/>
              </a:spcBef>
            </a:pPr>
            <a:r>
              <a:rPr lang="en-US" sz="1800" u="sng" dirty="0">
                <a:solidFill>
                  <a:schemeClr val="tx1">
                    <a:lumMod val="90000"/>
                    <a:lumOff val="10000"/>
                  </a:schemeClr>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Micro Training on Non-</a:t>
            </a:r>
            <a:r>
              <a:rPr lang="en-US" sz="1800" u="sng" dirty="0" err="1">
                <a:solidFill>
                  <a:schemeClr val="tx1">
                    <a:lumMod val="90000"/>
                    <a:lumOff val="10000"/>
                  </a:schemeClr>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Delegables</a:t>
            </a:r>
            <a:endParaRPr lang="en-US" sz="1800" dirty="0">
              <a:solidFill>
                <a:schemeClr val="tx1">
                  <a:lumMod val="90000"/>
                  <a:lumOff val="10000"/>
                </a:schemeClr>
              </a:solidFill>
              <a:effectLst/>
              <a:ea typeface="Calibri" panose="020F0502020204030204" pitchFamily="34" charset="0"/>
            </a:endParaRPr>
          </a:p>
          <a:p>
            <a:pPr>
              <a:lnSpc>
                <a:spcPct val="110000"/>
              </a:lnSpc>
              <a:spcBef>
                <a:spcPts val="300"/>
              </a:spcBef>
            </a:pPr>
            <a:r>
              <a:rPr lang="en-US" sz="1800" dirty="0">
                <a:solidFill>
                  <a:schemeClr val="tx1">
                    <a:lumMod val="90000"/>
                    <a:lumOff val="10000"/>
                  </a:schemeClr>
                </a:solidFill>
              </a:rPr>
              <a:t>Webinar: </a:t>
            </a:r>
            <a:r>
              <a:rPr lang="en-US" sz="1800" u="sng" dirty="0">
                <a:solidFill>
                  <a:schemeClr val="tx1">
                    <a:lumMod val="90000"/>
                    <a:lumOff val="10000"/>
                  </a:schemeClr>
                </a:solidFill>
                <a:effectLst/>
                <a:ea typeface="Calibri" panose="020F0502020204030204" pitchFamily="34" charset="0"/>
                <a:hlinkClick r:id="rId4">
                  <a:extLst>
                    <a:ext uri="{A12FA001-AC4F-418D-AE19-62706E023703}">
                      <ahyp:hlinkClr xmlns:ahyp="http://schemas.microsoft.com/office/drawing/2018/hyperlinkcolor" val="tx"/>
                    </a:ext>
                  </a:extLst>
                </a:hlinkClick>
              </a:rPr>
              <a:t>Non-Delegable Responsibilities and Organizational Structure Unpacked</a:t>
            </a:r>
            <a:endParaRPr lang="en-US" sz="1800" dirty="0">
              <a:solidFill>
                <a:schemeClr val="tx1">
                  <a:lumMod val="90000"/>
                  <a:lumOff val="10000"/>
                </a:schemeClr>
              </a:solidFill>
              <a:effectLst/>
              <a:ea typeface="Calibri" panose="020F0502020204030204" pitchFamily="34" charset="0"/>
            </a:endParaRPr>
          </a:p>
          <a:p>
            <a:pPr>
              <a:lnSpc>
                <a:spcPct val="110000"/>
              </a:lnSpc>
              <a:spcBef>
                <a:spcPts val="300"/>
              </a:spcBef>
            </a:pPr>
            <a:r>
              <a:rPr lang="en-US" sz="1800" dirty="0">
                <a:solidFill>
                  <a:schemeClr val="tx1">
                    <a:lumMod val="90000"/>
                    <a:lumOff val="10000"/>
                  </a:schemeClr>
                </a:solidFill>
              </a:rPr>
              <a:t>Podcast: </a:t>
            </a:r>
            <a:r>
              <a:rPr lang="en-US" sz="1800" dirty="0">
                <a:solidFill>
                  <a:schemeClr val="tx1">
                    <a:lumMod val="90000"/>
                    <a:lumOff val="10000"/>
                  </a:schemeClr>
                </a:solidFill>
                <a:hlinkClick r:id="rId5">
                  <a:extLst>
                    <a:ext uri="{A12FA001-AC4F-418D-AE19-62706E023703}">
                      <ahyp:hlinkClr xmlns:ahyp="http://schemas.microsoft.com/office/drawing/2018/hyperlinkcolor" val="tx"/>
                    </a:ext>
                  </a:extLst>
                </a:hlinkClick>
              </a:rPr>
              <a:t>Manager Minute-brought to you by the VR Technical Assistance Center for Quality Management (managerminutepodcast.com)</a:t>
            </a:r>
            <a:endParaRPr lang="en-US" sz="1800" dirty="0">
              <a:solidFill>
                <a:schemeClr val="tx1">
                  <a:lumMod val="90000"/>
                  <a:lumOff val="10000"/>
                </a:schemeClr>
              </a:solidFill>
            </a:endParaRPr>
          </a:p>
          <a:p>
            <a:pPr marL="0" marR="0" indent="0">
              <a:lnSpc>
                <a:spcPct val="110000"/>
              </a:lnSpc>
              <a:spcBef>
                <a:spcPts val="300"/>
              </a:spcBef>
              <a:buNone/>
            </a:pPr>
            <a:endParaRPr lang="en-US" sz="1800" dirty="0">
              <a:solidFill>
                <a:schemeClr val="tx1">
                  <a:lumMod val="90000"/>
                  <a:lumOff val="10000"/>
                </a:schemeClr>
              </a:solidFill>
              <a:ea typeface="Calibri" panose="020F0502020204030204" pitchFamily="34" charset="0"/>
            </a:endParaRPr>
          </a:p>
          <a:p>
            <a:pPr marL="0" marR="0" indent="0">
              <a:lnSpc>
                <a:spcPct val="110000"/>
              </a:lnSpc>
              <a:spcBef>
                <a:spcPts val="300"/>
              </a:spcBef>
              <a:buNone/>
            </a:pPr>
            <a:r>
              <a:rPr lang="en-US" sz="1800" b="1" dirty="0">
                <a:solidFill>
                  <a:schemeClr val="tx1">
                    <a:lumMod val="90000"/>
                    <a:lumOff val="10000"/>
                  </a:schemeClr>
                </a:solidFill>
                <a:ea typeface="Calibri" panose="020F0502020204030204" pitchFamily="34" charset="0"/>
              </a:rPr>
              <a:t>Regulatory Guidance:</a:t>
            </a:r>
          </a:p>
          <a:p>
            <a:pPr>
              <a:lnSpc>
                <a:spcPct val="110000"/>
              </a:lnSpc>
              <a:spcBef>
                <a:spcPts val="300"/>
              </a:spcBef>
            </a:pPr>
            <a:r>
              <a:rPr lang="en-US" sz="1800" dirty="0" err="1">
                <a:solidFill>
                  <a:srgbClr val="234E8C"/>
                </a:solidFill>
                <a:hlinkClick r:id="rId6">
                  <a:extLst>
                    <a:ext uri="{A12FA001-AC4F-418D-AE19-62706E023703}">
                      <ahyp:hlinkClr xmlns:ahyp="http://schemas.microsoft.com/office/drawing/2018/hyperlinkcolor" val="tx"/>
                    </a:ext>
                  </a:extLst>
                </a:hlinkClick>
              </a:rPr>
              <a:t>eCFR</a:t>
            </a:r>
            <a:r>
              <a:rPr lang="en-US" sz="1800" dirty="0">
                <a:solidFill>
                  <a:srgbClr val="234E8C"/>
                </a:solidFill>
                <a:hlinkClick r:id="rId6">
                  <a:extLst>
                    <a:ext uri="{A12FA001-AC4F-418D-AE19-62706E023703}">
                      <ahyp:hlinkClr xmlns:ahyp="http://schemas.microsoft.com/office/drawing/2018/hyperlinkcolor" val="tx"/>
                    </a:ext>
                  </a:extLst>
                </a:hlinkClick>
              </a:rPr>
              <a:t> </a:t>
            </a:r>
            <a:r>
              <a:rPr lang="en-US" sz="1800" dirty="0">
                <a:solidFill>
                  <a:schemeClr val="tx1">
                    <a:lumMod val="90000"/>
                    <a:lumOff val="10000"/>
                  </a:schemeClr>
                </a:solidFill>
                <a:hlinkClick r:id="rId6">
                  <a:extLst>
                    <a:ext uri="{A12FA001-AC4F-418D-AE19-62706E023703}">
                      <ahyp:hlinkClr xmlns:ahyp="http://schemas.microsoft.com/office/drawing/2018/hyperlinkcolor" val="tx"/>
                    </a:ext>
                  </a:extLst>
                </a:hlinkClick>
              </a:rPr>
              <a:t>:: 34 CFR 361.13 -- State agency for administration.</a:t>
            </a:r>
            <a:endParaRPr lang="en-US" sz="1800" dirty="0">
              <a:solidFill>
                <a:schemeClr val="tx1">
                  <a:lumMod val="90000"/>
                  <a:lumOff val="10000"/>
                </a:schemeClr>
              </a:solidFill>
              <a:ea typeface="Calibri" panose="020F0502020204030204" pitchFamily="34" charset="0"/>
            </a:endParaRPr>
          </a:p>
          <a:p>
            <a:pPr marL="0" marR="0" indent="0">
              <a:lnSpc>
                <a:spcPct val="110000"/>
              </a:lnSpc>
              <a:spcBef>
                <a:spcPts val="300"/>
              </a:spcBef>
              <a:buNone/>
            </a:pPr>
            <a:endParaRPr lang="en-US" sz="1800" dirty="0">
              <a:solidFill>
                <a:schemeClr val="tx1">
                  <a:lumMod val="90000"/>
                  <a:lumOff val="10000"/>
                </a:schemeClr>
              </a:solidFill>
              <a:effectLst/>
              <a:ea typeface="Calibri" panose="020F0502020204030204" pitchFamily="34" charset="0"/>
            </a:endParaRPr>
          </a:p>
          <a:p>
            <a:pPr marL="0" marR="0" indent="0">
              <a:lnSpc>
                <a:spcPct val="110000"/>
              </a:lnSpc>
              <a:spcBef>
                <a:spcPts val="300"/>
              </a:spcBef>
              <a:buNone/>
            </a:pPr>
            <a:r>
              <a:rPr lang="en-US" sz="1800" b="1" dirty="0">
                <a:solidFill>
                  <a:schemeClr val="tx1">
                    <a:lumMod val="90000"/>
                    <a:lumOff val="10000"/>
                  </a:schemeClr>
                </a:solidFill>
                <a:effectLst/>
                <a:ea typeface="Calibri" panose="020F0502020204030204" pitchFamily="34" charset="0"/>
              </a:rPr>
              <a:t>Links to Sub-regulatory Guidance:</a:t>
            </a:r>
          </a:p>
          <a:p>
            <a:pPr>
              <a:lnSpc>
                <a:spcPct val="110000"/>
              </a:lnSpc>
              <a:spcBef>
                <a:spcPts val="300"/>
              </a:spcBef>
            </a:pPr>
            <a:r>
              <a:rPr lang="en-US" sz="1800" b="0" u="sng" dirty="0">
                <a:solidFill>
                  <a:schemeClr val="tx1">
                    <a:lumMod val="90000"/>
                    <a:lumOff val="10000"/>
                  </a:schemeClr>
                </a:solidFill>
                <a:effectLst/>
                <a:ea typeface="Times New Roman" panose="02020603050405020304" pitchFamily="18" charset="0"/>
                <a:hlinkClick r:id="rId7">
                  <a:extLst>
                    <a:ext uri="{A12FA001-AC4F-418D-AE19-62706E023703}">
                      <ahyp:hlinkClr xmlns:ahyp="http://schemas.microsoft.com/office/drawing/2018/hyperlinkcolor" val="tx"/>
                    </a:ext>
                  </a:extLst>
                </a:hlinkClick>
              </a:rPr>
              <a:t>RSA-TAC-12-03: Organizational Structure and Non-Delegable Responsibilities of the Designated State Unit for the VR Program</a:t>
            </a:r>
            <a:endParaRPr lang="en-US" sz="1800" b="1" dirty="0">
              <a:solidFill>
                <a:schemeClr val="tx1">
                  <a:lumMod val="90000"/>
                  <a:lumOff val="10000"/>
                </a:schemeClr>
              </a:solidFill>
              <a:effectLst/>
              <a:ea typeface="Calibri" panose="020F0502020204030204" pitchFamily="34" charset="0"/>
            </a:endParaRPr>
          </a:p>
          <a:p>
            <a:pPr>
              <a:lnSpc>
                <a:spcPct val="110000"/>
              </a:lnSpc>
              <a:spcBef>
                <a:spcPts val="300"/>
              </a:spcBef>
            </a:pPr>
            <a:r>
              <a:rPr lang="en-US" sz="1800" u="sng" dirty="0">
                <a:solidFill>
                  <a:schemeClr val="tx1">
                    <a:lumMod val="90000"/>
                    <a:lumOff val="10000"/>
                  </a:schemeClr>
                </a:solidFill>
                <a:effectLst/>
                <a:ea typeface="Calibri" panose="020F0502020204030204" pitchFamily="34" charset="0"/>
                <a:hlinkClick r:id="rId8">
                  <a:extLst>
                    <a:ext uri="{A12FA001-AC4F-418D-AE19-62706E023703}">
                      <ahyp:hlinkClr xmlns:ahyp="http://schemas.microsoft.com/office/drawing/2018/hyperlinkcolor" val="tx"/>
                    </a:ext>
                  </a:extLst>
                </a:hlinkClick>
              </a:rPr>
              <a:t>TAC-13-02 - Reorganization of the Designated State Agency and the Designated State Unit for the VR Program</a:t>
            </a:r>
            <a:endParaRPr lang="en-US" sz="1800" dirty="0">
              <a:solidFill>
                <a:schemeClr val="tx1">
                  <a:lumMod val="90000"/>
                  <a:lumOff val="10000"/>
                </a:schemeClr>
              </a:solidFill>
              <a:effectLst/>
              <a:ea typeface="Calibri" panose="020F0502020204030204" pitchFamily="34" charset="0"/>
            </a:endParaRPr>
          </a:p>
        </p:txBody>
      </p:sp>
    </p:spTree>
    <p:custDataLst>
      <p:tags r:id="rId1"/>
    </p:custDataLst>
    <p:extLst>
      <p:ext uri="{BB962C8B-B14F-4D97-AF65-F5344CB8AC3E}">
        <p14:creationId xmlns:p14="http://schemas.microsoft.com/office/powerpoint/2010/main" val="82338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2A35A-BFBC-C171-8910-1B19A5E98C1A}"/>
              </a:ext>
            </a:extLst>
          </p:cNvPr>
          <p:cNvSpPr>
            <a:spLocks noGrp="1"/>
          </p:cNvSpPr>
          <p:nvPr>
            <p:ph type="title"/>
          </p:nvPr>
        </p:nvSpPr>
        <p:spPr>
          <a:xfrm>
            <a:off x="731520" y="365761"/>
            <a:ext cx="10757328" cy="739621"/>
          </a:xfrm>
        </p:spPr>
        <p:txBody>
          <a:bodyPr/>
          <a:lstStyle/>
          <a:p>
            <a:r>
              <a:rPr lang="en-US" dirty="0"/>
              <a:t>Action Steps</a:t>
            </a:r>
          </a:p>
        </p:txBody>
      </p:sp>
      <p:sp>
        <p:nvSpPr>
          <p:cNvPr id="2" name="Content Placeholder 1">
            <a:extLst>
              <a:ext uri="{FF2B5EF4-FFF2-40B4-BE49-F238E27FC236}">
                <a16:creationId xmlns:a16="http://schemas.microsoft.com/office/drawing/2014/main" id="{1CB4FD52-1D04-51E7-FA50-3BAE5DCC43CA}"/>
              </a:ext>
            </a:extLst>
          </p:cNvPr>
          <p:cNvSpPr>
            <a:spLocks noGrp="1"/>
          </p:cNvSpPr>
          <p:nvPr>
            <p:ph sz="half" idx="1"/>
          </p:nvPr>
        </p:nvSpPr>
        <p:spPr>
          <a:xfrm>
            <a:off x="731520" y="1476375"/>
            <a:ext cx="10757328" cy="4543425"/>
          </a:xfrm>
        </p:spPr>
        <p:txBody>
          <a:bodyPr>
            <a:normAutofit/>
          </a:bodyPr>
          <a:lstStyle/>
          <a:p>
            <a:pPr marL="0" marR="0" indent="0">
              <a:lnSpc>
                <a:spcPct val="107000"/>
              </a:lnSpc>
              <a:spcBef>
                <a:spcPts val="0"/>
              </a:spcBef>
              <a:spcAft>
                <a:spcPts val="800"/>
              </a:spcAft>
              <a:buNone/>
            </a:pPr>
            <a:r>
              <a:rPr lang="en-US" b="1" dirty="0">
                <a:solidFill>
                  <a:schemeClr val="accent3">
                    <a:lumMod val="75000"/>
                  </a:schemeClr>
                </a:solidFill>
                <a:effectLst/>
                <a:ea typeface="Calibri" panose="020F0502020204030204" pitchFamily="34" charset="0"/>
              </a:rPr>
              <a:t>Follow-up Action Steps:</a:t>
            </a:r>
            <a:endParaRPr lang="en-US" dirty="0">
              <a:solidFill>
                <a:schemeClr val="accent3">
                  <a:lumMod val="75000"/>
                </a:schemeClr>
              </a:solidFill>
              <a:effectLst/>
              <a:ea typeface="Calibri" panose="020F0502020204030204" pitchFamily="34" charset="0"/>
            </a:endParaRPr>
          </a:p>
          <a:p>
            <a:pPr marL="452628" indent="-342900">
              <a:lnSpc>
                <a:spcPct val="107000"/>
              </a:lnSpc>
              <a:spcBef>
                <a:spcPts val="0"/>
              </a:spcBef>
              <a:spcAft>
                <a:spcPts val="800"/>
              </a:spcAft>
            </a:pPr>
            <a:r>
              <a:rPr lang="en-US" dirty="0">
                <a:solidFill>
                  <a:srgbClr val="000000"/>
                </a:solidFill>
                <a:ea typeface="Calibri" panose="020F0502020204030204" pitchFamily="34" charset="0"/>
              </a:rPr>
              <a:t>The VR agency will assess its ability to carry out the non-delegable functions and develop and implement a plan to ensure the VR agency has administrative control over the VR program.</a:t>
            </a:r>
            <a:endParaRPr lang="en-US" dirty="0">
              <a:solidFill>
                <a:srgbClr val="000000"/>
              </a:solidFill>
              <a:effectLst/>
              <a:ea typeface="Calibri" panose="020F0502020204030204" pitchFamily="34" charset="0"/>
            </a:endParaRPr>
          </a:p>
          <a:p>
            <a:pPr marL="109728" marR="0" indent="0">
              <a:lnSpc>
                <a:spcPct val="107000"/>
              </a:lnSpc>
              <a:spcBef>
                <a:spcPts val="0"/>
              </a:spcBef>
              <a:spcAft>
                <a:spcPts val="800"/>
              </a:spcAft>
              <a:buNone/>
            </a:pPr>
            <a:r>
              <a:rPr lang="en-US" b="1" dirty="0">
                <a:solidFill>
                  <a:schemeClr val="accent3">
                    <a:lumMod val="75000"/>
                  </a:schemeClr>
                </a:solidFill>
                <a:effectLst/>
                <a:ea typeface="Calibri" panose="020F0502020204030204" pitchFamily="34" charset="0"/>
              </a:rPr>
              <a:t>Results</a:t>
            </a:r>
            <a:r>
              <a:rPr lang="en-US" dirty="0">
                <a:solidFill>
                  <a:schemeClr val="accent3">
                    <a:lumMod val="75000"/>
                  </a:schemeClr>
                </a:solidFill>
                <a:effectLst/>
                <a:ea typeface="Calibri" panose="020F0502020204030204" pitchFamily="34" charset="0"/>
              </a:rPr>
              <a:t>:</a:t>
            </a:r>
          </a:p>
          <a:p>
            <a:r>
              <a:rPr lang="en-US" dirty="0"/>
              <a:t>DSU active involvement in the allocation and expenditure of VR funds and all other non-delegable duties resulting in increased allowable expenditures, promoting increased services to customers and quality employment outcomes.</a:t>
            </a:r>
          </a:p>
        </p:txBody>
      </p:sp>
    </p:spTree>
    <p:custDataLst>
      <p:tags r:id="rId1"/>
    </p:custDataLst>
    <p:extLst>
      <p:ext uri="{BB962C8B-B14F-4D97-AF65-F5344CB8AC3E}">
        <p14:creationId xmlns:p14="http://schemas.microsoft.com/office/powerpoint/2010/main" val="82731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998453" y="2993873"/>
            <a:ext cx="8195094" cy="2292096"/>
          </a:xfrm>
          <a:prstGeom prst="rect">
            <a:avLst/>
          </a:prstGeom>
        </p:spPr>
        <p:txBody>
          <a:bodyPr spcFirstLastPara="1" vert="horz" wrap="square" lIns="121900" tIns="121900" rIns="121900" bIns="121900" rtlCol="0" anchor="t" anchorCtr="0">
            <a:noAutofit/>
          </a:bodyPr>
          <a:lstStyle/>
          <a:p>
            <a:pPr algn="ctr">
              <a:lnSpc>
                <a:spcPts val="7400"/>
              </a:lnSpc>
            </a:pPr>
            <a:r>
              <a:rPr lang="en-US" sz="6000" dirty="0">
                <a:solidFill>
                  <a:schemeClr val="bg1"/>
                </a:solidFill>
              </a:rPr>
              <a:t>Questions</a:t>
            </a:r>
            <a:br>
              <a:rPr lang="en-US" sz="6000" dirty="0">
                <a:solidFill>
                  <a:schemeClr val="bg1"/>
                </a:solidFill>
              </a:rPr>
            </a:br>
            <a:endParaRPr lang="en-US" sz="6000" dirty="0">
              <a:solidFill>
                <a:schemeClr val="bg1"/>
              </a:solidFill>
            </a:endParaRPr>
          </a:p>
        </p:txBody>
      </p:sp>
      <p:pic>
        <p:nvPicPr>
          <p:cNvPr id="3" name="Graphic 2">
            <a:extLst>
              <a:ext uri="{FF2B5EF4-FFF2-40B4-BE49-F238E27FC236}">
                <a16:creationId xmlns:a16="http://schemas.microsoft.com/office/drawing/2014/main" id="{3FB1D66C-DC9F-40CE-A240-D165245816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1237" y="1293953"/>
            <a:ext cx="2845968" cy="2845968"/>
          </a:xfrm>
          <a:prstGeom prst="rect">
            <a:avLst/>
          </a:prstGeom>
        </p:spPr>
      </p:pic>
      <p:sp>
        <p:nvSpPr>
          <p:cNvPr id="4" name="TextBox 3">
            <a:extLst>
              <a:ext uri="{FF2B5EF4-FFF2-40B4-BE49-F238E27FC236}">
                <a16:creationId xmlns:a16="http://schemas.microsoft.com/office/drawing/2014/main" id="{DCEEBD51-6864-65E1-14B7-B1944845ABB0}"/>
              </a:ext>
            </a:extLst>
          </p:cNvPr>
          <p:cNvSpPr txBox="1"/>
          <p:nvPr/>
        </p:nvSpPr>
        <p:spPr>
          <a:xfrm>
            <a:off x="3187839" y="4917716"/>
            <a:ext cx="7573945" cy="369332"/>
          </a:xfrm>
          <a:prstGeom prst="rect">
            <a:avLst/>
          </a:prstGeom>
          <a:noFill/>
        </p:spPr>
        <p:txBody>
          <a:bodyPr wrap="square">
            <a:spAutoFit/>
          </a:bodyPr>
          <a:lstStyle/>
          <a:p>
            <a:pPr marL="0" lvl="0" indent="0" algn="l" rtl="0">
              <a:spcBef>
                <a:spcPts val="0"/>
              </a:spcBef>
              <a:spcAft>
                <a:spcPts val="1200"/>
              </a:spcAft>
              <a:buNone/>
            </a:pPr>
            <a:r>
              <a:rPr lang="en-US" b="1" dirty="0">
                <a:solidFill>
                  <a:schemeClr val="bg1"/>
                </a:solidFill>
              </a:rPr>
              <a:t>Please direct questions to your RSA-SMPID state liaison.</a:t>
            </a:r>
          </a:p>
        </p:txBody>
      </p:sp>
    </p:spTree>
    <p:custDataLst>
      <p:tags r:id="rId1"/>
    </p:custDataLst>
    <p:extLst>
      <p:ext uri="{BB962C8B-B14F-4D97-AF65-F5344CB8AC3E}">
        <p14:creationId xmlns:p14="http://schemas.microsoft.com/office/powerpoint/2010/main" val="261619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62328A9-1B41-051B-E26B-4746BEEB2011}"/>
              </a:ext>
            </a:extLst>
          </p:cNvPr>
          <p:cNvSpPr>
            <a:spLocks noGrp="1"/>
          </p:cNvSpPr>
          <p:nvPr>
            <p:ph type="title"/>
          </p:nvPr>
        </p:nvSpPr>
        <p:spPr/>
        <p:txBody>
          <a:bodyPr anchor="b" anchorCtr="0"/>
          <a:lstStyle/>
          <a:p>
            <a:r>
              <a:rPr lang="en-US" sz="4400" dirty="0">
                <a:solidFill>
                  <a:schemeClr val="tx1">
                    <a:lumMod val="75000"/>
                    <a:lumOff val="25000"/>
                  </a:schemeClr>
                </a:solidFill>
              </a:rPr>
              <a:t>Conference Partners</a:t>
            </a:r>
          </a:p>
        </p:txBody>
      </p:sp>
      <p:pic>
        <p:nvPicPr>
          <p:cNvPr id="1026" name="Picture 2" descr="Council of State Administrators of Vocational Rehabilitation (CSAVR)">
            <a:extLst>
              <a:ext uri="{FF2B5EF4-FFF2-40B4-BE49-F238E27FC236}">
                <a16:creationId xmlns:a16="http://schemas.microsoft.com/office/drawing/2014/main" id="{576AB7E4-0A0C-CC08-483B-C46007376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797" y="2435348"/>
            <a:ext cx="2809558" cy="832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ational Council of State Agencies for the Blind (NCSAB)">
            <a:extLst>
              <a:ext uri="{FF2B5EF4-FFF2-40B4-BE49-F238E27FC236}">
                <a16:creationId xmlns:a16="http://schemas.microsoft.com/office/drawing/2014/main" id="{6B328BD6-A877-C397-02CA-BC2ED5EF5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203" y="2426989"/>
            <a:ext cx="2255898" cy="849571"/>
          </a:xfrm>
          <a:prstGeom prst="rect">
            <a:avLst/>
          </a:prstGeom>
        </p:spPr>
      </p:pic>
      <p:pic>
        <p:nvPicPr>
          <p:cNvPr id="7" name="Picture 6" descr="Vocational Rehabilitation Technical Assistance Center for Quality Management  (VRTAC-QM)">
            <a:extLst>
              <a:ext uri="{FF2B5EF4-FFF2-40B4-BE49-F238E27FC236}">
                <a16:creationId xmlns:a16="http://schemas.microsoft.com/office/drawing/2014/main" id="{4F611CD6-4D91-FB0E-0939-A1B121A329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948" y="2385258"/>
            <a:ext cx="2417904" cy="933032"/>
          </a:xfrm>
          <a:prstGeom prst="rect">
            <a:avLst/>
          </a:prstGeom>
        </p:spPr>
      </p:pic>
      <p:pic>
        <p:nvPicPr>
          <p:cNvPr id="9" name="Picture 8" descr="Vocational Rehabilitation Technical Assistance Center for Quality Employment (VRTAC-QE)">
            <a:extLst>
              <a:ext uri="{FF2B5EF4-FFF2-40B4-BE49-F238E27FC236}">
                <a16:creationId xmlns:a16="http://schemas.microsoft.com/office/drawing/2014/main" id="{DA1F956B-A9E7-A6F4-BB0B-7FE3C15AD760}"/>
              </a:ext>
            </a:extLst>
          </p:cNvPr>
          <p:cNvPicPr>
            <a:picLocks noChangeAspect="1"/>
          </p:cNvPicPr>
          <p:nvPr/>
        </p:nvPicPr>
        <p:blipFill>
          <a:blip r:embed="rId7"/>
          <a:stretch>
            <a:fillRect/>
          </a:stretch>
        </p:blipFill>
        <p:spPr>
          <a:xfrm>
            <a:off x="3012729" y="3690112"/>
            <a:ext cx="2442598" cy="1169549"/>
          </a:xfrm>
          <a:prstGeom prst="rect">
            <a:avLst/>
          </a:prstGeom>
        </p:spPr>
      </p:pic>
      <p:pic>
        <p:nvPicPr>
          <p:cNvPr id="11" name="Picture 10" descr="National Technical Assistance Center on Transition (NTACT: The Collaborative)">
            <a:extLst>
              <a:ext uri="{FF2B5EF4-FFF2-40B4-BE49-F238E27FC236}">
                <a16:creationId xmlns:a16="http://schemas.microsoft.com/office/drawing/2014/main" id="{1D552E1C-2238-4E63-9979-86FAC29B8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772" y="3867873"/>
            <a:ext cx="2775092" cy="814027"/>
          </a:xfrm>
          <a:prstGeom prst="rect">
            <a:avLst/>
          </a:prstGeom>
        </p:spPr>
      </p:pic>
    </p:spTree>
    <p:custDataLst>
      <p:tags r:id="rId1"/>
    </p:custDataLst>
    <p:extLst>
      <p:ext uri="{BB962C8B-B14F-4D97-AF65-F5344CB8AC3E}">
        <p14:creationId xmlns:p14="http://schemas.microsoft.com/office/powerpoint/2010/main" val="284954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C71055-85AD-9DDB-6D46-860318D2EB80}"/>
              </a:ext>
              <a:ext uri="{C183D7F6-B498-43B3-948B-1728B52AA6E4}">
                <adec:decorative xmlns:adec="http://schemas.microsoft.com/office/drawing/2017/decorative" val="1"/>
              </a:ext>
            </a:extLst>
          </p:cNvPr>
          <p:cNvSpPr/>
          <p:nvPr/>
        </p:nvSpPr>
        <p:spPr bwMode="auto">
          <a:xfrm>
            <a:off x="2945296" y="1798983"/>
            <a:ext cx="6301409" cy="2640013"/>
          </a:xfrm>
          <a:prstGeom prst="roundRect">
            <a:avLst/>
          </a:pr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3" name="Title 2">
            <a:extLst>
              <a:ext uri="{FF2B5EF4-FFF2-40B4-BE49-F238E27FC236}">
                <a16:creationId xmlns:a16="http://schemas.microsoft.com/office/drawing/2014/main" id="{FF23D241-A439-4F36-9635-6D74AD4F75E1}"/>
              </a:ext>
            </a:extLst>
          </p:cNvPr>
          <p:cNvSpPr>
            <a:spLocks noGrp="1"/>
          </p:cNvSpPr>
          <p:nvPr>
            <p:ph type="title"/>
          </p:nvPr>
        </p:nvSpPr>
        <p:spPr>
          <a:xfrm>
            <a:off x="2427259" y="2322577"/>
            <a:ext cx="7337482" cy="1362456"/>
          </a:xfrm>
        </p:spPr>
        <p:txBody>
          <a:bodyPr anchor="b" anchorCtr="0"/>
          <a:lstStyle/>
          <a:p>
            <a:r>
              <a:rPr lang="en-US" sz="6600" dirty="0">
                <a:solidFill>
                  <a:schemeClr val="tx1">
                    <a:lumMod val="75000"/>
                    <a:lumOff val="25000"/>
                  </a:schemeClr>
                </a:solidFill>
              </a:rPr>
              <a:t>Thank You</a:t>
            </a:r>
          </a:p>
        </p:txBody>
      </p:sp>
    </p:spTree>
    <p:custDataLst>
      <p:tags r:id="rId1"/>
    </p:custDataLst>
    <p:extLst>
      <p:ext uri="{BB962C8B-B14F-4D97-AF65-F5344CB8AC3E}">
        <p14:creationId xmlns:p14="http://schemas.microsoft.com/office/powerpoint/2010/main" val="11781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1127-5D9C-4334-ACE7-FEB7174600CA}"/>
              </a:ext>
            </a:extLst>
          </p:cNvPr>
          <p:cNvSpPr>
            <a:spLocks noGrp="1"/>
          </p:cNvSpPr>
          <p:nvPr>
            <p:ph type="title"/>
          </p:nvPr>
        </p:nvSpPr>
        <p:spPr>
          <a:xfrm>
            <a:off x="731519" y="365761"/>
            <a:ext cx="10685169" cy="931411"/>
          </a:xfrm>
        </p:spPr>
        <p:txBody>
          <a:bodyPr/>
          <a:lstStyle/>
          <a:p>
            <a:r>
              <a:rPr lang="en-US" sz="4400" dirty="0">
                <a:solidFill>
                  <a:schemeClr val="tx1"/>
                </a:solidFill>
              </a:rPr>
              <a:t>Disclaimer</a:t>
            </a:r>
          </a:p>
        </p:txBody>
      </p:sp>
      <p:sp>
        <p:nvSpPr>
          <p:cNvPr id="3" name="Content Placeholder 2">
            <a:extLst>
              <a:ext uri="{FF2B5EF4-FFF2-40B4-BE49-F238E27FC236}">
                <a16:creationId xmlns:a16="http://schemas.microsoft.com/office/drawing/2014/main" id="{133F53F5-03EC-4B2A-B6A4-D28C62798C2A}"/>
              </a:ext>
            </a:extLst>
          </p:cNvPr>
          <p:cNvSpPr>
            <a:spLocks noGrp="1"/>
          </p:cNvSpPr>
          <p:nvPr>
            <p:ph sz="half" idx="1"/>
          </p:nvPr>
        </p:nvSpPr>
        <p:spPr>
          <a:xfrm>
            <a:off x="731520" y="1509823"/>
            <a:ext cx="10507094" cy="4982416"/>
          </a:xfrm>
        </p:spPr>
        <p:txBody>
          <a:bodyPr>
            <a:noAutofit/>
          </a:bodyPr>
          <a:lstStyle/>
          <a:p>
            <a:pPr marL="0" indent="0">
              <a:lnSpc>
                <a:spcPts val="4200"/>
              </a:lnSpc>
              <a:buNone/>
            </a:pPr>
            <a:r>
              <a:rPr lang="en-US" sz="2800"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p>
        </p:txBody>
      </p:sp>
    </p:spTree>
    <p:custDataLst>
      <p:tags r:id="rId1"/>
    </p:custDataLst>
    <p:extLst>
      <p:ext uri="{BB962C8B-B14F-4D97-AF65-F5344CB8AC3E}">
        <p14:creationId xmlns:p14="http://schemas.microsoft.com/office/powerpoint/2010/main" val="239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3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96C-A4D8-4434-903C-85761EC07986}"/>
              </a:ext>
            </a:extLst>
          </p:cNvPr>
          <p:cNvSpPr>
            <a:spLocks noGrp="1"/>
          </p:cNvSpPr>
          <p:nvPr>
            <p:ph type="ctrTitle"/>
          </p:nvPr>
        </p:nvSpPr>
        <p:spPr>
          <a:xfrm>
            <a:off x="262097" y="228148"/>
            <a:ext cx="3872068" cy="1436265"/>
          </a:xfrm>
        </p:spPr>
        <p:txBody>
          <a:bodyPr>
            <a:noAutofit/>
          </a:bodyPr>
          <a:lstStyle/>
          <a:p>
            <a:r>
              <a:rPr lang="en-US" sz="4000" dirty="0">
                <a:solidFill>
                  <a:schemeClr val="bg2">
                    <a:lumMod val="50000"/>
                  </a:schemeClr>
                </a:solidFill>
              </a:rPr>
              <a:t>Meet Your Presenters</a:t>
            </a:r>
          </a:p>
        </p:txBody>
      </p:sp>
      <p:sp>
        <p:nvSpPr>
          <p:cNvPr id="15" name="Content Placeholder 2">
            <a:extLst>
              <a:ext uri="{FF2B5EF4-FFF2-40B4-BE49-F238E27FC236}">
                <a16:creationId xmlns:a16="http://schemas.microsoft.com/office/drawing/2014/main" id="{F6CEBE55-1E06-22FE-9DC2-C3F652E1A83C}"/>
              </a:ext>
            </a:extLst>
          </p:cNvPr>
          <p:cNvSpPr>
            <a:spLocks noGrp="1"/>
          </p:cNvSpPr>
          <p:nvPr>
            <p:ph idx="13"/>
          </p:nvPr>
        </p:nvSpPr>
        <p:spPr>
          <a:xfrm>
            <a:off x="4873350" y="2260366"/>
            <a:ext cx="6831664" cy="3820490"/>
          </a:xfrm>
        </p:spPr>
        <p:txBody>
          <a:bodyPr>
            <a:noAutofit/>
          </a:bodyPr>
          <a:lstStyle/>
          <a:p>
            <a:pPr marL="0" indent="0">
              <a:lnSpc>
                <a:spcPct val="145000"/>
              </a:lnSpc>
              <a:spcAft>
                <a:spcPts val="0"/>
              </a:spcAft>
              <a:buNone/>
            </a:pPr>
            <a:r>
              <a:rPr lang="en-US" sz="1800" b="1" dirty="0">
                <a:solidFill>
                  <a:schemeClr val="bg2">
                    <a:lumMod val="50000"/>
                  </a:schemeClr>
                </a:solidFill>
              </a:rPr>
              <a:t>Panel</a:t>
            </a:r>
          </a:p>
          <a:p>
            <a:pPr marL="0" indent="0">
              <a:lnSpc>
                <a:spcPct val="145000"/>
              </a:lnSpc>
              <a:spcAft>
                <a:spcPts val="0"/>
              </a:spcAft>
              <a:buNone/>
            </a:pPr>
            <a:endParaRPr lang="en-US" sz="800" b="1" dirty="0">
              <a:solidFill>
                <a:schemeClr val="bg1"/>
              </a:solidFill>
            </a:endParaRPr>
          </a:p>
          <a:p>
            <a:pPr marL="0" indent="0">
              <a:lnSpc>
                <a:spcPct val="145000"/>
              </a:lnSpc>
              <a:spcAft>
                <a:spcPts val="0"/>
              </a:spcAft>
              <a:buNone/>
            </a:pPr>
            <a:r>
              <a:rPr lang="en-US" sz="1800" b="1" dirty="0">
                <a:solidFill>
                  <a:schemeClr val="bg1"/>
                </a:solidFill>
              </a:rPr>
              <a:t>Cheryl Fuller</a:t>
            </a:r>
          </a:p>
          <a:p>
            <a:pPr marL="0" indent="0">
              <a:lnSpc>
                <a:spcPct val="120000"/>
              </a:lnSpc>
              <a:spcAft>
                <a:spcPts val="0"/>
              </a:spcAft>
              <a:buNone/>
            </a:pPr>
            <a:r>
              <a:rPr lang="en-US" sz="1800" b="0" i="1" dirty="0">
                <a:solidFill>
                  <a:schemeClr val="bg1"/>
                </a:solidFill>
              </a:rPr>
              <a:t>Director, Vocational Rehabilitation Division, Texas Workforce Commission </a:t>
            </a:r>
          </a:p>
          <a:p>
            <a:pPr marL="0" indent="0">
              <a:lnSpc>
                <a:spcPct val="145000"/>
              </a:lnSpc>
              <a:spcAft>
                <a:spcPts val="0"/>
              </a:spcAft>
              <a:buNone/>
            </a:pPr>
            <a:endParaRPr lang="en-US" sz="1050" b="1" dirty="0">
              <a:solidFill>
                <a:schemeClr val="bg1"/>
              </a:solidFill>
            </a:endParaRPr>
          </a:p>
          <a:p>
            <a:pPr marL="0" indent="0">
              <a:lnSpc>
                <a:spcPct val="145000"/>
              </a:lnSpc>
              <a:spcAft>
                <a:spcPts val="0"/>
              </a:spcAft>
              <a:buNone/>
            </a:pPr>
            <a:r>
              <a:rPr lang="en-US" sz="1800" b="1" dirty="0">
                <a:solidFill>
                  <a:schemeClr val="bg1"/>
                </a:solidFill>
              </a:rPr>
              <a:t>Greg Trapp</a:t>
            </a:r>
          </a:p>
          <a:p>
            <a:pPr marL="0" indent="0">
              <a:lnSpc>
                <a:spcPct val="145000"/>
              </a:lnSpc>
              <a:spcAft>
                <a:spcPts val="0"/>
              </a:spcAft>
              <a:buNone/>
            </a:pPr>
            <a:r>
              <a:rPr lang="en-US" sz="1800" b="0" i="1" dirty="0">
                <a:solidFill>
                  <a:schemeClr val="bg1"/>
                </a:solidFill>
              </a:rPr>
              <a:t>Executive Director, New Mexico Commission for the Blind</a:t>
            </a:r>
          </a:p>
          <a:p>
            <a:pPr marL="0" indent="0">
              <a:lnSpc>
                <a:spcPct val="145000"/>
              </a:lnSpc>
              <a:spcAft>
                <a:spcPts val="0"/>
              </a:spcAft>
              <a:buNone/>
            </a:pPr>
            <a:endParaRPr lang="en-US" sz="1050" b="1" dirty="0">
              <a:solidFill>
                <a:schemeClr val="bg1"/>
              </a:solidFill>
            </a:endParaRPr>
          </a:p>
          <a:p>
            <a:pPr marL="0" indent="0">
              <a:lnSpc>
                <a:spcPct val="145000"/>
              </a:lnSpc>
              <a:spcAft>
                <a:spcPts val="0"/>
              </a:spcAft>
              <a:buNone/>
            </a:pPr>
            <a:r>
              <a:rPr lang="en-US" sz="1800" b="1" dirty="0">
                <a:solidFill>
                  <a:schemeClr val="bg1"/>
                </a:solidFill>
              </a:rPr>
              <a:t>Nicky Harper </a:t>
            </a:r>
          </a:p>
          <a:p>
            <a:pPr marL="0" indent="0">
              <a:lnSpc>
                <a:spcPct val="120000"/>
              </a:lnSpc>
              <a:spcAft>
                <a:spcPts val="0"/>
              </a:spcAft>
              <a:buNone/>
            </a:pPr>
            <a:r>
              <a:rPr lang="en-US" sz="1800" b="0" i="1" dirty="0">
                <a:solidFill>
                  <a:schemeClr val="bg1"/>
                </a:solidFill>
              </a:rPr>
              <a:t>Administrator, Wyoming Division of Vocational Rehabilitation, Department of Workforce Services</a:t>
            </a:r>
          </a:p>
          <a:p>
            <a:pPr>
              <a:lnSpc>
                <a:spcPct val="145000"/>
              </a:lnSpc>
              <a:spcAft>
                <a:spcPts val="0"/>
              </a:spcAft>
            </a:pPr>
            <a:endParaRPr lang="en-US" sz="1800" b="0" i="1" dirty="0">
              <a:solidFill>
                <a:schemeClr val="bg1"/>
              </a:solidFill>
            </a:endParaRPr>
          </a:p>
          <a:p>
            <a:pPr>
              <a:lnSpc>
                <a:spcPct val="145000"/>
              </a:lnSpc>
              <a:spcAft>
                <a:spcPts val="0"/>
              </a:spcAft>
            </a:pPr>
            <a:endParaRPr lang="en-US" sz="1800" b="0" i="1" dirty="0">
              <a:solidFill>
                <a:schemeClr val="bg1"/>
              </a:solidFill>
            </a:endParaRPr>
          </a:p>
        </p:txBody>
      </p:sp>
      <p:sp>
        <p:nvSpPr>
          <p:cNvPr id="3" name="Content Placeholder 2">
            <a:extLst>
              <a:ext uri="{FF2B5EF4-FFF2-40B4-BE49-F238E27FC236}">
                <a16:creationId xmlns:a16="http://schemas.microsoft.com/office/drawing/2014/main" id="{B0EF0230-3B4E-5D26-DC85-F9EDFA423857}"/>
              </a:ext>
            </a:extLst>
          </p:cNvPr>
          <p:cNvSpPr txBox="1">
            <a:spLocks/>
          </p:cNvSpPr>
          <p:nvPr/>
        </p:nvSpPr>
        <p:spPr>
          <a:xfrm>
            <a:off x="4817847" y="465645"/>
            <a:ext cx="6942671" cy="1653807"/>
          </a:xfrm>
          <a:prstGeom prst="rect">
            <a:avLst/>
          </a:prstGeom>
        </p:spPr>
        <p:txBody>
          <a:bodyPr vert="horz" lIns="91440" tIns="45720" rIns="91440" bIns="45720" rtlCol="0">
            <a:normAutofit/>
          </a:bodyPr>
          <a:lstStyle>
            <a:lvl1pPr marL="0" indent="0" algn="l" defTabSz="914400" rtl="0" eaLnBrk="1" latinLnBrk="0" hangingPunct="1">
              <a:lnSpc>
                <a:spcPts val="3000"/>
              </a:lnSpc>
              <a:spcBef>
                <a:spcPts val="0"/>
              </a:spcBef>
              <a:buClr>
                <a:schemeClr val="tx2"/>
              </a:buClr>
              <a:buSzPct val="125000"/>
              <a:buFontTx/>
              <a:buNone/>
              <a:defRPr sz="2200" b="1" kern="1200">
                <a:solidFill>
                  <a:schemeClr val="tx1">
                    <a:lumMod val="75000"/>
                    <a:lumOff val="25000"/>
                  </a:schemeClr>
                </a:solidFill>
                <a:latin typeface="+mn-lt"/>
                <a:ea typeface="+mn-ea"/>
                <a:cs typeface="+mn-cs"/>
              </a:defRPr>
            </a:lvl1pPr>
            <a:lvl2pPr marL="0" indent="0" algn="l" defTabSz="914400" rtl="0" eaLnBrk="1" latinLnBrk="0" hangingPunct="1">
              <a:lnSpc>
                <a:spcPts val="3000"/>
              </a:lnSpc>
              <a:spcBef>
                <a:spcPts val="0"/>
              </a:spcBef>
              <a:buClr>
                <a:schemeClr val="tx2"/>
              </a:buClr>
              <a:buSzPct val="80000"/>
              <a:buFontTx/>
              <a:buNone/>
              <a:defRPr sz="1800" kern="1200">
                <a:solidFill>
                  <a:schemeClr val="tx1"/>
                </a:solidFill>
                <a:latin typeface="+mn-lt"/>
                <a:ea typeface="+mn-ea"/>
                <a:cs typeface="+mn-cs"/>
              </a:defRPr>
            </a:lvl2pPr>
            <a:lvl3pPr marL="0" indent="0" algn="l" defTabSz="914400" rtl="0" eaLnBrk="1" latinLnBrk="0" hangingPunct="1">
              <a:lnSpc>
                <a:spcPct val="105000"/>
              </a:lnSpc>
              <a:spcBef>
                <a:spcPts val="1000"/>
              </a:spcBef>
              <a:buClr>
                <a:schemeClr val="tx2"/>
              </a:buClr>
              <a:buSzPct val="80000"/>
              <a:buFontTx/>
              <a:buNone/>
              <a:defRPr sz="2000" kern="1200">
                <a:solidFill>
                  <a:schemeClr val="tx1"/>
                </a:solidFill>
                <a:latin typeface="+mn-lt"/>
                <a:ea typeface="+mn-ea"/>
                <a:cs typeface="+mn-cs"/>
              </a:defRPr>
            </a:lvl3pPr>
            <a:lvl4pPr marL="0" indent="0" algn="l" defTabSz="914400" rtl="0" eaLnBrk="1" latinLnBrk="0" hangingPunct="1">
              <a:lnSpc>
                <a:spcPct val="105000"/>
              </a:lnSpc>
              <a:spcBef>
                <a:spcPts val="1000"/>
              </a:spcBef>
              <a:buClr>
                <a:schemeClr val="tx2"/>
              </a:buClr>
              <a:buSzPct val="100000"/>
              <a:buFontTx/>
              <a:buNone/>
              <a:defRPr sz="1800" kern="1200">
                <a:solidFill>
                  <a:schemeClr val="tx1"/>
                </a:solidFill>
                <a:latin typeface="+mn-lt"/>
                <a:ea typeface="+mn-ea"/>
                <a:cs typeface="+mn-cs"/>
              </a:defRPr>
            </a:lvl4pPr>
            <a:lvl5pPr marL="0" indent="0" algn="l" defTabSz="914400" rtl="0" eaLnBrk="1" latinLnBrk="0" hangingPunct="1">
              <a:lnSpc>
                <a:spcPct val="105000"/>
              </a:lnSpc>
              <a:spcBef>
                <a:spcPts val="1000"/>
              </a:spcBef>
              <a:buClr>
                <a:schemeClr val="tx2"/>
              </a:buClr>
              <a:buSzPct val="70000"/>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n-US" sz="2000" dirty="0">
                <a:solidFill>
                  <a:schemeClr val="bg2">
                    <a:lumMod val="50000"/>
                  </a:schemeClr>
                </a:solidFill>
              </a:rPr>
              <a:t>Session Facilitator</a:t>
            </a:r>
          </a:p>
          <a:p>
            <a:pPr>
              <a:lnSpc>
                <a:spcPct val="125000"/>
              </a:lnSpc>
            </a:pPr>
            <a:r>
              <a:rPr lang="en-US" sz="2000" dirty="0">
                <a:solidFill>
                  <a:schemeClr val="bg1"/>
                </a:solidFill>
              </a:rPr>
              <a:t>Bill Robinson </a:t>
            </a:r>
            <a:endParaRPr lang="en-US" sz="2000" b="0" dirty="0">
              <a:solidFill>
                <a:schemeClr val="bg1"/>
              </a:solidFill>
            </a:endParaRPr>
          </a:p>
          <a:p>
            <a:pPr>
              <a:lnSpc>
                <a:spcPct val="125000"/>
              </a:lnSpc>
            </a:pPr>
            <a:r>
              <a:rPr lang="en-US" sz="2000" b="0" i="1" dirty="0">
                <a:solidFill>
                  <a:schemeClr val="bg1"/>
                </a:solidFill>
              </a:rPr>
              <a:t>Michigan Bureau of Services for Blind Persons, Office of  Employment and Training , Labor and Economic Opportunity  </a:t>
            </a:r>
          </a:p>
          <a:p>
            <a:pPr>
              <a:lnSpc>
                <a:spcPct val="125000"/>
              </a:lnSpc>
            </a:pPr>
            <a:endParaRPr lang="en-US" sz="2000" dirty="0">
              <a:solidFill>
                <a:schemeClr val="bg2">
                  <a:lumMod val="50000"/>
                </a:schemeClr>
              </a:solidFill>
            </a:endParaRPr>
          </a:p>
        </p:txBody>
      </p:sp>
      <p:pic>
        <p:nvPicPr>
          <p:cNvPr id="7" name="Graphic 6">
            <a:extLst>
              <a:ext uri="{FF2B5EF4-FFF2-40B4-BE49-F238E27FC236}">
                <a16:creationId xmlns:a16="http://schemas.microsoft.com/office/drawing/2014/main" id="{4EFE1C58-EAF3-9C54-791A-946B40FCF1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8198" y="2119452"/>
            <a:ext cx="875158" cy="875158"/>
          </a:xfrm>
          <a:prstGeom prst="rect">
            <a:avLst/>
          </a:prstGeom>
        </p:spPr>
      </p:pic>
      <p:pic>
        <p:nvPicPr>
          <p:cNvPr id="9" name="Graphic 8">
            <a:extLst>
              <a:ext uri="{FF2B5EF4-FFF2-40B4-BE49-F238E27FC236}">
                <a16:creationId xmlns:a16="http://schemas.microsoft.com/office/drawing/2014/main" id="{69962DC2-E93B-3121-1EB3-66D4A78451D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7077" y="240354"/>
            <a:ext cx="875158" cy="875158"/>
          </a:xfrm>
          <a:prstGeom prst="rect">
            <a:avLst/>
          </a:prstGeom>
        </p:spPr>
      </p:pic>
    </p:spTree>
    <p:custDataLst>
      <p:tags r:id="rId1"/>
    </p:custDataLst>
    <p:extLst>
      <p:ext uri="{BB962C8B-B14F-4D97-AF65-F5344CB8AC3E}">
        <p14:creationId xmlns:p14="http://schemas.microsoft.com/office/powerpoint/2010/main" val="299935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11758-92FA-75C6-334D-193758A5D9C9}"/>
              </a:ext>
              <a:ext uri="{C183D7F6-B498-43B3-948B-1728B52AA6E4}">
                <adec:decorative xmlns:adec="http://schemas.microsoft.com/office/drawing/2017/decorative" val="1"/>
              </a:ext>
            </a:extLst>
          </p:cNvPr>
          <p:cNvSpPr/>
          <p:nvPr/>
        </p:nvSpPr>
        <p:spPr bwMode="auto">
          <a:xfrm>
            <a:off x="0" y="-414337"/>
            <a:ext cx="4743450" cy="7564504"/>
          </a:xfrm>
          <a:prstGeom prst="rect">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3" name="Title 2">
            <a:extLst>
              <a:ext uri="{FF2B5EF4-FFF2-40B4-BE49-F238E27FC236}">
                <a16:creationId xmlns:a16="http://schemas.microsoft.com/office/drawing/2014/main" id="{722B9788-0345-A562-AA60-506DF2B6D4CA}"/>
              </a:ext>
            </a:extLst>
          </p:cNvPr>
          <p:cNvSpPr>
            <a:spLocks noGrp="1"/>
          </p:cNvSpPr>
          <p:nvPr>
            <p:ph type="ctrTitle"/>
          </p:nvPr>
        </p:nvSpPr>
        <p:spPr>
          <a:xfrm>
            <a:off x="481722" y="168182"/>
            <a:ext cx="3872068" cy="1463191"/>
          </a:xfrm>
        </p:spPr>
        <p:txBody>
          <a:bodyPr/>
          <a:lstStyle/>
          <a:p>
            <a:r>
              <a:rPr lang="en-US" dirty="0">
                <a:solidFill>
                  <a:schemeClr val="tx1"/>
                </a:solidFill>
              </a:rPr>
              <a:t>Key Takeaways</a:t>
            </a:r>
          </a:p>
        </p:txBody>
      </p:sp>
      <p:sp>
        <p:nvSpPr>
          <p:cNvPr id="2" name="Content Placeholder 1">
            <a:extLst>
              <a:ext uri="{FF2B5EF4-FFF2-40B4-BE49-F238E27FC236}">
                <a16:creationId xmlns:a16="http://schemas.microsoft.com/office/drawing/2014/main" id="{3A90F20F-DFCF-2033-28BB-48431C1FF415}"/>
              </a:ext>
            </a:extLst>
          </p:cNvPr>
          <p:cNvSpPr>
            <a:spLocks noGrp="1"/>
          </p:cNvSpPr>
          <p:nvPr>
            <p:ph idx="13"/>
          </p:nvPr>
        </p:nvSpPr>
        <p:spPr>
          <a:xfrm>
            <a:off x="6200774" y="482080"/>
            <a:ext cx="5613689" cy="6220055"/>
          </a:xfrm>
        </p:spPr>
        <p:txBody>
          <a:bodyPr/>
          <a:lstStyle/>
          <a:p>
            <a:r>
              <a:rPr lang="en-US" dirty="0"/>
              <a:t>VR Administration - A changing Director landscape</a:t>
            </a:r>
          </a:p>
          <a:p>
            <a:r>
              <a:rPr lang="en-US" dirty="0"/>
              <a:t>WIOA and impact on VR Leadership</a:t>
            </a:r>
          </a:p>
          <a:p>
            <a:r>
              <a:rPr lang="en-US" dirty="0"/>
              <a:t>Federal Statute influencing State organizational structure</a:t>
            </a:r>
          </a:p>
          <a:p>
            <a:r>
              <a:rPr lang="en-US" dirty="0"/>
              <a:t>The “Musts” of the VR organizational unit</a:t>
            </a:r>
          </a:p>
          <a:p>
            <a:r>
              <a:rPr lang="en-US" dirty="0"/>
              <a:t>Grant Administration </a:t>
            </a:r>
          </a:p>
          <a:p>
            <a:r>
              <a:rPr lang="en-US" dirty="0"/>
              <a:t>Managing the Financial Resources available to you</a:t>
            </a:r>
          </a:p>
          <a:p>
            <a:r>
              <a:rPr lang="en-US" dirty="0"/>
              <a:t>Building Partnerships – Centralized/De-centralized Services</a:t>
            </a:r>
          </a:p>
          <a:p>
            <a:r>
              <a:rPr lang="en-US" dirty="0"/>
              <a:t>Required Activities</a:t>
            </a:r>
          </a:p>
        </p:txBody>
      </p:sp>
      <p:pic>
        <p:nvPicPr>
          <p:cNvPr id="7" name="Picture 6">
            <a:extLst>
              <a:ext uri="{FF2B5EF4-FFF2-40B4-BE49-F238E27FC236}">
                <a16:creationId xmlns:a16="http://schemas.microsoft.com/office/drawing/2014/main" id="{A0EAD184-420A-279B-9859-21291B22E1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1" y="1631373"/>
            <a:ext cx="7848603" cy="5388445"/>
          </a:xfrm>
          <a:prstGeom prst="rect">
            <a:avLst/>
          </a:prstGeom>
        </p:spPr>
      </p:pic>
    </p:spTree>
    <p:custDataLst>
      <p:tags r:id="rId1"/>
    </p:custDataLst>
    <p:extLst>
      <p:ext uri="{BB962C8B-B14F-4D97-AF65-F5344CB8AC3E}">
        <p14:creationId xmlns:p14="http://schemas.microsoft.com/office/powerpoint/2010/main" val="408245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FEED77-A746-6BA0-E1B7-C83C69B3954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38040" b="33976"/>
          <a:stretch/>
        </p:blipFill>
        <p:spPr>
          <a:xfrm rot="20321768">
            <a:off x="6574473" y="4842513"/>
            <a:ext cx="5712824" cy="1598683"/>
          </a:xfrm>
          <a:prstGeom prst="rect">
            <a:avLst/>
          </a:prstGeom>
        </p:spPr>
      </p:pic>
      <p:sp>
        <p:nvSpPr>
          <p:cNvPr id="2" name="Title 1">
            <a:extLst>
              <a:ext uri="{FF2B5EF4-FFF2-40B4-BE49-F238E27FC236}">
                <a16:creationId xmlns:a16="http://schemas.microsoft.com/office/drawing/2014/main" id="{E3C6F4D1-BC2F-30D2-9A97-0CCA18618F52}"/>
              </a:ext>
            </a:extLst>
          </p:cNvPr>
          <p:cNvSpPr>
            <a:spLocks noGrp="1"/>
          </p:cNvSpPr>
          <p:nvPr>
            <p:ph type="title"/>
          </p:nvPr>
        </p:nvSpPr>
        <p:spPr>
          <a:xfrm>
            <a:off x="527083" y="468411"/>
            <a:ext cx="10757328" cy="1234440"/>
          </a:xfrm>
        </p:spPr>
        <p:txBody>
          <a:bodyPr/>
          <a:lstStyle/>
          <a:p>
            <a:r>
              <a:rPr lang="en-US" sz="3600" b="1" dirty="0"/>
              <a:t>Workforce Innovation and Opportunity Act (WIOA) – Date of Enactment July 22, 2014</a:t>
            </a:r>
          </a:p>
        </p:txBody>
      </p:sp>
      <p:sp>
        <p:nvSpPr>
          <p:cNvPr id="3" name="Content Placeholder 2">
            <a:extLst>
              <a:ext uri="{FF2B5EF4-FFF2-40B4-BE49-F238E27FC236}">
                <a16:creationId xmlns:a16="http://schemas.microsoft.com/office/drawing/2014/main" id="{CFC5E606-9301-87A8-EB11-86BC89A51147}"/>
              </a:ext>
            </a:extLst>
          </p:cNvPr>
          <p:cNvSpPr>
            <a:spLocks noGrp="1"/>
          </p:cNvSpPr>
          <p:nvPr>
            <p:ph sz="half" idx="1"/>
          </p:nvPr>
        </p:nvSpPr>
        <p:spPr>
          <a:xfrm>
            <a:off x="417715" y="1974274"/>
            <a:ext cx="3320272" cy="4517966"/>
          </a:xfrm>
          <a:prstGeom prst="roundRect">
            <a:avLst/>
          </a:prstGeom>
          <a:solidFill>
            <a:srgbClr val="FAF5F0"/>
          </a:solidFill>
        </p:spPr>
        <p:txBody>
          <a:bodyPr>
            <a:normAutofit/>
          </a:bodyPr>
          <a:lstStyle/>
          <a:p>
            <a:pPr marL="0" indent="0">
              <a:lnSpc>
                <a:spcPct val="120000"/>
              </a:lnSpc>
              <a:buNone/>
            </a:pPr>
            <a:r>
              <a:rPr lang="en-US" sz="1800" b="1" dirty="0"/>
              <a:t>Turnover</a:t>
            </a:r>
          </a:p>
          <a:p>
            <a:pPr marL="0" indent="0">
              <a:lnSpc>
                <a:spcPct val="120000"/>
              </a:lnSpc>
              <a:buNone/>
            </a:pPr>
            <a:r>
              <a:rPr lang="en-US" sz="1800" dirty="0"/>
              <a:t>Since WIOA’s enactment there has been approximately 90 new administrators of vocational agencies. Consider that today there are 78 VR agencies. The amount of turnover at the top is stunning. </a:t>
            </a:r>
          </a:p>
          <a:p>
            <a:pPr marL="0" indent="0">
              <a:lnSpc>
                <a:spcPct val="120000"/>
              </a:lnSpc>
              <a:buNone/>
            </a:pPr>
            <a:endParaRPr lang="en-US" sz="1800" dirty="0"/>
          </a:p>
        </p:txBody>
      </p:sp>
      <p:sp>
        <p:nvSpPr>
          <p:cNvPr id="6" name="Content Placeholder 2">
            <a:extLst>
              <a:ext uri="{FF2B5EF4-FFF2-40B4-BE49-F238E27FC236}">
                <a16:creationId xmlns:a16="http://schemas.microsoft.com/office/drawing/2014/main" id="{6107F313-205E-55DB-AB6F-7621E164B2BD}"/>
              </a:ext>
            </a:extLst>
          </p:cNvPr>
          <p:cNvSpPr txBox="1">
            <a:spLocks/>
          </p:cNvSpPr>
          <p:nvPr/>
        </p:nvSpPr>
        <p:spPr>
          <a:xfrm>
            <a:off x="3893394" y="1974274"/>
            <a:ext cx="4024707" cy="4562237"/>
          </a:xfrm>
          <a:prstGeom prst="roundRect">
            <a:avLst/>
          </a:prstGeom>
          <a:solidFill>
            <a:srgbClr val="FAF5F0"/>
          </a:solidFill>
        </p:spPr>
        <p:txBody>
          <a:bodyPr vert="horz" lIns="91440" tIns="45720" rIns="91440" bIns="45720" rtlCol="0">
            <a:normAutofit lnSpcReduction="10000"/>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t>Complexity</a:t>
            </a:r>
          </a:p>
          <a:p>
            <a:pPr marL="0" indent="0">
              <a:lnSpc>
                <a:spcPct val="120000"/>
              </a:lnSpc>
              <a:buFont typeface="Arial" panose="020B0604020202020204" pitchFamily="34" charset="0"/>
              <a:buNone/>
            </a:pPr>
            <a:r>
              <a:rPr lang="en-US" sz="1800" dirty="0"/>
              <a:t>The onboarding of new administrators often does not include a manual or identification of all the state agencies and centralized services that must be navigated for successfully bringing resources to the table to address the host of moving parts to achieve the goals and objectives of vocational rehabilitation</a:t>
            </a:r>
          </a:p>
          <a:p>
            <a:pPr marL="0" indent="0">
              <a:lnSpc>
                <a:spcPct val="120000"/>
              </a:lnSpc>
              <a:buFont typeface="Arial" panose="020B0604020202020204" pitchFamily="34" charset="0"/>
              <a:buNone/>
            </a:pPr>
            <a:endParaRPr lang="en-US" sz="1800" dirty="0"/>
          </a:p>
        </p:txBody>
      </p:sp>
      <p:sp>
        <p:nvSpPr>
          <p:cNvPr id="7" name="Content Placeholder 2">
            <a:extLst>
              <a:ext uri="{FF2B5EF4-FFF2-40B4-BE49-F238E27FC236}">
                <a16:creationId xmlns:a16="http://schemas.microsoft.com/office/drawing/2014/main" id="{6D13CC64-2922-6AB1-1A5F-1C23EC2FADC7}"/>
              </a:ext>
            </a:extLst>
          </p:cNvPr>
          <p:cNvSpPr txBox="1">
            <a:spLocks/>
          </p:cNvSpPr>
          <p:nvPr/>
        </p:nvSpPr>
        <p:spPr>
          <a:xfrm>
            <a:off x="8796554" y="2094131"/>
            <a:ext cx="3210791" cy="2669737"/>
          </a:xfrm>
          <a:prstGeom prst="rect">
            <a:avLst/>
          </a:prstGeom>
        </p:spPr>
        <p:txBody>
          <a:bodyPr vert="horz" lIns="91440" tIns="45720" rIns="91440" bIns="45720" rtlCol="0">
            <a:normAutofit lnSpcReduction="10000"/>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This session focuses on successful strategies for working within your unique state structure</a:t>
            </a:r>
          </a:p>
        </p:txBody>
      </p:sp>
    </p:spTree>
    <p:custDataLst>
      <p:tags r:id="rId1"/>
    </p:custDataLst>
    <p:extLst>
      <p:ext uri="{BB962C8B-B14F-4D97-AF65-F5344CB8AC3E}">
        <p14:creationId xmlns:p14="http://schemas.microsoft.com/office/powerpoint/2010/main" val="25525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F4D1-BC2F-30D2-9A97-0CCA18618F52}"/>
              </a:ext>
            </a:extLst>
          </p:cNvPr>
          <p:cNvSpPr>
            <a:spLocks noGrp="1"/>
          </p:cNvSpPr>
          <p:nvPr>
            <p:ph type="title"/>
          </p:nvPr>
        </p:nvSpPr>
        <p:spPr>
          <a:xfrm>
            <a:off x="323180" y="350521"/>
            <a:ext cx="10757328" cy="1234440"/>
          </a:xfrm>
        </p:spPr>
        <p:txBody>
          <a:bodyPr/>
          <a:lstStyle/>
          <a:p>
            <a:r>
              <a:rPr lang="en-US" sz="3600" b="1" dirty="0"/>
              <a:t>Where did my organizational structure come from?  Section 101(a)(2)(A) of the Rehab Act </a:t>
            </a:r>
          </a:p>
        </p:txBody>
      </p:sp>
      <p:sp>
        <p:nvSpPr>
          <p:cNvPr id="3" name="Content Placeholder 2">
            <a:extLst>
              <a:ext uri="{FF2B5EF4-FFF2-40B4-BE49-F238E27FC236}">
                <a16:creationId xmlns:a16="http://schemas.microsoft.com/office/drawing/2014/main" id="{CFC5E606-9301-87A8-EB11-86BC89A51147}"/>
              </a:ext>
            </a:extLst>
          </p:cNvPr>
          <p:cNvSpPr>
            <a:spLocks noGrp="1"/>
          </p:cNvSpPr>
          <p:nvPr>
            <p:ph sz="half" idx="1"/>
          </p:nvPr>
        </p:nvSpPr>
        <p:spPr>
          <a:xfrm>
            <a:off x="323180" y="1795293"/>
            <a:ext cx="11637725" cy="1234441"/>
          </a:xfrm>
        </p:spPr>
        <p:txBody>
          <a:bodyPr>
            <a:normAutofit fontScale="92500"/>
          </a:bodyPr>
          <a:lstStyle/>
          <a:p>
            <a:pPr marL="0" indent="0">
              <a:buNone/>
            </a:pPr>
            <a:r>
              <a:rPr lang="en-US" sz="2000" b="1" i="1" dirty="0"/>
              <a:t>Section 101(a)(2)(A) of the Rehab Act and its implementing regulations at 34 CFR 361.13(a) require that the VR State Plan shall designate a state agency as the sole state agency to administer the plan. The state agency designated to administer the VR State Plan must be either:</a:t>
            </a:r>
          </a:p>
        </p:txBody>
      </p:sp>
      <p:pic>
        <p:nvPicPr>
          <p:cNvPr id="18" name="Graphic 17" descr="1">
            <a:extLst>
              <a:ext uri="{FF2B5EF4-FFF2-40B4-BE49-F238E27FC236}">
                <a16:creationId xmlns:a16="http://schemas.microsoft.com/office/drawing/2014/main" id="{31E05920-86E5-5317-6593-01A24518F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00" y="2913867"/>
            <a:ext cx="914400" cy="914400"/>
          </a:xfrm>
          <a:prstGeom prst="rect">
            <a:avLst/>
          </a:prstGeom>
        </p:spPr>
      </p:pic>
      <p:sp>
        <p:nvSpPr>
          <p:cNvPr id="4" name="Content Placeholder 2">
            <a:extLst>
              <a:ext uri="{FF2B5EF4-FFF2-40B4-BE49-F238E27FC236}">
                <a16:creationId xmlns:a16="http://schemas.microsoft.com/office/drawing/2014/main" id="{0B06A82B-7E53-A903-F61D-60AB2A1698A5}"/>
              </a:ext>
            </a:extLst>
          </p:cNvPr>
          <p:cNvSpPr txBox="1">
            <a:spLocks/>
          </p:cNvSpPr>
          <p:nvPr/>
        </p:nvSpPr>
        <p:spPr>
          <a:xfrm>
            <a:off x="184997" y="3828267"/>
            <a:ext cx="3449384" cy="2668225"/>
          </a:xfrm>
          <a:prstGeom prst="roundRect">
            <a:avLst/>
          </a:prstGeom>
          <a:solidFill>
            <a:schemeClr val="accent3">
              <a:lumMod val="20000"/>
              <a:lumOff val="80000"/>
            </a:schemeClr>
          </a:solidFill>
        </p:spPr>
        <p:txBody>
          <a:bodyPr vert="horz" lIns="91440" tIns="45720" rIns="91440" bIns="45720" rtlCol="0" anchor="ctr">
            <a:normAutofit/>
          </a:bodyPr>
          <a:lstStyle>
            <a:lvl1pPr indent="0">
              <a:lnSpc>
                <a:spcPct val="120000"/>
              </a:lnSpc>
              <a:spcBef>
                <a:spcPts val="1200"/>
              </a:spcBef>
              <a:buClr>
                <a:schemeClr val="tx1">
                  <a:lumMod val="75000"/>
                  <a:lumOff val="25000"/>
                </a:schemeClr>
              </a:buClr>
              <a:buSzPct val="125000"/>
              <a:buFont typeface="Arial" panose="020B0604020202020204" pitchFamily="34" charset="0"/>
              <a:buNone/>
              <a:defRPr b="1"/>
            </a:lvl1pPr>
            <a:lvl2pPr marL="731520" indent="-347472">
              <a:lnSpc>
                <a:spcPct val="108000"/>
              </a:lnSpc>
              <a:spcBef>
                <a:spcPts val="1200"/>
              </a:spcBef>
              <a:buClr>
                <a:schemeClr val="tx1">
                  <a:lumMod val="75000"/>
                  <a:lumOff val="25000"/>
                </a:schemeClr>
              </a:buClr>
              <a:buSzPct val="80000"/>
              <a:buFont typeface="Courier New" panose="02070309020205020404" pitchFamily="49" charset="0"/>
              <a:buChar char="o"/>
              <a:defRPr sz="2200"/>
            </a:lvl2pPr>
            <a:lvl3pPr marL="1097280" indent="-347472">
              <a:lnSpc>
                <a:spcPct val="108000"/>
              </a:lnSpc>
              <a:spcBef>
                <a:spcPts val="1200"/>
              </a:spcBef>
              <a:buClr>
                <a:schemeClr val="tx1">
                  <a:lumMod val="75000"/>
                  <a:lumOff val="25000"/>
                </a:schemeClr>
              </a:buClr>
              <a:buSzPct val="80000"/>
              <a:buFont typeface="Wingdings" panose="05000000000000000000" pitchFamily="2" charset="2"/>
              <a:buChar char="§"/>
              <a:defRPr sz="2000"/>
            </a:lvl3pPr>
            <a:lvl4pPr marL="1463040" indent="-347472">
              <a:lnSpc>
                <a:spcPct val="108000"/>
              </a:lnSpc>
              <a:spcBef>
                <a:spcPts val="1200"/>
              </a:spcBef>
              <a:buClr>
                <a:schemeClr val="tx1">
                  <a:lumMod val="75000"/>
                  <a:lumOff val="25000"/>
                </a:schemeClr>
              </a:buClr>
              <a:buSzPct val="100000"/>
              <a:buFont typeface="Arial" panose="020B0604020202020204" pitchFamily="34" charset="0"/>
              <a:buChar char="•"/>
            </a:lvl4pPr>
            <a:lvl5pPr indent="-347472">
              <a:lnSpc>
                <a:spcPct val="108000"/>
              </a:lnSpc>
              <a:spcBef>
                <a:spcPts val="1200"/>
              </a:spcBef>
              <a:buClr>
                <a:schemeClr val="tx1">
                  <a:lumMod val="75000"/>
                  <a:lumOff val="25000"/>
                </a:schemeClr>
              </a:buClr>
              <a:buSzPct val="70000"/>
              <a:buFont typeface="Courier New" panose="02070309020205020404" pitchFamily="49" charset="0"/>
              <a:buChar char="o"/>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A state agency primarily concerned with VR, or VR and other rehabilitation, of individuals with disabilities; or</a:t>
            </a:r>
          </a:p>
        </p:txBody>
      </p:sp>
      <p:pic>
        <p:nvPicPr>
          <p:cNvPr id="13" name="Graphic 12" descr="2">
            <a:extLst>
              <a:ext uri="{FF2B5EF4-FFF2-40B4-BE49-F238E27FC236}">
                <a16:creationId xmlns:a16="http://schemas.microsoft.com/office/drawing/2014/main" id="{E1BD55A5-9EEA-9035-1B20-56DF2C1A2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799" y="2913867"/>
            <a:ext cx="914400" cy="914400"/>
          </a:xfrm>
          <a:prstGeom prst="rect">
            <a:avLst/>
          </a:prstGeom>
        </p:spPr>
      </p:pic>
      <p:sp>
        <p:nvSpPr>
          <p:cNvPr id="5" name="Content Placeholder 2">
            <a:extLst>
              <a:ext uri="{FF2B5EF4-FFF2-40B4-BE49-F238E27FC236}">
                <a16:creationId xmlns:a16="http://schemas.microsoft.com/office/drawing/2014/main" id="{683B2490-F66D-1AB8-0443-1C59945A586C}"/>
              </a:ext>
            </a:extLst>
          </p:cNvPr>
          <p:cNvSpPr txBox="1">
            <a:spLocks/>
          </p:cNvSpPr>
          <p:nvPr/>
        </p:nvSpPr>
        <p:spPr>
          <a:xfrm>
            <a:off x="4348716" y="3828267"/>
            <a:ext cx="3668231" cy="2668225"/>
          </a:xfrm>
          <a:prstGeom prst="roundRect">
            <a:avLst/>
          </a:prstGeom>
          <a:solidFill>
            <a:schemeClr val="accent3">
              <a:lumMod val="20000"/>
              <a:lumOff val="80000"/>
            </a:schemeClr>
          </a:solidFill>
        </p:spPr>
        <p:txBody>
          <a:bodyPr vert="horz" lIns="91440" tIns="45720" rIns="91440" bIns="45720" rtlCol="0" anchor="ctr">
            <a:normAutofit/>
          </a:bodyPr>
          <a:lstStyle>
            <a:lvl1pPr indent="0">
              <a:lnSpc>
                <a:spcPct val="120000"/>
              </a:lnSpc>
              <a:spcBef>
                <a:spcPts val="1200"/>
              </a:spcBef>
              <a:buClr>
                <a:schemeClr val="tx1">
                  <a:lumMod val="75000"/>
                  <a:lumOff val="25000"/>
                </a:schemeClr>
              </a:buClr>
              <a:buSzPct val="125000"/>
              <a:buFont typeface="Arial" panose="020B0604020202020204" pitchFamily="34" charset="0"/>
              <a:buNone/>
              <a:defRPr b="1"/>
            </a:lvl1pPr>
            <a:lvl2pPr marL="731520" indent="-347472">
              <a:lnSpc>
                <a:spcPct val="108000"/>
              </a:lnSpc>
              <a:spcBef>
                <a:spcPts val="1200"/>
              </a:spcBef>
              <a:buClr>
                <a:schemeClr val="tx1">
                  <a:lumMod val="75000"/>
                  <a:lumOff val="25000"/>
                </a:schemeClr>
              </a:buClr>
              <a:buSzPct val="80000"/>
              <a:buFont typeface="Courier New" panose="02070309020205020404" pitchFamily="49" charset="0"/>
              <a:buChar char="o"/>
              <a:defRPr sz="2200"/>
            </a:lvl2pPr>
            <a:lvl3pPr marL="1097280" indent="-347472">
              <a:lnSpc>
                <a:spcPct val="108000"/>
              </a:lnSpc>
              <a:spcBef>
                <a:spcPts val="1200"/>
              </a:spcBef>
              <a:buClr>
                <a:schemeClr val="tx1">
                  <a:lumMod val="75000"/>
                  <a:lumOff val="25000"/>
                </a:schemeClr>
              </a:buClr>
              <a:buSzPct val="80000"/>
              <a:buFont typeface="Wingdings" panose="05000000000000000000" pitchFamily="2" charset="2"/>
              <a:buChar char="§"/>
              <a:defRPr sz="2000"/>
            </a:lvl3pPr>
            <a:lvl4pPr marL="1463040" indent="-347472">
              <a:lnSpc>
                <a:spcPct val="108000"/>
              </a:lnSpc>
              <a:spcBef>
                <a:spcPts val="1200"/>
              </a:spcBef>
              <a:buClr>
                <a:schemeClr val="tx1">
                  <a:lumMod val="75000"/>
                  <a:lumOff val="25000"/>
                </a:schemeClr>
              </a:buClr>
              <a:buSzPct val="100000"/>
              <a:buFont typeface="Arial" panose="020B0604020202020204" pitchFamily="34" charset="0"/>
              <a:buChar char="•"/>
            </a:lvl4pPr>
            <a:lvl5pPr indent="-347472">
              <a:lnSpc>
                <a:spcPct val="108000"/>
              </a:lnSpc>
              <a:spcBef>
                <a:spcPts val="1200"/>
              </a:spcBef>
              <a:buClr>
                <a:schemeClr val="tx1">
                  <a:lumMod val="75000"/>
                  <a:lumOff val="25000"/>
                </a:schemeClr>
              </a:buClr>
              <a:buSzPct val="70000"/>
              <a:buFont typeface="Courier New" panose="02070309020205020404" pitchFamily="49" charset="0"/>
              <a:buChar char="o"/>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A state agency that includes a VR Bureau, Division, or other organizational unit (Section 101(a)(2)(B) of the Rehab Act and 34 CFR 361.13(a)); or</a:t>
            </a:r>
          </a:p>
        </p:txBody>
      </p:sp>
      <p:pic>
        <p:nvPicPr>
          <p:cNvPr id="11" name="Graphic 10" descr="3">
            <a:extLst>
              <a:ext uri="{FF2B5EF4-FFF2-40B4-BE49-F238E27FC236}">
                <a16:creationId xmlns:a16="http://schemas.microsoft.com/office/drawing/2014/main" id="{674C6228-C9D7-9F69-3E74-4BF46ACF58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14761" y="2913867"/>
            <a:ext cx="914400" cy="914400"/>
          </a:xfrm>
          <a:prstGeom prst="rect">
            <a:avLst/>
          </a:prstGeom>
        </p:spPr>
      </p:pic>
      <p:sp>
        <p:nvSpPr>
          <p:cNvPr id="6" name="Content Placeholder 2">
            <a:extLst>
              <a:ext uri="{FF2B5EF4-FFF2-40B4-BE49-F238E27FC236}">
                <a16:creationId xmlns:a16="http://schemas.microsoft.com/office/drawing/2014/main" id="{ACAF9C91-83C4-BDFC-9FB3-6394253423ED}"/>
              </a:ext>
            </a:extLst>
          </p:cNvPr>
          <p:cNvSpPr txBox="1">
            <a:spLocks/>
          </p:cNvSpPr>
          <p:nvPr/>
        </p:nvSpPr>
        <p:spPr>
          <a:xfrm>
            <a:off x="8589726" y="3828267"/>
            <a:ext cx="3417277" cy="2551814"/>
          </a:xfrm>
          <a:prstGeom prst="roundRect">
            <a:avLst/>
          </a:prstGeom>
          <a:solidFill>
            <a:schemeClr val="accent3">
              <a:lumMod val="20000"/>
              <a:lumOff val="80000"/>
            </a:schemeClr>
          </a:solidFill>
        </p:spPr>
        <p:txBody>
          <a:bodyPr vert="horz" lIns="91440" tIns="45720" rIns="91440" bIns="45720" rtlCol="0" anchor="ctr">
            <a:normAutofit/>
          </a:bodyPr>
          <a:lstStyle>
            <a:lvl1pPr indent="0">
              <a:lnSpc>
                <a:spcPct val="120000"/>
              </a:lnSpc>
              <a:spcBef>
                <a:spcPts val="1200"/>
              </a:spcBef>
              <a:buClr>
                <a:schemeClr val="tx1">
                  <a:lumMod val="75000"/>
                  <a:lumOff val="25000"/>
                </a:schemeClr>
              </a:buClr>
              <a:buSzPct val="125000"/>
              <a:buFont typeface="Arial" panose="020B0604020202020204" pitchFamily="34" charset="0"/>
              <a:buNone/>
              <a:defRPr b="1"/>
            </a:lvl1pPr>
            <a:lvl2pPr marL="731520" indent="-347472">
              <a:lnSpc>
                <a:spcPct val="108000"/>
              </a:lnSpc>
              <a:spcBef>
                <a:spcPts val="1200"/>
              </a:spcBef>
              <a:buClr>
                <a:schemeClr val="tx1">
                  <a:lumMod val="75000"/>
                  <a:lumOff val="25000"/>
                </a:schemeClr>
              </a:buClr>
              <a:buSzPct val="80000"/>
              <a:buFont typeface="Courier New" panose="02070309020205020404" pitchFamily="49" charset="0"/>
              <a:buChar char="o"/>
              <a:defRPr sz="2200"/>
            </a:lvl2pPr>
            <a:lvl3pPr marL="1097280" indent="-347472">
              <a:lnSpc>
                <a:spcPct val="108000"/>
              </a:lnSpc>
              <a:spcBef>
                <a:spcPts val="1200"/>
              </a:spcBef>
              <a:buClr>
                <a:schemeClr val="tx1">
                  <a:lumMod val="75000"/>
                  <a:lumOff val="25000"/>
                </a:schemeClr>
              </a:buClr>
              <a:buSzPct val="80000"/>
              <a:buFont typeface="Wingdings" panose="05000000000000000000" pitchFamily="2" charset="2"/>
              <a:buChar char="§"/>
              <a:defRPr sz="2000"/>
            </a:lvl3pPr>
            <a:lvl4pPr marL="1463040" indent="-347472">
              <a:lnSpc>
                <a:spcPct val="108000"/>
              </a:lnSpc>
              <a:spcBef>
                <a:spcPts val="1200"/>
              </a:spcBef>
              <a:buClr>
                <a:schemeClr val="tx1">
                  <a:lumMod val="75000"/>
                  <a:lumOff val="25000"/>
                </a:schemeClr>
              </a:buClr>
              <a:buSzPct val="100000"/>
              <a:buFont typeface="Arial" panose="020B0604020202020204" pitchFamily="34" charset="0"/>
              <a:buChar char="•"/>
            </a:lvl4pPr>
            <a:lvl5pPr indent="-347472">
              <a:lnSpc>
                <a:spcPct val="108000"/>
              </a:lnSpc>
              <a:spcBef>
                <a:spcPts val="1200"/>
              </a:spcBef>
              <a:buClr>
                <a:schemeClr val="tx1">
                  <a:lumMod val="75000"/>
                  <a:lumOff val="25000"/>
                </a:schemeClr>
              </a:buClr>
              <a:buSzPct val="70000"/>
              <a:buFont typeface="Courier New" panose="02070309020205020404" pitchFamily="49" charset="0"/>
              <a:buChar char="o"/>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a:t>State commission or other agency that provides assistance or services to individuals who are blind</a:t>
            </a:r>
          </a:p>
        </p:txBody>
      </p:sp>
      <p:pic>
        <p:nvPicPr>
          <p:cNvPr id="14" name="Graphic 13">
            <a:extLst>
              <a:ext uri="{FF2B5EF4-FFF2-40B4-BE49-F238E27FC236}">
                <a16:creationId xmlns:a16="http://schemas.microsoft.com/office/drawing/2014/main" id="{E05541FB-8B6F-FCB9-C35A-643462A9B07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41023" y="5796123"/>
            <a:ext cx="1061877" cy="1061877"/>
          </a:xfrm>
          <a:prstGeom prst="rect">
            <a:avLst/>
          </a:prstGeom>
        </p:spPr>
      </p:pic>
      <p:pic>
        <p:nvPicPr>
          <p:cNvPr id="15" name="Graphic 14">
            <a:extLst>
              <a:ext uri="{FF2B5EF4-FFF2-40B4-BE49-F238E27FC236}">
                <a16:creationId xmlns:a16="http://schemas.microsoft.com/office/drawing/2014/main" id="{38FD933E-ABB1-0118-0306-3D3EC786525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9100" y="5765679"/>
            <a:ext cx="1092321" cy="1092321"/>
          </a:xfrm>
          <a:prstGeom prst="rect">
            <a:avLst/>
          </a:prstGeom>
        </p:spPr>
      </p:pic>
      <p:pic>
        <p:nvPicPr>
          <p:cNvPr id="16" name="Graphic 15">
            <a:extLst>
              <a:ext uri="{FF2B5EF4-FFF2-40B4-BE49-F238E27FC236}">
                <a16:creationId xmlns:a16="http://schemas.microsoft.com/office/drawing/2014/main" id="{B971818C-38B3-2F6B-BC57-49F75A96C30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65061" y="5796123"/>
            <a:ext cx="1061877" cy="1061877"/>
          </a:xfrm>
          <a:prstGeom prst="rect">
            <a:avLst/>
          </a:prstGeom>
        </p:spPr>
      </p:pic>
    </p:spTree>
    <p:custDataLst>
      <p:tags r:id="rId1"/>
    </p:custDataLst>
    <p:extLst>
      <p:ext uri="{BB962C8B-B14F-4D97-AF65-F5344CB8AC3E}">
        <p14:creationId xmlns:p14="http://schemas.microsoft.com/office/powerpoint/2010/main" val="214818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10F073-93A6-7FD1-3CF0-3365D1A21174}"/>
              </a:ext>
              <a:ext uri="{C183D7F6-B498-43B3-948B-1728B52AA6E4}">
                <adec:decorative xmlns:adec="http://schemas.microsoft.com/office/drawing/2017/decorative" val="1"/>
              </a:ext>
            </a:extLst>
          </p:cNvPr>
          <p:cNvSpPr/>
          <p:nvPr/>
        </p:nvSpPr>
        <p:spPr bwMode="auto">
          <a:xfrm>
            <a:off x="8807808" y="1695894"/>
            <a:ext cx="3650892" cy="4220307"/>
          </a:xfrm>
          <a:prstGeom prst="rect">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2" name="Title 1">
            <a:extLst>
              <a:ext uri="{FF2B5EF4-FFF2-40B4-BE49-F238E27FC236}">
                <a16:creationId xmlns:a16="http://schemas.microsoft.com/office/drawing/2014/main" id="{E3C6F4D1-BC2F-30D2-9A97-0CCA18618F52}"/>
              </a:ext>
            </a:extLst>
          </p:cNvPr>
          <p:cNvSpPr>
            <a:spLocks noGrp="1"/>
          </p:cNvSpPr>
          <p:nvPr>
            <p:ph type="title"/>
          </p:nvPr>
        </p:nvSpPr>
        <p:spPr>
          <a:xfrm>
            <a:off x="361508" y="-19883"/>
            <a:ext cx="10757328" cy="1234440"/>
          </a:xfrm>
        </p:spPr>
        <p:txBody>
          <a:bodyPr>
            <a:noAutofit/>
          </a:bodyPr>
          <a:lstStyle/>
          <a:p>
            <a:r>
              <a:rPr lang="en-US" sz="3200" b="1" dirty="0"/>
              <a:t>Organizational Unit “Musts” - Section 101(a)(2)(B)(ii) and 34 CFR 361.13(b) requirements</a:t>
            </a:r>
          </a:p>
        </p:txBody>
      </p:sp>
      <p:sp>
        <p:nvSpPr>
          <p:cNvPr id="3" name="Content Placeholder 2">
            <a:extLst>
              <a:ext uri="{FF2B5EF4-FFF2-40B4-BE49-F238E27FC236}">
                <a16:creationId xmlns:a16="http://schemas.microsoft.com/office/drawing/2014/main" id="{CFC5E606-9301-87A8-EB11-86BC89A51147}"/>
              </a:ext>
            </a:extLst>
          </p:cNvPr>
          <p:cNvSpPr>
            <a:spLocks noGrp="1"/>
          </p:cNvSpPr>
          <p:nvPr>
            <p:ph sz="half" idx="1"/>
          </p:nvPr>
        </p:nvSpPr>
        <p:spPr>
          <a:xfrm>
            <a:off x="360650" y="1391426"/>
            <a:ext cx="8352692" cy="4815118"/>
          </a:xfrm>
        </p:spPr>
        <p:txBody>
          <a:bodyPr>
            <a:noAutofit/>
          </a:bodyPr>
          <a:lstStyle/>
          <a:p>
            <a:pPr marL="0" indent="0">
              <a:buNone/>
            </a:pPr>
            <a:r>
              <a:rPr lang="en-US" sz="1800" b="1" dirty="0"/>
              <a:t>The VR Bureau, Division, or VR organizational unit </a:t>
            </a:r>
            <a:r>
              <a:rPr lang="en-US" b="1" dirty="0">
                <a:solidFill>
                  <a:schemeClr val="accent4">
                    <a:lumMod val="75000"/>
                  </a:schemeClr>
                </a:solidFill>
              </a:rPr>
              <a:t>must:</a:t>
            </a:r>
          </a:p>
          <a:p>
            <a:pPr marL="0" indent="0">
              <a:buNone/>
            </a:pPr>
            <a:r>
              <a:rPr lang="en-US" sz="1800" dirty="0"/>
              <a:t>Be primarily concerned with VR, or VR and other rehabilitation, of individuals with disabilities, and be responsible for the VR program of the Designated State Agency (DSA);</a:t>
            </a:r>
          </a:p>
          <a:p>
            <a:pPr marL="0" indent="0">
              <a:buNone/>
            </a:pPr>
            <a:endParaRPr lang="en-US" sz="1800" dirty="0"/>
          </a:p>
          <a:p>
            <a:pPr marL="0" indent="0">
              <a:buNone/>
            </a:pPr>
            <a:r>
              <a:rPr lang="en-US" sz="1800" dirty="0"/>
              <a:t>Be administered by a full-time director;</a:t>
            </a:r>
          </a:p>
          <a:p>
            <a:pPr marL="0" indent="0">
              <a:buNone/>
            </a:pPr>
            <a:endParaRPr lang="en-US" sz="1800" dirty="0"/>
          </a:p>
          <a:p>
            <a:pPr marL="0" indent="0">
              <a:buNone/>
            </a:pPr>
            <a:r>
              <a:rPr lang="en-US" sz="1800" dirty="0"/>
              <a:t>Employ staff on the rehabilitation work of the organizational unit all or substantially all (90%) of whom devote their full time to such work; and</a:t>
            </a:r>
          </a:p>
          <a:p>
            <a:pPr marL="0" indent="0">
              <a:buNone/>
            </a:pPr>
            <a:endParaRPr lang="en-US" sz="1800" dirty="0"/>
          </a:p>
          <a:p>
            <a:pPr marL="0" indent="0">
              <a:buNone/>
            </a:pPr>
            <a:r>
              <a:rPr lang="en-US" sz="1800" dirty="0"/>
              <a:t>Be located at an organizational level &amp; have an organizational status within the DSA comparable to that of other major organizational units of the DSA</a:t>
            </a:r>
          </a:p>
        </p:txBody>
      </p:sp>
      <p:sp>
        <p:nvSpPr>
          <p:cNvPr id="7" name="Rectangle: Rounded Corners 6">
            <a:extLst>
              <a:ext uri="{FF2B5EF4-FFF2-40B4-BE49-F238E27FC236}">
                <a16:creationId xmlns:a16="http://schemas.microsoft.com/office/drawing/2014/main" id="{D5234A43-1EFF-3522-40B1-0D2504127ECA}"/>
              </a:ext>
              <a:ext uri="{C183D7F6-B498-43B3-948B-1728B52AA6E4}">
                <adec:decorative xmlns:adec="http://schemas.microsoft.com/office/drawing/2017/decorative" val="1"/>
              </a:ext>
            </a:extLst>
          </p:cNvPr>
          <p:cNvSpPr/>
          <p:nvPr/>
        </p:nvSpPr>
        <p:spPr bwMode="auto">
          <a:xfrm>
            <a:off x="-1158240" y="3069739"/>
            <a:ext cx="8352692" cy="87923"/>
          </a:xfrm>
          <a:prstGeom prst="roundRect">
            <a:avLst/>
          </a:prstGeom>
          <a:solidFill>
            <a:schemeClr val="accent3"/>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0" name="Rectangle: Rounded Corners 9">
            <a:extLst>
              <a:ext uri="{FF2B5EF4-FFF2-40B4-BE49-F238E27FC236}">
                <a16:creationId xmlns:a16="http://schemas.microsoft.com/office/drawing/2014/main" id="{C320D05C-AEFA-4F19-4109-B4B3C897191D}"/>
              </a:ext>
              <a:ext uri="{C183D7F6-B498-43B3-948B-1728B52AA6E4}">
                <adec:decorative xmlns:adec="http://schemas.microsoft.com/office/drawing/2017/decorative" val="1"/>
              </a:ext>
            </a:extLst>
          </p:cNvPr>
          <p:cNvSpPr/>
          <p:nvPr/>
        </p:nvSpPr>
        <p:spPr bwMode="auto">
          <a:xfrm>
            <a:off x="-1158240" y="4052378"/>
            <a:ext cx="8352692" cy="87923"/>
          </a:xfrm>
          <a:prstGeom prst="roundRect">
            <a:avLst/>
          </a:prstGeom>
          <a:solidFill>
            <a:schemeClr val="accent3"/>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1" name="Rectangle: Rounded Corners 10">
            <a:extLst>
              <a:ext uri="{FF2B5EF4-FFF2-40B4-BE49-F238E27FC236}">
                <a16:creationId xmlns:a16="http://schemas.microsoft.com/office/drawing/2014/main" id="{98E75325-36A2-3F0F-B9A9-4947A0410789}"/>
              </a:ext>
              <a:ext uri="{C183D7F6-B498-43B3-948B-1728B52AA6E4}">
                <adec:decorative xmlns:adec="http://schemas.microsoft.com/office/drawing/2017/decorative" val="1"/>
              </a:ext>
            </a:extLst>
          </p:cNvPr>
          <p:cNvSpPr/>
          <p:nvPr/>
        </p:nvSpPr>
        <p:spPr bwMode="auto">
          <a:xfrm>
            <a:off x="-1158240" y="5253381"/>
            <a:ext cx="8352692" cy="87923"/>
          </a:xfrm>
          <a:prstGeom prst="roundRect">
            <a:avLst/>
          </a:prstGeom>
          <a:solidFill>
            <a:schemeClr val="accent3"/>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15" name="Picture 14">
            <a:extLst>
              <a:ext uri="{FF2B5EF4-FFF2-40B4-BE49-F238E27FC236}">
                <a16:creationId xmlns:a16="http://schemas.microsoft.com/office/drawing/2014/main" id="{66D4CCFE-1370-4C5F-09F2-6A51071ADA4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748" t="9181" r="8079" b="6564"/>
          <a:stretch/>
        </p:blipFill>
        <p:spPr>
          <a:xfrm flipH="1">
            <a:off x="7740502" y="1572186"/>
            <a:ext cx="5007935" cy="4467108"/>
          </a:xfrm>
          <a:prstGeom prst="rect">
            <a:avLst/>
          </a:prstGeom>
        </p:spPr>
      </p:pic>
    </p:spTree>
    <p:custDataLst>
      <p:tags r:id="rId1"/>
    </p:custDataLst>
    <p:extLst>
      <p:ext uri="{BB962C8B-B14F-4D97-AF65-F5344CB8AC3E}">
        <p14:creationId xmlns:p14="http://schemas.microsoft.com/office/powerpoint/2010/main" val="18230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F4D1-BC2F-30D2-9A97-0CCA18618F52}"/>
              </a:ext>
            </a:extLst>
          </p:cNvPr>
          <p:cNvSpPr>
            <a:spLocks noGrp="1"/>
          </p:cNvSpPr>
          <p:nvPr>
            <p:ph type="title"/>
          </p:nvPr>
        </p:nvSpPr>
        <p:spPr>
          <a:xfrm>
            <a:off x="264899" y="347282"/>
            <a:ext cx="10757328" cy="751463"/>
          </a:xfrm>
        </p:spPr>
        <p:txBody>
          <a:bodyPr/>
          <a:lstStyle/>
          <a:p>
            <a:r>
              <a:rPr lang="en-US" b="1" dirty="0"/>
              <a:t>Director as Grant Administrator</a:t>
            </a:r>
          </a:p>
        </p:txBody>
      </p:sp>
      <p:sp>
        <p:nvSpPr>
          <p:cNvPr id="3" name="Content Placeholder 2">
            <a:extLst>
              <a:ext uri="{FF2B5EF4-FFF2-40B4-BE49-F238E27FC236}">
                <a16:creationId xmlns:a16="http://schemas.microsoft.com/office/drawing/2014/main" id="{CFC5E606-9301-87A8-EB11-86BC89A51147}"/>
              </a:ext>
            </a:extLst>
          </p:cNvPr>
          <p:cNvSpPr>
            <a:spLocks noGrp="1"/>
          </p:cNvSpPr>
          <p:nvPr>
            <p:ph sz="half" idx="1"/>
          </p:nvPr>
        </p:nvSpPr>
        <p:spPr>
          <a:xfrm>
            <a:off x="264899" y="1842753"/>
            <a:ext cx="4035639" cy="3495193"/>
          </a:xfrm>
          <a:noFill/>
        </p:spPr>
        <p:txBody>
          <a:bodyPr vert="horz" lIns="91440" tIns="45720" rIns="91440" bIns="45720" rtlCol="0">
            <a:normAutofit/>
          </a:bodyPr>
          <a:lstStyle/>
          <a:p>
            <a:pPr marL="0" indent="0">
              <a:lnSpc>
                <a:spcPct val="120000"/>
              </a:lnSpc>
              <a:buNone/>
            </a:pPr>
            <a:r>
              <a:rPr lang="en-US" sz="1800" b="1" dirty="0"/>
              <a:t>Grant Award Notification (GAN) </a:t>
            </a:r>
          </a:p>
          <a:p>
            <a:pPr marL="0" indent="0">
              <a:lnSpc>
                <a:spcPct val="120000"/>
              </a:lnSpc>
              <a:buNone/>
            </a:pPr>
            <a:r>
              <a:rPr lang="en-US" sz="1800" dirty="0"/>
              <a:t>Tell us how you, as VR Agency Director, communicate the awards to the interested parties in your state.</a:t>
            </a:r>
          </a:p>
          <a:p>
            <a:pPr>
              <a:lnSpc>
                <a:spcPct val="120000"/>
              </a:lnSpc>
            </a:pPr>
            <a:r>
              <a:rPr lang="en-US" sz="1800" dirty="0"/>
              <a:t>Governor, State Legislators,  Other stakeholders</a:t>
            </a:r>
          </a:p>
          <a:p>
            <a:pPr marL="0" indent="0">
              <a:lnSpc>
                <a:spcPct val="120000"/>
              </a:lnSpc>
              <a:buNone/>
            </a:pPr>
            <a:endParaRPr lang="en-US" sz="1800" dirty="0"/>
          </a:p>
        </p:txBody>
      </p:sp>
      <p:sp>
        <p:nvSpPr>
          <p:cNvPr id="7" name="Content Placeholder 2">
            <a:extLst>
              <a:ext uri="{FF2B5EF4-FFF2-40B4-BE49-F238E27FC236}">
                <a16:creationId xmlns:a16="http://schemas.microsoft.com/office/drawing/2014/main" id="{E8AC2E8B-169D-B054-F064-0E2993338877}"/>
              </a:ext>
            </a:extLst>
          </p:cNvPr>
          <p:cNvSpPr txBox="1">
            <a:spLocks/>
          </p:cNvSpPr>
          <p:nvPr/>
        </p:nvSpPr>
        <p:spPr>
          <a:xfrm>
            <a:off x="7998040" y="4124035"/>
            <a:ext cx="3929061" cy="2010951"/>
          </a:xfrm>
          <a:prstGeom prst="rect">
            <a:avLst/>
          </a:prstGeom>
          <a:noFill/>
        </p:spPr>
        <p:txBody>
          <a:bodyPr vert="horz" lIns="91440" tIns="45720" rIns="91440" bIns="45720" rtlCol="0">
            <a:normAutofit/>
          </a:bodyPr>
          <a:lstStyle>
            <a:lvl1pPr indent="0">
              <a:lnSpc>
                <a:spcPct val="120000"/>
              </a:lnSpc>
              <a:spcBef>
                <a:spcPts val="1200"/>
              </a:spcBef>
              <a:buClr>
                <a:schemeClr val="tx1">
                  <a:lumMod val="75000"/>
                  <a:lumOff val="25000"/>
                </a:schemeClr>
              </a:buClr>
              <a:buSzPct val="125000"/>
              <a:buFont typeface="Arial" panose="020B0604020202020204" pitchFamily="34" charset="0"/>
              <a:buNone/>
              <a:defRPr b="1"/>
            </a:lvl1pPr>
            <a:lvl2pPr marL="731520" indent="-347472">
              <a:lnSpc>
                <a:spcPct val="108000"/>
              </a:lnSpc>
              <a:spcBef>
                <a:spcPts val="1200"/>
              </a:spcBef>
              <a:buClr>
                <a:schemeClr val="tx1">
                  <a:lumMod val="75000"/>
                  <a:lumOff val="25000"/>
                </a:schemeClr>
              </a:buClr>
              <a:buSzPct val="80000"/>
              <a:buFont typeface="Courier New" panose="02070309020205020404" pitchFamily="49" charset="0"/>
              <a:buChar char="o"/>
              <a:defRPr sz="2200"/>
            </a:lvl2pPr>
            <a:lvl3pPr marL="1097280" indent="-347472">
              <a:lnSpc>
                <a:spcPct val="108000"/>
              </a:lnSpc>
              <a:spcBef>
                <a:spcPts val="1200"/>
              </a:spcBef>
              <a:buClr>
                <a:schemeClr val="tx1">
                  <a:lumMod val="75000"/>
                  <a:lumOff val="25000"/>
                </a:schemeClr>
              </a:buClr>
              <a:buSzPct val="80000"/>
              <a:buFont typeface="Wingdings" panose="05000000000000000000" pitchFamily="2" charset="2"/>
              <a:buChar char="§"/>
              <a:defRPr sz="2000"/>
            </a:lvl3pPr>
            <a:lvl4pPr marL="1463040" indent="-347472">
              <a:lnSpc>
                <a:spcPct val="108000"/>
              </a:lnSpc>
              <a:spcBef>
                <a:spcPts val="1200"/>
              </a:spcBef>
              <a:buClr>
                <a:schemeClr val="tx1">
                  <a:lumMod val="75000"/>
                  <a:lumOff val="25000"/>
                </a:schemeClr>
              </a:buClr>
              <a:buSzPct val="100000"/>
              <a:buFont typeface="Arial" panose="020B0604020202020204" pitchFamily="34" charset="0"/>
              <a:buChar char="•"/>
            </a:lvl4pPr>
            <a:lvl5pPr indent="-347472">
              <a:lnSpc>
                <a:spcPct val="108000"/>
              </a:lnSpc>
              <a:spcBef>
                <a:spcPts val="1200"/>
              </a:spcBef>
              <a:buClr>
                <a:schemeClr val="tx1">
                  <a:lumMod val="75000"/>
                  <a:lumOff val="25000"/>
                </a:schemeClr>
              </a:buClr>
              <a:buSzPct val="70000"/>
              <a:buFont typeface="Courier New" panose="02070309020205020404" pitchFamily="49" charset="0"/>
              <a:buChar char="o"/>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What are the key points from the GAN shared with others</a:t>
            </a:r>
          </a:p>
          <a:p>
            <a:pPr marL="285750" indent="-285750">
              <a:buFont typeface="Arial" panose="020B0604020202020204" pitchFamily="34" charset="0"/>
              <a:buChar char="•"/>
            </a:pPr>
            <a:r>
              <a:rPr lang="en-US" b="0" dirty="0"/>
              <a:t>Required match, Prior Approval, BABAA, Stevens Amendment, etc.</a:t>
            </a:r>
          </a:p>
        </p:txBody>
      </p:sp>
      <p:pic>
        <p:nvPicPr>
          <p:cNvPr id="10" name="Picture 9">
            <a:extLst>
              <a:ext uri="{FF2B5EF4-FFF2-40B4-BE49-F238E27FC236}">
                <a16:creationId xmlns:a16="http://schemas.microsoft.com/office/drawing/2014/main" id="{B9E73F6D-2013-7B2D-2BE3-DBC33348256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0737" t="6068" r="22039"/>
          <a:stretch/>
        </p:blipFill>
        <p:spPr>
          <a:xfrm>
            <a:off x="4468887" y="1148317"/>
            <a:ext cx="3625703" cy="5951436"/>
          </a:xfrm>
          <a:prstGeom prst="rect">
            <a:avLst/>
          </a:prstGeom>
        </p:spPr>
      </p:pic>
    </p:spTree>
    <p:custDataLst>
      <p:tags r:id="rId1"/>
    </p:custDataLst>
    <p:extLst>
      <p:ext uri="{BB962C8B-B14F-4D97-AF65-F5344CB8AC3E}">
        <p14:creationId xmlns:p14="http://schemas.microsoft.com/office/powerpoint/2010/main" val="292404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F4D1-BC2F-30D2-9A97-0CCA18618F52}"/>
              </a:ext>
            </a:extLst>
          </p:cNvPr>
          <p:cNvSpPr>
            <a:spLocks noGrp="1"/>
          </p:cNvSpPr>
          <p:nvPr>
            <p:ph type="ctrTitle"/>
          </p:nvPr>
        </p:nvSpPr>
        <p:spPr>
          <a:xfrm>
            <a:off x="193817" y="842617"/>
            <a:ext cx="4206027" cy="1991208"/>
          </a:xfrm>
        </p:spPr>
        <p:txBody>
          <a:bodyPr>
            <a:noAutofit/>
          </a:bodyPr>
          <a:lstStyle/>
          <a:p>
            <a:r>
              <a:rPr lang="en-US" sz="3200" b="1" dirty="0"/>
              <a:t>Relationships and Relationship Building within the State Structure – Financial Personnel</a:t>
            </a:r>
          </a:p>
        </p:txBody>
      </p:sp>
      <p:sp>
        <p:nvSpPr>
          <p:cNvPr id="4" name="TextBox 3">
            <a:extLst>
              <a:ext uri="{FF2B5EF4-FFF2-40B4-BE49-F238E27FC236}">
                <a16:creationId xmlns:a16="http://schemas.microsoft.com/office/drawing/2014/main" id="{3217D40A-82BC-16FA-AC1A-89714FD3E8C0}"/>
              </a:ext>
            </a:extLst>
          </p:cNvPr>
          <p:cNvSpPr txBox="1"/>
          <p:nvPr/>
        </p:nvSpPr>
        <p:spPr>
          <a:xfrm>
            <a:off x="193817" y="3231597"/>
            <a:ext cx="4068084" cy="1435287"/>
          </a:xfrm>
          <a:prstGeom prst="rect">
            <a:avLst/>
          </a:prstGeom>
          <a:noFill/>
        </p:spPr>
        <p:txBody>
          <a:bodyPr vert="horz" lIns="91440" tIns="45720" rIns="91440" bIns="45720" rtlCol="0">
            <a:normAutofit/>
          </a:bodyPr>
          <a:lstStyle>
            <a:lvl1pPr indent="0">
              <a:lnSpc>
                <a:spcPct val="120000"/>
              </a:lnSpc>
              <a:spcBef>
                <a:spcPts val="1200"/>
              </a:spcBef>
              <a:buClr>
                <a:schemeClr val="tx1">
                  <a:lumMod val="75000"/>
                  <a:lumOff val="25000"/>
                </a:schemeClr>
              </a:buClr>
              <a:buSzPct val="125000"/>
              <a:buFont typeface="Arial" panose="020B0604020202020204" pitchFamily="34" charset="0"/>
              <a:buNone/>
              <a:defRPr b="1"/>
            </a:lvl1pPr>
            <a:lvl2pPr marL="731520" indent="-347472">
              <a:lnSpc>
                <a:spcPct val="108000"/>
              </a:lnSpc>
              <a:spcBef>
                <a:spcPts val="1200"/>
              </a:spcBef>
              <a:buClr>
                <a:schemeClr val="tx1">
                  <a:lumMod val="75000"/>
                  <a:lumOff val="25000"/>
                </a:schemeClr>
              </a:buClr>
              <a:buSzPct val="80000"/>
              <a:buFont typeface="Courier New" panose="02070309020205020404" pitchFamily="49" charset="0"/>
              <a:buChar char="o"/>
              <a:defRPr sz="2200"/>
            </a:lvl2pPr>
            <a:lvl3pPr marL="1097280" indent="-347472">
              <a:lnSpc>
                <a:spcPct val="108000"/>
              </a:lnSpc>
              <a:spcBef>
                <a:spcPts val="1200"/>
              </a:spcBef>
              <a:buClr>
                <a:schemeClr val="tx1">
                  <a:lumMod val="75000"/>
                  <a:lumOff val="25000"/>
                </a:schemeClr>
              </a:buClr>
              <a:buSzPct val="80000"/>
              <a:buFont typeface="Wingdings" panose="05000000000000000000" pitchFamily="2" charset="2"/>
              <a:buChar char="§"/>
              <a:defRPr sz="2000"/>
            </a:lvl3pPr>
            <a:lvl4pPr marL="1463040" indent="-347472">
              <a:lnSpc>
                <a:spcPct val="108000"/>
              </a:lnSpc>
              <a:spcBef>
                <a:spcPts val="1200"/>
              </a:spcBef>
              <a:buClr>
                <a:schemeClr val="tx1">
                  <a:lumMod val="75000"/>
                  <a:lumOff val="25000"/>
                </a:schemeClr>
              </a:buClr>
              <a:buSzPct val="100000"/>
              <a:buFont typeface="Arial" panose="020B0604020202020204" pitchFamily="34" charset="0"/>
              <a:buChar char="•"/>
            </a:lvl4pPr>
            <a:lvl5pPr indent="-347472">
              <a:lnSpc>
                <a:spcPct val="108000"/>
              </a:lnSpc>
              <a:spcBef>
                <a:spcPts val="1200"/>
              </a:spcBef>
              <a:buClr>
                <a:schemeClr val="tx1">
                  <a:lumMod val="75000"/>
                  <a:lumOff val="25000"/>
                </a:schemeClr>
              </a:buClr>
              <a:buSzPct val="70000"/>
              <a:buFont typeface="Courier New" panose="02070309020205020404" pitchFamily="49" charset="0"/>
              <a:buChar char="o"/>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Describe the budgeting, grant accounting and other financial management support your VR agency or State provides –</a:t>
            </a:r>
          </a:p>
        </p:txBody>
      </p:sp>
      <p:sp>
        <p:nvSpPr>
          <p:cNvPr id="3" name="Content Placeholder 2">
            <a:extLst>
              <a:ext uri="{FF2B5EF4-FFF2-40B4-BE49-F238E27FC236}">
                <a16:creationId xmlns:a16="http://schemas.microsoft.com/office/drawing/2014/main" id="{CFC5E606-9301-87A8-EB11-86BC89A51147}"/>
              </a:ext>
            </a:extLst>
          </p:cNvPr>
          <p:cNvSpPr>
            <a:spLocks noGrp="1"/>
          </p:cNvSpPr>
          <p:nvPr>
            <p:ph idx="13"/>
          </p:nvPr>
        </p:nvSpPr>
        <p:spPr>
          <a:xfrm>
            <a:off x="5463686" y="466132"/>
            <a:ext cx="5963920" cy="1043691"/>
          </a:xfrm>
        </p:spPr>
        <p:txBody>
          <a:bodyPr>
            <a:normAutofit/>
          </a:bodyPr>
          <a:lstStyle/>
          <a:p>
            <a:pPr marL="0" indent="0">
              <a:buNone/>
            </a:pPr>
            <a:r>
              <a:rPr lang="en-US" b="1" i="1" dirty="0">
                <a:solidFill>
                  <a:schemeClr val="bg1"/>
                </a:solidFill>
              </a:rPr>
              <a:t>How you interact with those financial management resources?</a:t>
            </a:r>
          </a:p>
        </p:txBody>
      </p:sp>
      <p:sp>
        <p:nvSpPr>
          <p:cNvPr id="10" name="Content Placeholder 2">
            <a:extLst>
              <a:ext uri="{FF2B5EF4-FFF2-40B4-BE49-F238E27FC236}">
                <a16:creationId xmlns:a16="http://schemas.microsoft.com/office/drawing/2014/main" id="{84433A17-B5F7-7C55-D79F-17BB14143D49}"/>
              </a:ext>
            </a:extLst>
          </p:cNvPr>
          <p:cNvSpPr txBox="1">
            <a:spLocks/>
          </p:cNvSpPr>
          <p:nvPr/>
        </p:nvSpPr>
        <p:spPr>
          <a:xfrm>
            <a:off x="5062316" y="1796311"/>
            <a:ext cx="2637802" cy="2870573"/>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2"/>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2"/>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2"/>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2"/>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dirty="0">
                <a:solidFill>
                  <a:schemeClr val="bg1"/>
                </a:solidFill>
              </a:rPr>
              <a:t>Meetings</a:t>
            </a:r>
          </a:p>
          <a:p>
            <a:pPr lvl="1">
              <a:buFont typeface="Arial" panose="020B0604020202020204" pitchFamily="34" charset="0"/>
              <a:buChar char="•"/>
            </a:pPr>
            <a:r>
              <a:rPr lang="en-US" dirty="0">
                <a:solidFill>
                  <a:schemeClr val="bg1"/>
                </a:solidFill>
              </a:rPr>
              <a:t>Reports</a:t>
            </a:r>
          </a:p>
          <a:p>
            <a:pPr lvl="1">
              <a:buFont typeface="Arial" panose="020B0604020202020204" pitchFamily="34" charset="0"/>
              <a:buChar char="•"/>
            </a:pPr>
            <a:r>
              <a:rPr lang="en-US" dirty="0">
                <a:solidFill>
                  <a:schemeClr val="bg1"/>
                </a:solidFill>
              </a:rPr>
              <a:t>Planning</a:t>
            </a:r>
          </a:p>
        </p:txBody>
      </p:sp>
      <p:sp>
        <p:nvSpPr>
          <p:cNvPr id="8" name="Content Placeholder 2">
            <a:extLst>
              <a:ext uri="{FF2B5EF4-FFF2-40B4-BE49-F238E27FC236}">
                <a16:creationId xmlns:a16="http://schemas.microsoft.com/office/drawing/2014/main" id="{DBB6C958-3D28-2448-E78B-B27B6CE4D18D}"/>
              </a:ext>
            </a:extLst>
          </p:cNvPr>
          <p:cNvSpPr txBox="1">
            <a:spLocks/>
          </p:cNvSpPr>
          <p:nvPr/>
        </p:nvSpPr>
        <p:spPr>
          <a:xfrm>
            <a:off x="7487232" y="1796311"/>
            <a:ext cx="4074630" cy="2870573"/>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2"/>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2"/>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2"/>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2"/>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dirty="0">
                <a:solidFill>
                  <a:schemeClr val="bg1"/>
                </a:solidFill>
              </a:rPr>
              <a:t>Revenue management</a:t>
            </a:r>
          </a:p>
          <a:p>
            <a:pPr lvl="2">
              <a:buFont typeface="Arial" panose="020B0604020202020204" pitchFamily="34" charset="0"/>
              <a:buChar char="•"/>
            </a:pPr>
            <a:r>
              <a:rPr lang="en-US" dirty="0">
                <a:solidFill>
                  <a:schemeClr val="bg1"/>
                </a:solidFill>
              </a:rPr>
              <a:t>Grants</a:t>
            </a:r>
          </a:p>
          <a:p>
            <a:pPr lvl="2">
              <a:buFont typeface="Arial" panose="020B0604020202020204" pitchFamily="34" charset="0"/>
              <a:buChar char="•"/>
            </a:pPr>
            <a:r>
              <a:rPr lang="en-US" dirty="0">
                <a:solidFill>
                  <a:schemeClr val="bg1"/>
                </a:solidFill>
              </a:rPr>
              <a:t>Program Income</a:t>
            </a:r>
          </a:p>
          <a:p>
            <a:pPr lvl="2">
              <a:buFont typeface="Arial" panose="020B0604020202020204" pitchFamily="34" charset="0"/>
              <a:buChar char="•"/>
            </a:pPr>
            <a:r>
              <a:rPr lang="en-US" dirty="0">
                <a:solidFill>
                  <a:schemeClr val="bg1"/>
                </a:solidFill>
              </a:rPr>
              <a:t>Other receipts</a:t>
            </a:r>
          </a:p>
        </p:txBody>
      </p:sp>
      <p:pic>
        <p:nvPicPr>
          <p:cNvPr id="14" name="Picture 13">
            <a:extLst>
              <a:ext uri="{FF2B5EF4-FFF2-40B4-BE49-F238E27FC236}">
                <a16:creationId xmlns:a16="http://schemas.microsoft.com/office/drawing/2014/main" id="{99A7D44B-3B71-4DBC-46A6-E0976193AD6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975" t="25588" r="6446" b="30358"/>
          <a:stretch/>
        </p:blipFill>
        <p:spPr>
          <a:xfrm>
            <a:off x="6486973" y="3796911"/>
            <a:ext cx="5511210" cy="2870574"/>
          </a:xfrm>
          <a:prstGeom prst="rect">
            <a:avLst/>
          </a:prstGeom>
        </p:spPr>
      </p:pic>
    </p:spTree>
    <p:custDataLst>
      <p:tags r:id="rId1"/>
    </p:custDataLst>
    <p:extLst>
      <p:ext uri="{BB962C8B-B14F-4D97-AF65-F5344CB8AC3E}">
        <p14:creationId xmlns:p14="http://schemas.microsoft.com/office/powerpoint/2010/main" val="2189092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s18qPol"/>
  <p:tag name="ARTICULATE_SLIDE_THUMBNAIL_REFRESH" val="1"/>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7975E"/>
        </a:solidFill>
        <a:ln w="25400">
          <a:noFill/>
        </a:ln>
      </a:spPr>
      <a:bodyPr vert="horz" wrap="square" lIns="91440" tIns="45720" rIns="91440" bIns="45720" numCol="1" rtlCol="0"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SharedWithUsers xmlns="4ba7d84b-d7bd-46b4-a66c-7a610aef47b7">
      <UserInfo>
        <DisplayName/>
        <AccountId xsi:nil="true"/>
        <AccountType/>
      </UserInfo>
    </SharedWithUsers>
    <MediaLengthInSeconds xmlns="54a9d15e-ee5c-48f1-9d99-365d542a99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5B817E-1A6E-4D46-B3D7-D522CA7954BB}">
  <ds:schemaRefs>
    <ds:schemaRef ds:uri="http://schemas.microsoft.com/sharepoint/v3/contenttype/forms"/>
  </ds:schemaRefs>
</ds:datastoreItem>
</file>

<file path=customXml/itemProps2.xml><?xml version="1.0" encoding="utf-8"?>
<ds:datastoreItem xmlns:ds="http://schemas.openxmlformats.org/officeDocument/2006/customXml" ds:itemID="{CE3D53B8-F523-45F2-BBD7-6F799DCC4BB5}">
  <ds:schemaRefs>
    <ds:schemaRef ds:uri="http://purl.org/dc/dcmitype/"/>
    <ds:schemaRef ds:uri="http://schemas.microsoft.com/office/2006/documentManagement/types"/>
    <ds:schemaRef ds:uri="http://www.w3.org/XML/1998/namespace"/>
    <ds:schemaRef ds:uri="54a9d15e-ee5c-48f1-9d99-365d542a9913"/>
    <ds:schemaRef ds:uri="http://schemas.microsoft.com/office/2006/metadata/properties"/>
    <ds:schemaRef ds:uri="http://schemas.microsoft.com/office/infopath/2007/PartnerControls"/>
    <ds:schemaRef ds:uri="http://schemas.openxmlformats.org/package/2006/metadata/core-properties"/>
    <ds:schemaRef ds:uri="4ba7d84b-d7bd-46b4-a66c-7a610aef47b7"/>
    <ds:schemaRef ds:uri="http://purl.org/dc/terms/"/>
    <ds:schemaRef ds:uri="http://purl.org/dc/elements/1.1/"/>
  </ds:schemaRefs>
</ds:datastoreItem>
</file>

<file path=customXml/itemProps3.xml><?xml version="1.0" encoding="utf-8"?>
<ds:datastoreItem xmlns:ds="http://schemas.openxmlformats.org/officeDocument/2006/customXml" ds:itemID="{FF01B1F0-C9EF-42E4-8F82-71C3E1042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9805</TotalTime>
  <Words>1116</Words>
  <Application>Microsoft Office PowerPoint</Application>
  <PresentationFormat>Widescreen</PresentationFormat>
  <Paragraphs>118</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Open Sans</vt:lpstr>
      <vt:lpstr>Wingdings</vt:lpstr>
      <vt:lpstr>Office Theme</vt:lpstr>
      <vt:lpstr>Session 9: Successful Strategies for Working within Your State Structure</vt:lpstr>
      <vt:lpstr>Disclaimer</vt:lpstr>
      <vt:lpstr>Meet Your Presenters</vt:lpstr>
      <vt:lpstr>Key Takeaways</vt:lpstr>
      <vt:lpstr>Workforce Innovation and Opportunity Act (WIOA) – Date of Enactment July 22, 2014</vt:lpstr>
      <vt:lpstr>Where did my organizational structure come from?  Section 101(a)(2)(A) of the Rehab Act </vt:lpstr>
      <vt:lpstr>Organizational Unit “Musts” - Section 101(a)(2)(B)(ii) and 34 CFR 361.13(b) requirements</vt:lpstr>
      <vt:lpstr>Director as Grant Administrator</vt:lpstr>
      <vt:lpstr>Relationships and Relationship Building within the State Structure – Financial Personnel</vt:lpstr>
      <vt:lpstr>Maximizing Other State Relationships and Resources</vt:lpstr>
      <vt:lpstr>Administration – Required Activities 34 CFR 361.13 (c)</vt:lpstr>
      <vt:lpstr>Resources</vt:lpstr>
      <vt:lpstr>Action Steps</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creator>Dawn Lalley</dc:creator>
  <cp:lastModifiedBy>Katie Marchesano</cp:lastModifiedBy>
  <cp:revision>209</cp:revision>
  <dcterms:created xsi:type="dcterms:W3CDTF">2021-01-21T01:54:30Z</dcterms:created>
  <dcterms:modified xsi:type="dcterms:W3CDTF">2023-04-05T23:20:18Z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