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3"/>
    <p:sldMasterId id="2147483670" r:id="rId4"/>
  </p:sldMasterIdLst>
  <p:notesMasterIdLst>
    <p:notesMasterId r:id="rId5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Corbel" panose="020B0503020204020204" pitchFamily="34" charset="0"/>
      <p:regular r:id="rId58"/>
      <p:bold r:id="rId59"/>
      <p:italic r:id="rId60"/>
      <p:boldItalic r:id="rId61"/>
    </p:embeddedFont>
    <p:embeddedFont>
      <p:font typeface="Open Sans" panose="020B0604020202020204" charset="0"/>
      <p:regular r:id="rId62"/>
      <p:bold r:id="rId63"/>
      <p:italic r:id="rId64"/>
      <p:boldItalic r:id="rId65"/>
    </p:embeddedFont>
  </p:embeddedFontLst>
  <p:custDataLst>
    <p:tags r:id="rId6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j/5mWHuujegxBYzYVGkv/YEZwi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3FE830-C6BC-4A39-9892-61E2FB2CC50D}" v="1" dt="2023-04-05T17:58:00.2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6.fntdata"/><Relationship Id="rId67"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9:notes"/>
          <p:cNvSpPr txBox="1">
            <a:spLocks noGrp="1"/>
          </p:cNvSpPr>
          <p:nvPr>
            <p:ph type="body" idx="1"/>
          </p:nvPr>
        </p:nvSpPr>
        <p:spPr>
          <a:xfrm>
            <a:off x="702310" y="4480004"/>
            <a:ext cx="5618480" cy="42639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20:notes"/>
          <p:cNvSpPr txBox="1">
            <a:spLocks noGrp="1"/>
          </p:cNvSpPr>
          <p:nvPr>
            <p:ph type="body" idx="1"/>
          </p:nvPr>
        </p:nvSpPr>
        <p:spPr>
          <a:xfrm>
            <a:off x="702310" y="4480004"/>
            <a:ext cx="5618480" cy="36813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21:notes"/>
          <p:cNvSpPr txBox="1">
            <a:spLocks noGrp="1"/>
          </p:cNvSpPr>
          <p:nvPr>
            <p:ph type="body" idx="1"/>
          </p:nvPr>
        </p:nvSpPr>
        <p:spPr>
          <a:xfrm>
            <a:off x="702310" y="4480004"/>
            <a:ext cx="5618480" cy="36813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22:notes"/>
          <p:cNvSpPr txBox="1">
            <a:spLocks noGrp="1"/>
          </p:cNvSpPr>
          <p:nvPr>
            <p:ph type="body" idx="1"/>
          </p:nvPr>
        </p:nvSpPr>
        <p:spPr>
          <a:xfrm>
            <a:off x="702310" y="4480004"/>
            <a:ext cx="5618480" cy="36813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4" name="Google Shape;4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endParaRPr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Title-Slide">
  <p:cSld name="Intro-Title-Slide">
    <p:bg>
      <p:bgPr>
        <a:solidFill>
          <a:srgbClr val="E0EBEA"/>
        </a:solidFill>
        <a:effectLst/>
      </p:bgPr>
    </p:bg>
    <p:spTree>
      <p:nvGrpSpPr>
        <p:cNvPr id="1" name="Shape 12"/>
        <p:cNvGrpSpPr/>
        <p:nvPr/>
      </p:nvGrpSpPr>
      <p:grpSpPr>
        <a:xfrm>
          <a:off x="0" y="0"/>
          <a:ext cx="0" cy="0"/>
          <a:chOff x="0" y="0"/>
          <a:chExt cx="0" cy="0"/>
        </a:xfrm>
      </p:grpSpPr>
      <p:pic>
        <p:nvPicPr>
          <p:cNvPr id="13" name="Google Shape;13;p50"/>
          <p:cNvPicPr preferRelativeResize="0"/>
          <p:nvPr/>
        </p:nvPicPr>
        <p:blipFill rotWithShape="1">
          <a:blip r:embed="rId2">
            <a:alphaModFix amt="29000"/>
          </a:blip>
          <a:srcRect/>
          <a:stretch/>
        </p:blipFill>
        <p:spPr>
          <a:xfrm>
            <a:off x="8518" y="0"/>
            <a:ext cx="12197785" cy="6502400"/>
          </a:xfrm>
          <a:prstGeom prst="rect">
            <a:avLst/>
          </a:prstGeom>
          <a:noFill/>
          <a:ln>
            <a:noFill/>
          </a:ln>
        </p:spPr>
      </p:pic>
      <p:sp>
        <p:nvSpPr>
          <p:cNvPr id="14" name="Google Shape;14;p50"/>
          <p:cNvSpPr txBox="1">
            <a:spLocks noGrp="1"/>
          </p:cNvSpPr>
          <p:nvPr>
            <p:ph type="subTitle" idx="1"/>
          </p:nvPr>
        </p:nvSpPr>
        <p:spPr>
          <a:xfrm>
            <a:off x="731367" y="2651760"/>
            <a:ext cx="4754880" cy="3108960"/>
          </a:xfrm>
          <a:prstGeom prst="rect">
            <a:avLst/>
          </a:prstGeom>
          <a:noFill/>
          <a:ln>
            <a:noFill/>
          </a:ln>
        </p:spPr>
        <p:txBody>
          <a:bodyPr spcFirstLastPara="1" wrap="square" lIns="91425" tIns="45700" rIns="91425" bIns="45700" anchor="t" anchorCtr="0">
            <a:normAutofit/>
          </a:bodyPr>
          <a:lstStyle>
            <a:lvl1pPr lvl="0" algn="l">
              <a:lnSpc>
                <a:spcPct val="105000"/>
              </a:lnSpc>
              <a:spcBef>
                <a:spcPts val="0"/>
              </a:spcBef>
              <a:spcAft>
                <a:spcPts val="0"/>
              </a:spcAft>
              <a:buClr>
                <a:srgbClr val="A37238"/>
              </a:buClr>
              <a:buSzPts val="3000"/>
              <a:buNone/>
              <a:defRPr sz="2400" b="1">
                <a:solidFill>
                  <a:srgbClr val="A37238"/>
                </a:solidFill>
              </a:defRPr>
            </a:lvl1pPr>
            <a:lvl2pPr lvl="1" algn="ctr">
              <a:lnSpc>
                <a:spcPct val="105000"/>
              </a:lnSpc>
              <a:spcBef>
                <a:spcPts val="1000"/>
              </a:spcBef>
              <a:spcAft>
                <a:spcPts val="0"/>
              </a:spcAft>
              <a:buClr>
                <a:schemeClr val="dk1"/>
              </a:buClr>
              <a:buSzPts val="1600"/>
              <a:buNone/>
              <a:defRPr sz="2000"/>
            </a:lvl2pPr>
            <a:lvl3pPr lvl="2" algn="ctr">
              <a:lnSpc>
                <a:spcPct val="105000"/>
              </a:lnSpc>
              <a:spcBef>
                <a:spcPts val="1000"/>
              </a:spcBef>
              <a:spcAft>
                <a:spcPts val="0"/>
              </a:spcAft>
              <a:buClr>
                <a:schemeClr val="dk1"/>
              </a:buClr>
              <a:buSzPts val="1440"/>
              <a:buNone/>
              <a:defRPr sz="1800"/>
            </a:lvl3pPr>
            <a:lvl4pPr lvl="3" algn="ctr">
              <a:lnSpc>
                <a:spcPct val="105000"/>
              </a:lnSpc>
              <a:spcBef>
                <a:spcPts val="1000"/>
              </a:spcBef>
              <a:spcAft>
                <a:spcPts val="0"/>
              </a:spcAft>
              <a:buClr>
                <a:schemeClr val="dk1"/>
              </a:buClr>
              <a:buSzPts val="1600"/>
              <a:buNone/>
              <a:defRPr sz="1600"/>
            </a:lvl4pPr>
            <a:lvl5pPr lvl="4" algn="ctr">
              <a:lnSpc>
                <a:spcPct val="105000"/>
              </a:lnSpc>
              <a:spcBef>
                <a:spcPts val="1000"/>
              </a:spcBef>
              <a:spcAft>
                <a:spcPts val="0"/>
              </a:spcAft>
              <a:buClr>
                <a:schemeClr val="dk1"/>
              </a:buClr>
              <a:buSzPts val="112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5" name="Google Shape;15;p50"/>
          <p:cNvGrpSpPr/>
          <p:nvPr/>
        </p:nvGrpSpPr>
        <p:grpSpPr>
          <a:xfrm>
            <a:off x="-110" y="6124887"/>
            <a:ext cx="12192111" cy="767295"/>
            <a:chOff x="-2323" y="4128060"/>
            <a:chExt cx="12202602" cy="767294"/>
          </a:xfrm>
        </p:grpSpPr>
        <p:sp>
          <p:nvSpPr>
            <p:cNvPr id="16" name="Google Shape;16;p50"/>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grpSp>
          <p:nvGrpSpPr>
            <p:cNvPr id="17" name="Google Shape;17;p50"/>
            <p:cNvGrpSpPr/>
            <p:nvPr/>
          </p:nvGrpSpPr>
          <p:grpSpPr>
            <a:xfrm>
              <a:off x="-2323" y="4170078"/>
              <a:ext cx="12202602" cy="725276"/>
              <a:chOff x="9932" y="5889768"/>
              <a:chExt cx="12184066" cy="725276"/>
            </a:xfrm>
          </p:grpSpPr>
          <p:sp>
            <p:nvSpPr>
              <p:cNvPr id="18" name="Google Shape;18;p50"/>
              <p:cNvSpPr/>
              <p:nvPr/>
            </p:nvSpPr>
            <p:spPr>
              <a:xfrm>
                <a:off x="9932" y="6522418"/>
                <a:ext cx="12184065" cy="61261"/>
              </a:xfrm>
              <a:prstGeom prst="rect">
                <a:avLst/>
              </a:prstGeom>
              <a:solidFill>
                <a:srgbClr val="14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9" name="Google Shape;19;p50"/>
              <p:cNvSpPr/>
              <p:nvPr/>
            </p:nvSpPr>
            <p:spPr>
              <a:xfrm rot="-5400000">
                <a:off x="5739382" y="160429"/>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1431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grpSp>
      </p:grpSp>
      <p:sp>
        <p:nvSpPr>
          <p:cNvPr id="20" name="Google Shape;20;p50"/>
          <p:cNvSpPr txBox="1">
            <a:spLocks noGrp="1"/>
          </p:cNvSpPr>
          <p:nvPr>
            <p:ph type="ctrTitle"/>
          </p:nvPr>
        </p:nvSpPr>
        <p:spPr>
          <a:xfrm>
            <a:off x="731367" y="548640"/>
            <a:ext cx="6766560" cy="1828800"/>
          </a:xfrm>
          <a:prstGeom prst="rect">
            <a:avLst/>
          </a:prstGeom>
          <a:noFill/>
          <a:ln>
            <a:noFill/>
          </a:ln>
        </p:spPr>
        <p:txBody>
          <a:bodyPr spcFirstLastPara="1" wrap="square" lIns="91425" tIns="45700" rIns="91425" bIns="45700" anchor="b" anchorCtr="0">
            <a:normAutofit/>
          </a:bodyPr>
          <a:lstStyle>
            <a:lvl1pPr lvl="0" algn="l">
              <a:lnSpc>
                <a:spcPct val="102000"/>
              </a:lnSpc>
              <a:spcBef>
                <a:spcPts val="0"/>
              </a:spcBef>
              <a:spcAft>
                <a:spcPts val="0"/>
              </a:spcAft>
              <a:buClr>
                <a:schemeClr val="dk1"/>
              </a:buClr>
              <a:buSzPts val="4400"/>
              <a:buFont typeface="Open Sans"/>
              <a:buNone/>
              <a:defRPr sz="44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You-Title-Slide">
  <p:cSld name="Thank-You-Title-Slide">
    <p:spTree>
      <p:nvGrpSpPr>
        <p:cNvPr id="1" name="Shape 84"/>
        <p:cNvGrpSpPr/>
        <p:nvPr/>
      </p:nvGrpSpPr>
      <p:grpSpPr>
        <a:xfrm>
          <a:off x="0" y="0"/>
          <a:ext cx="0" cy="0"/>
          <a:chOff x="0" y="0"/>
          <a:chExt cx="0" cy="0"/>
        </a:xfrm>
      </p:grpSpPr>
      <p:pic>
        <p:nvPicPr>
          <p:cNvPr id="85" name="Google Shape;85;p64"/>
          <p:cNvPicPr preferRelativeResize="0"/>
          <p:nvPr/>
        </p:nvPicPr>
        <p:blipFill rotWithShape="1">
          <a:blip r:embed="rId2">
            <a:alphaModFix amt="81000"/>
          </a:blip>
          <a:srcRect/>
          <a:stretch/>
        </p:blipFill>
        <p:spPr>
          <a:xfrm>
            <a:off x="0" y="0"/>
            <a:ext cx="12197785" cy="6502400"/>
          </a:xfrm>
          <a:prstGeom prst="rect">
            <a:avLst/>
          </a:prstGeom>
          <a:noFill/>
          <a:ln>
            <a:noFill/>
          </a:ln>
        </p:spPr>
      </p:pic>
      <p:sp>
        <p:nvSpPr>
          <p:cNvPr id="86" name="Google Shape;86;p64"/>
          <p:cNvSpPr/>
          <p:nvPr/>
        </p:nvSpPr>
        <p:spPr>
          <a:xfrm>
            <a:off x="2427259" y="1552768"/>
            <a:ext cx="7337482" cy="3244465"/>
          </a:xfrm>
          <a:prstGeom prst="roundRect">
            <a:avLst>
              <a:gd name="adj" fmla="val 16667"/>
            </a:avLst>
          </a:prstGeom>
          <a:solidFill>
            <a:schemeClr val="lt1"/>
          </a:solidFill>
          <a:ln w="25400" cap="flat" cmpd="sng">
            <a:solidFill>
              <a:srgbClr val="BBCFC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87" name="Google Shape;87;p64"/>
          <p:cNvSpPr txBox="1">
            <a:spLocks noGrp="1"/>
          </p:cNvSpPr>
          <p:nvPr>
            <p:ph type="title"/>
          </p:nvPr>
        </p:nvSpPr>
        <p:spPr>
          <a:xfrm>
            <a:off x="2427259" y="2225040"/>
            <a:ext cx="7337482" cy="1980721"/>
          </a:xfrm>
          <a:prstGeom prst="rect">
            <a:avLst/>
          </a:prstGeom>
          <a:noFill/>
          <a:ln>
            <a:noFill/>
          </a:ln>
        </p:spPr>
        <p:txBody>
          <a:bodyPr spcFirstLastPara="1" wrap="square" lIns="91425" tIns="45700" rIns="91425" bIns="45700" anchor="b" anchorCtr="0">
            <a:noAutofit/>
          </a:bodyPr>
          <a:lstStyle>
            <a:lvl1pPr lvl="0" algn="ctr">
              <a:lnSpc>
                <a:spcPct val="105000"/>
              </a:lnSpc>
              <a:spcBef>
                <a:spcPts val="0"/>
              </a:spcBef>
              <a:spcAft>
                <a:spcPts val="0"/>
              </a:spcAft>
              <a:buClr>
                <a:schemeClr val="accent1"/>
              </a:buClr>
              <a:buSzPts val="6000"/>
              <a:buFont typeface="Open Sans"/>
              <a:buNone/>
              <a:defRPr sz="6000" b="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88" name="Google Shape;88;p64"/>
          <p:cNvGrpSpPr/>
          <p:nvPr/>
        </p:nvGrpSpPr>
        <p:grpSpPr>
          <a:xfrm>
            <a:off x="-110" y="6122458"/>
            <a:ext cx="12192111" cy="755419"/>
            <a:chOff x="-2323" y="4128060"/>
            <a:chExt cx="12202602" cy="755419"/>
          </a:xfrm>
        </p:grpSpPr>
        <p:sp>
          <p:nvSpPr>
            <p:cNvPr id="89" name="Google Shape;89;p64"/>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90" name="Google Shape;90;p64"/>
            <p:cNvGrpSpPr/>
            <p:nvPr/>
          </p:nvGrpSpPr>
          <p:grpSpPr>
            <a:xfrm>
              <a:off x="-2323" y="4158203"/>
              <a:ext cx="12202602" cy="725276"/>
              <a:chOff x="9932" y="5877893"/>
              <a:chExt cx="12184066" cy="725276"/>
            </a:xfrm>
          </p:grpSpPr>
          <p:sp>
            <p:nvSpPr>
              <p:cNvPr id="91" name="Google Shape;91;p64"/>
              <p:cNvSpPr/>
              <p:nvPr/>
            </p:nvSpPr>
            <p:spPr>
              <a:xfrm>
                <a:off x="9932" y="6440418"/>
                <a:ext cx="12184065" cy="143262"/>
              </a:xfrm>
              <a:prstGeom prst="rect">
                <a:avLst/>
              </a:prstGeom>
              <a:solidFill>
                <a:srgbClr val="14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92" name="Google Shape;92;p64"/>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16315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eft-Side-Title_Blue">
  <p:cSld name="Left-Side-Title_Blue">
    <p:bg>
      <p:bgPr>
        <a:solidFill>
          <a:srgbClr val="D9E1F7">
            <a:alpha val="33725"/>
          </a:srgbClr>
        </a:solidFill>
        <a:effectLst/>
      </p:bgPr>
    </p:bg>
    <p:spTree>
      <p:nvGrpSpPr>
        <p:cNvPr id="1" name="Shape 93"/>
        <p:cNvGrpSpPr/>
        <p:nvPr/>
      </p:nvGrpSpPr>
      <p:grpSpPr>
        <a:xfrm>
          <a:off x="0" y="0"/>
          <a:ext cx="0" cy="0"/>
          <a:chOff x="0" y="0"/>
          <a:chExt cx="0" cy="0"/>
        </a:xfrm>
      </p:grpSpPr>
      <p:pic>
        <p:nvPicPr>
          <p:cNvPr id="94" name="Google Shape;94;p53"/>
          <p:cNvPicPr preferRelativeResize="0"/>
          <p:nvPr/>
        </p:nvPicPr>
        <p:blipFill rotWithShape="1">
          <a:blip r:embed="rId2">
            <a:alphaModFix amt="9000"/>
          </a:blip>
          <a:srcRect l="5317"/>
          <a:stretch/>
        </p:blipFill>
        <p:spPr>
          <a:xfrm rot="10800000">
            <a:off x="10629" y="891"/>
            <a:ext cx="12181370" cy="6861543"/>
          </a:xfrm>
          <a:prstGeom prst="rect">
            <a:avLst/>
          </a:prstGeom>
          <a:noFill/>
          <a:ln>
            <a:noFill/>
          </a:ln>
        </p:spPr>
      </p:pic>
      <p:sp>
        <p:nvSpPr>
          <p:cNvPr id="95" name="Google Shape;95;p53"/>
          <p:cNvSpPr/>
          <p:nvPr/>
        </p:nvSpPr>
        <p:spPr>
          <a:xfrm>
            <a:off x="8148320" y="0"/>
            <a:ext cx="4043680" cy="6858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pic>
        <p:nvPicPr>
          <p:cNvPr id="96" name="Google Shape;96;p53"/>
          <p:cNvPicPr preferRelativeResize="0"/>
          <p:nvPr/>
        </p:nvPicPr>
        <p:blipFill rotWithShape="1">
          <a:blip r:embed="rId3">
            <a:alphaModFix/>
          </a:blip>
          <a:srcRect t="12453" b="12223"/>
          <a:stretch/>
        </p:blipFill>
        <p:spPr>
          <a:xfrm>
            <a:off x="4150177" y="0"/>
            <a:ext cx="4054078" cy="6858000"/>
          </a:xfrm>
          <a:prstGeom prst="rect">
            <a:avLst/>
          </a:prstGeom>
          <a:noFill/>
          <a:ln>
            <a:noFill/>
          </a:ln>
        </p:spPr>
      </p:pic>
      <p:sp>
        <p:nvSpPr>
          <p:cNvPr id="97" name="Google Shape;97;p53"/>
          <p:cNvSpPr txBox="1">
            <a:spLocks noGrp="1"/>
          </p:cNvSpPr>
          <p:nvPr>
            <p:ph type="body" idx="1"/>
          </p:nvPr>
        </p:nvSpPr>
        <p:spPr>
          <a:xfrm>
            <a:off x="5310216" y="1518755"/>
            <a:ext cx="5963920" cy="3820490"/>
          </a:xfrm>
          <a:prstGeom prst="rect">
            <a:avLst/>
          </a:prstGeom>
          <a:noFill/>
          <a:ln>
            <a:noFill/>
          </a:ln>
        </p:spPr>
        <p:txBody>
          <a:bodyPr spcFirstLastPara="1" wrap="square" lIns="91425" tIns="45700" rIns="91425" bIns="45700" anchor="t" anchorCtr="0">
            <a:noAutofit/>
          </a:bodyPr>
          <a:lstStyle>
            <a:lvl1pPr marL="457200" lvl="0" indent="-419100" algn="l">
              <a:lnSpc>
                <a:spcPct val="108000"/>
              </a:lnSpc>
              <a:spcBef>
                <a:spcPts val="0"/>
              </a:spcBef>
              <a:spcAft>
                <a:spcPts val="0"/>
              </a:spcAft>
              <a:buClr>
                <a:srgbClr val="214D8D"/>
              </a:buClr>
              <a:buSzPts val="3000"/>
              <a:buFont typeface="Arial"/>
              <a:buChar char="•"/>
              <a:defRPr sz="2400">
                <a:solidFill>
                  <a:schemeClr val="accent1"/>
                </a:solidFill>
                <a:latin typeface="Open Sans"/>
                <a:ea typeface="Open Sans"/>
                <a:cs typeface="Open Sans"/>
                <a:sym typeface="Open Sans"/>
              </a:defRPr>
            </a:lvl1pPr>
            <a:lvl2pPr marL="914400" lvl="1" indent="-381000" algn="l">
              <a:lnSpc>
                <a:spcPct val="105000"/>
              </a:lnSpc>
              <a:spcBef>
                <a:spcPts val="1000"/>
              </a:spcBef>
              <a:spcAft>
                <a:spcPts val="0"/>
              </a:spcAft>
              <a:buClr>
                <a:schemeClr val="accent2"/>
              </a:buClr>
              <a:buSzPts val="2400"/>
              <a:buFont typeface="Arial"/>
              <a:buChar char="•"/>
              <a:defRPr sz="2400">
                <a:solidFill>
                  <a:schemeClr val="accent1"/>
                </a:solidFill>
                <a:latin typeface="Open Sans"/>
                <a:ea typeface="Open Sans"/>
                <a:cs typeface="Open Sans"/>
                <a:sym typeface="Open Sans"/>
              </a:defRPr>
            </a:lvl2pPr>
            <a:lvl3pPr marL="1371600" lvl="2"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3pPr>
            <a:lvl4pPr marL="1828800" lvl="3"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4pPr>
            <a:lvl5pPr marL="2286000" lvl="4"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8" name="Google Shape;98;p53"/>
          <p:cNvSpPr txBox="1">
            <a:spLocks noGrp="1"/>
          </p:cNvSpPr>
          <p:nvPr>
            <p:ph type="ctrTitle"/>
          </p:nvPr>
        </p:nvSpPr>
        <p:spPr>
          <a:xfrm>
            <a:off x="429768" y="1986591"/>
            <a:ext cx="3872068" cy="1991208"/>
          </a:xfrm>
          <a:prstGeom prst="rect">
            <a:avLst/>
          </a:prstGeom>
          <a:noFill/>
          <a:ln>
            <a:noFill/>
          </a:ln>
        </p:spPr>
        <p:txBody>
          <a:bodyPr spcFirstLastPara="1" wrap="square" lIns="91425" tIns="45700" rIns="91425" bIns="45700" anchor="b" anchorCtr="0">
            <a:noAutofit/>
          </a:bodyPr>
          <a:lstStyle>
            <a:lvl1pPr lvl="0" algn="l">
              <a:lnSpc>
                <a:spcPct val="102000"/>
              </a:lnSpc>
              <a:spcBef>
                <a:spcPts val="0"/>
              </a:spcBef>
              <a:spcAft>
                <a:spcPts val="0"/>
              </a:spcAft>
              <a:buClr>
                <a:schemeClr val="accent1"/>
              </a:buClr>
              <a:buSzPts val="4400"/>
              <a:buFont typeface="Open Sans"/>
              <a:buNone/>
              <a:defRPr sz="4400" b="1">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eft-Side-Title_Green">
  <p:cSld name="Left-Side-Title_Green">
    <p:bg>
      <p:bgPr>
        <a:solidFill>
          <a:srgbClr val="E0EBEA">
            <a:alpha val="45882"/>
          </a:srgbClr>
        </a:solidFill>
        <a:effectLst/>
      </p:bgPr>
    </p:bg>
    <p:spTree>
      <p:nvGrpSpPr>
        <p:cNvPr id="1" name="Shape 99"/>
        <p:cNvGrpSpPr/>
        <p:nvPr/>
      </p:nvGrpSpPr>
      <p:grpSpPr>
        <a:xfrm>
          <a:off x="0" y="0"/>
          <a:ext cx="0" cy="0"/>
          <a:chOff x="0" y="0"/>
          <a:chExt cx="0" cy="0"/>
        </a:xfrm>
      </p:grpSpPr>
      <p:pic>
        <p:nvPicPr>
          <p:cNvPr id="100" name="Google Shape;100;p57"/>
          <p:cNvPicPr preferRelativeResize="0"/>
          <p:nvPr/>
        </p:nvPicPr>
        <p:blipFill rotWithShape="1">
          <a:blip r:embed="rId2">
            <a:alphaModFix amt="9000"/>
          </a:blip>
          <a:srcRect l="5317"/>
          <a:stretch/>
        </p:blipFill>
        <p:spPr>
          <a:xfrm rot="10800000">
            <a:off x="10629" y="891"/>
            <a:ext cx="12181370" cy="6861543"/>
          </a:xfrm>
          <a:prstGeom prst="rect">
            <a:avLst/>
          </a:prstGeom>
          <a:noFill/>
          <a:ln>
            <a:noFill/>
          </a:ln>
        </p:spPr>
      </p:pic>
      <p:sp>
        <p:nvSpPr>
          <p:cNvPr id="101" name="Google Shape;101;p57"/>
          <p:cNvSpPr/>
          <p:nvPr/>
        </p:nvSpPr>
        <p:spPr>
          <a:xfrm>
            <a:off x="8148320" y="0"/>
            <a:ext cx="4043680" cy="6858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pic>
        <p:nvPicPr>
          <p:cNvPr id="102" name="Google Shape;102;p57"/>
          <p:cNvPicPr preferRelativeResize="0"/>
          <p:nvPr/>
        </p:nvPicPr>
        <p:blipFill rotWithShape="1">
          <a:blip r:embed="rId3">
            <a:alphaModFix/>
          </a:blip>
          <a:srcRect t="12453" b="12223"/>
          <a:stretch/>
        </p:blipFill>
        <p:spPr>
          <a:xfrm>
            <a:off x="4150177" y="0"/>
            <a:ext cx="4054078" cy="6858000"/>
          </a:xfrm>
          <a:prstGeom prst="rect">
            <a:avLst/>
          </a:prstGeom>
          <a:noFill/>
          <a:ln>
            <a:noFill/>
          </a:ln>
        </p:spPr>
      </p:pic>
      <p:sp>
        <p:nvSpPr>
          <p:cNvPr id="103" name="Google Shape;103;p57"/>
          <p:cNvSpPr txBox="1">
            <a:spLocks noGrp="1"/>
          </p:cNvSpPr>
          <p:nvPr>
            <p:ph type="ctrTitle"/>
          </p:nvPr>
        </p:nvSpPr>
        <p:spPr>
          <a:xfrm>
            <a:off x="429768" y="1986591"/>
            <a:ext cx="3872068" cy="1991208"/>
          </a:xfrm>
          <a:prstGeom prst="rect">
            <a:avLst/>
          </a:prstGeom>
          <a:noFill/>
          <a:ln>
            <a:noFill/>
          </a:ln>
        </p:spPr>
        <p:txBody>
          <a:bodyPr spcFirstLastPara="1" wrap="square" lIns="91425" tIns="45700" rIns="91425" bIns="45700" anchor="b" anchorCtr="0">
            <a:noAutofit/>
          </a:bodyPr>
          <a:lstStyle>
            <a:lvl1pPr lvl="0" algn="l">
              <a:lnSpc>
                <a:spcPct val="102000"/>
              </a:lnSpc>
              <a:spcBef>
                <a:spcPts val="0"/>
              </a:spcBef>
              <a:spcAft>
                <a:spcPts val="0"/>
              </a:spcAft>
              <a:buClr>
                <a:schemeClr val="accent1"/>
              </a:buClr>
              <a:buSzPts val="4400"/>
              <a:buFont typeface="Open Sans"/>
              <a:buNone/>
              <a:defRPr sz="4400" b="1">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57"/>
          <p:cNvSpPr txBox="1">
            <a:spLocks noGrp="1"/>
          </p:cNvSpPr>
          <p:nvPr>
            <p:ph type="body" idx="1"/>
          </p:nvPr>
        </p:nvSpPr>
        <p:spPr>
          <a:xfrm>
            <a:off x="5310216" y="1518755"/>
            <a:ext cx="5963920" cy="3820490"/>
          </a:xfrm>
          <a:prstGeom prst="rect">
            <a:avLst/>
          </a:prstGeom>
          <a:noFill/>
          <a:ln>
            <a:noFill/>
          </a:ln>
        </p:spPr>
        <p:txBody>
          <a:bodyPr spcFirstLastPara="1" wrap="square" lIns="91425" tIns="45700" rIns="91425" bIns="45700" anchor="t" anchorCtr="0">
            <a:noAutofit/>
          </a:bodyPr>
          <a:lstStyle>
            <a:lvl1pPr marL="457200" lvl="0" indent="-419100" algn="l">
              <a:lnSpc>
                <a:spcPct val="108000"/>
              </a:lnSpc>
              <a:spcBef>
                <a:spcPts val="0"/>
              </a:spcBef>
              <a:spcAft>
                <a:spcPts val="0"/>
              </a:spcAft>
              <a:buClr>
                <a:srgbClr val="4C7A75"/>
              </a:buClr>
              <a:buSzPts val="3000"/>
              <a:buFont typeface="Arial"/>
              <a:buChar char="•"/>
              <a:defRPr sz="2400">
                <a:solidFill>
                  <a:schemeClr val="accent1"/>
                </a:solidFill>
                <a:latin typeface="Open Sans"/>
                <a:ea typeface="Open Sans"/>
                <a:cs typeface="Open Sans"/>
                <a:sym typeface="Open Sans"/>
              </a:defRPr>
            </a:lvl1pPr>
            <a:lvl2pPr marL="914400" lvl="1" indent="-381000" algn="l">
              <a:lnSpc>
                <a:spcPct val="105000"/>
              </a:lnSpc>
              <a:spcBef>
                <a:spcPts val="1000"/>
              </a:spcBef>
              <a:spcAft>
                <a:spcPts val="0"/>
              </a:spcAft>
              <a:buClr>
                <a:schemeClr val="accent2"/>
              </a:buClr>
              <a:buSzPts val="2400"/>
              <a:buFont typeface="Arial"/>
              <a:buChar char="•"/>
              <a:defRPr sz="2400">
                <a:solidFill>
                  <a:schemeClr val="accent1"/>
                </a:solidFill>
                <a:latin typeface="Open Sans"/>
                <a:ea typeface="Open Sans"/>
                <a:cs typeface="Open Sans"/>
                <a:sym typeface="Open Sans"/>
              </a:defRPr>
            </a:lvl2pPr>
            <a:lvl3pPr marL="1371600" lvl="2"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3pPr>
            <a:lvl4pPr marL="1828800" lvl="3"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4pPr>
            <a:lvl5pPr marL="2286000" lvl="4"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Break-Slide_Brown">
  <p:cSld name="Title-Break-Slide_Brown">
    <p:bg>
      <p:bgPr>
        <a:solidFill>
          <a:srgbClr val="6C4C25"/>
        </a:solidFill>
        <a:effectLst/>
      </p:bgPr>
    </p:bg>
    <p:spTree>
      <p:nvGrpSpPr>
        <p:cNvPr id="1" name="Shape 105"/>
        <p:cNvGrpSpPr/>
        <p:nvPr/>
      </p:nvGrpSpPr>
      <p:grpSpPr>
        <a:xfrm>
          <a:off x="0" y="0"/>
          <a:ext cx="0" cy="0"/>
          <a:chOff x="0" y="0"/>
          <a:chExt cx="0" cy="0"/>
        </a:xfrm>
      </p:grpSpPr>
      <p:pic>
        <p:nvPicPr>
          <p:cNvPr id="106" name="Google Shape;106;p65"/>
          <p:cNvPicPr preferRelativeResize="0"/>
          <p:nvPr/>
        </p:nvPicPr>
        <p:blipFill rotWithShape="1">
          <a:blip r:embed="rId2">
            <a:alphaModFix amt="10000"/>
          </a:blip>
          <a:srcRect l="5185"/>
          <a:stretch/>
        </p:blipFill>
        <p:spPr>
          <a:xfrm>
            <a:off x="0" y="0"/>
            <a:ext cx="12192000" cy="6858000"/>
          </a:xfrm>
          <a:prstGeom prst="rect">
            <a:avLst/>
          </a:prstGeom>
          <a:noFill/>
          <a:ln>
            <a:noFill/>
          </a:ln>
        </p:spPr>
      </p:pic>
      <p:sp>
        <p:nvSpPr>
          <p:cNvPr id="107" name="Google Shape;107;p65"/>
          <p:cNvSpPr txBox="1">
            <a:spLocks noGrp="1"/>
          </p:cNvSpPr>
          <p:nvPr>
            <p:ph type="title"/>
          </p:nvPr>
        </p:nvSpPr>
        <p:spPr>
          <a:xfrm>
            <a:off x="2264664" y="1753011"/>
            <a:ext cx="7662672" cy="2292096"/>
          </a:xfrm>
          <a:prstGeom prst="rect">
            <a:avLst/>
          </a:prstGeom>
          <a:noFill/>
          <a:ln>
            <a:noFill/>
          </a:ln>
        </p:spPr>
        <p:txBody>
          <a:bodyPr spcFirstLastPara="1" wrap="square" lIns="91425" tIns="45700" rIns="91425" bIns="45700" anchor="b" anchorCtr="0">
            <a:normAutofit/>
          </a:bodyPr>
          <a:lstStyle>
            <a:lvl1pPr lvl="0" algn="ctr">
              <a:lnSpc>
                <a:spcPct val="105000"/>
              </a:lnSpc>
              <a:spcBef>
                <a:spcPts val="0"/>
              </a:spcBef>
              <a:spcAft>
                <a:spcPts val="0"/>
              </a:spcAft>
              <a:buClr>
                <a:schemeClr val="lt1"/>
              </a:buClr>
              <a:buSzPts val="6000"/>
              <a:buFont typeface="Open Sans"/>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65"/>
          <p:cNvSpPr txBox="1">
            <a:spLocks noGrp="1"/>
          </p:cNvSpPr>
          <p:nvPr>
            <p:ph type="body" idx="1"/>
          </p:nvPr>
        </p:nvSpPr>
        <p:spPr>
          <a:xfrm>
            <a:off x="2264664" y="4177141"/>
            <a:ext cx="7662672" cy="924792"/>
          </a:xfrm>
          <a:prstGeom prst="rect">
            <a:avLst/>
          </a:prstGeom>
          <a:noFill/>
          <a:ln>
            <a:noFill/>
          </a:ln>
        </p:spPr>
        <p:txBody>
          <a:bodyPr spcFirstLastPara="1" wrap="square" lIns="91425" tIns="45700" rIns="91425" bIns="45700" anchor="t" anchorCtr="0">
            <a:normAutofit/>
          </a:bodyPr>
          <a:lstStyle>
            <a:lvl1pPr marL="457200" lvl="0" indent="-228600" algn="ctr">
              <a:lnSpc>
                <a:spcPct val="105000"/>
              </a:lnSpc>
              <a:spcBef>
                <a:spcPts val="1000"/>
              </a:spcBef>
              <a:spcAft>
                <a:spcPts val="0"/>
              </a:spcAft>
              <a:buClr>
                <a:schemeClr val="lt1"/>
              </a:buClr>
              <a:buSzPts val="3000"/>
              <a:buNone/>
              <a:defRPr sz="2400" b="1">
                <a:solidFill>
                  <a:schemeClr val="lt1"/>
                </a:solidFill>
              </a:defRPr>
            </a:lvl1pPr>
            <a:lvl2pPr marL="914400" lvl="1" indent="-228600" algn="l">
              <a:lnSpc>
                <a:spcPct val="105000"/>
              </a:lnSpc>
              <a:spcBef>
                <a:spcPts val="1000"/>
              </a:spcBef>
              <a:spcAft>
                <a:spcPts val="0"/>
              </a:spcAft>
              <a:buClr>
                <a:srgbClr val="88898D"/>
              </a:buClr>
              <a:buSzPts val="1600"/>
              <a:buNone/>
              <a:defRPr sz="2000">
                <a:solidFill>
                  <a:srgbClr val="88898D"/>
                </a:solidFill>
              </a:defRPr>
            </a:lvl2pPr>
            <a:lvl3pPr marL="1371600" lvl="2" indent="-228600" algn="l">
              <a:lnSpc>
                <a:spcPct val="105000"/>
              </a:lnSpc>
              <a:spcBef>
                <a:spcPts val="1000"/>
              </a:spcBef>
              <a:spcAft>
                <a:spcPts val="0"/>
              </a:spcAft>
              <a:buClr>
                <a:srgbClr val="88898D"/>
              </a:buClr>
              <a:buSzPts val="1440"/>
              <a:buNone/>
              <a:defRPr sz="1800">
                <a:solidFill>
                  <a:srgbClr val="88898D"/>
                </a:solidFill>
              </a:defRPr>
            </a:lvl3pPr>
            <a:lvl4pPr marL="1828800" lvl="3" indent="-228600" algn="l">
              <a:lnSpc>
                <a:spcPct val="105000"/>
              </a:lnSpc>
              <a:spcBef>
                <a:spcPts val="1000"/>
              </a:spcBef>
              <a:spcAft>
                <a:spcPts val="0"/>
              </a:spcAft>
              <a:buClr>
                <a:srgbClr val="88898D"/>
              </a:buClr>
              <a:buSzPts val="1600"/>
              <a:buNone/>
              <a:defRPr sz="1600">
                <a:solidFill>
                  <a:srgbClr val="88898D"/>
                </a:solidFill>
              </a:defRPr>
            </a:lvl4pPr>
            <a:lvl5pPr marL="2286000" lvl="4" indent="-228600" algn="l">
              <a:lnSpc>
                <a:spcPct val="105000"/>
              </a:lnSpc>
              <a:spcBef>
                <a:spcPts val="1000"/>
              </a:spcBef>
              <a:spcAft>
                <a:spcPts val="0"/>
              </a:spcAft>
              <a:buClr>
                <a:srgbClr val="88898D"/>
              </a:buClr>
              <a:buSzPts val="1120"/>
              <a:buNone/>
              <a:defRPr sz="1600">
                <a:solidFill>
                  <a:srgbClr val="88898D"/>
                </a:solidFill>
              </a:defRPr>
            </a:lvl5pPr>
            <a:lvl6pPr marL="2743200" lvl="5" indent="-228600" algn="l">
              <a:lnSpc>
                <a:spcPct val="90000"/>
              </a:lnSpc>
              <a:spcBef>
                <a:spcPts val="500"/>
              </a:spcBef>
              <a:spcAft>
                <a:spcPts val="0"/>
              </a:spcAft>
              <a:buClr>
                <a:srgbClr val="88898D"/>
              </a:buClr>
              <a:buSzPts val="1600"/>
              <a:buNone/>
              <a:defRPr sz="1600">
                <a:solidFill>
                  <a:srgbClr val="88898D"/>
                </a:solidFill>
              </a:defRPr>
            </a:lvl6pPr>
            <a:lvl7pPr marL="3200400" lvl="6" indent="-228600" algn="l">
              <a:lnSpc>
                <a:spcPct val="90000"/>
              </a:lnSpc>
              <a:spcBef>
                <a:spcPts val="500"/>
              </a:spcBef>
              <a:spcAft>
                <a:spcPts val="0"/>
              </a:spcAft>
              <a:buClr>
                <a:srgbClr val="88898D"/>
              </a:buClr>
              <a:buSzPts val="1600"/>
              <a:buNone/>
              <a:defRPr sz="1600">
                <a:solidFill>
                  <a:srgbClr val="88898D"/>
                </a:solidFill>
              </a:defRPr>
            </a:lvl7pPr>
            <a:lvl8pPr marL="3657600" lvl="7" indent="-228600" algn="l">
              <a:lnSpc>
                <a:spcPct val="90000"/>
              </a:lnSpc>
              <a:spcBef>
                <a:spcPts val="500"/>
              </a:spcBef>
              <a:spcAft>
                <a:spcPts val="0"/>
              </a:spcAft>
              <a:buClr>
                <a:srgbClr val="88898D"/>
              </a:buClr>
              <a:buSzPts val="1600"/>
              <a:buNone/>
              <a:defRPr sz="1600">
                <a:solidFill>
                  <a:srgbClr val="88898D"/>
                </a:solidFill>
              </a:defRPr>
            </a:lvl8pPr>
            <a:lvl9pPr marL="4114800" lvl="8" indent="-228600" algn="l">
              <a:lnSpc>
                <a:spcPct val="90000"/>
              </a:lnSpc>
              <a:spcBef>
                <a:spcPts val="500"/>
              </a:spcBef>
              <a:spcAft>
                <a:spcPts val="0"/>
              </a:spcAft>
              <a:buClr>
                <a:srgbClr val="88898D"/>
              </a:buClr>
              <a:buSzPts val="1600"/>
              <a:buNone/>
              <a:defRPr sz="1600">
                <a:solidFill>
                  <a:srgbClr val="88898D"/>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Content-Gold">
  <p:cSld name="Title-Content-Gold">
    <p:spTree>
      <p:nvGrpSpPr>
        <p:cNvPr id="1" name="Shape 109"/>
        <p:cNvGrpSpPr/>
        <p:nvPr/>
      </p:nvGrpSpPr>
      <p:grpSpPr>
        <a:xfrm>
          <a:off x="0" y="0"/>
          <a:ext cx="0" cy="0"/>
          <a:chOff x="0" y="0"/>
          <a:chExt cx="0" cy="0"/>
        </a:xfrm>
      </p:grpSpPr>
      <p:pic>
        <p:nvPicPr>
          <p:cNvPr id="110" name="Google Shape;110;p66"/>
          <p:cNvPicPr preferRelativeResize="0"/>
          <p:nvPr/>
        </p:nvPicPr>
        <p:blipFill rotWithShape="1">
          <a:blip r:embed="rId2">
            <a:alphaModFix amt="18000"/>
          </a:blip>
          <a:srcRect/>
          <a:stretch/>
        </p:blipFill>
        <p:spPr>
          <a:xfrm>
            <a:off x="7942" y="-7834"/>
            <a:ext cx="12192000" cy="6502400"/>
          </a:xfrm>
          <a:prstGeom prst="rect">
            <a:avLst/>
          </a:prstGeom>
          <a:noFill/>
          <a:ln>
            <a:noFill/>
          </a:ln>
        </p:spPr>
      </p:pic>
      <p:sp>
        <p:nvSpPr>
          <p:cNvPr id="111" name="Google Shape;111;p66"/>
          <p:cNvSpPr txBox="1">
            <a:spLocks noGrp="1"/>
          </p:cNvSpPr>
          <p:nvPr>
            <p:ph type="body" idx="1"/>
          </p:nvPr>
        </p:nvSpPr>
        <p:spPr>
          <a:xfrm>
            <a:off x="731520" y="1689145"/>
            <a:ext cx="10757328" cy="4063473"/>
          </a:xfrm>
          <a:prstGeom prst="rect">
            <a:avLst/>
          </a:prstGeom>
          <a:noFill/>
          <a:ln>
            <a:noFill/>
          </a:ln>
        </p:spPr>
        <p:txBody>
          <a:bodyPr spcFirstLastPara="1" wrap="square" lIns="91425" tIns="45700" rIns="91425" bIns="45700" anchor="t" anchorCtr="0">
            <a:normAutofit/>
          </a:bodyPr>
          <a:lstStyle>
            <a:lvl1pPr marL="457200" lvl="0" indent="-419100" algn="l">
              <a:lnSpc>
                <a:spcPct val="108000"/>
              </a:lnSpc>
              <a:spcBef>
                <a:spcPts val="1200"/>
              </a:spcBef>
              <a:spcAft>
                <a:spcPts val="0"/>
              </a:spcAft>
              <a:buClr>
                <a:srgbClr val="6C4C25"/>
              </a:buClr>
              <a:buSzPts val="3000"/>
              <a:buChar char="•"/>
              <a:defRPr/>
            </a:lvl1pPr>
            <a:lvl2pPr marL="914400" lvl="1" indent="-340360" algn="l">
              <a:lnSpc>
                <a:spcPct val="108000"/>
              </a:lnSpc>
              <a:spcBef>
                <a:spcPts val="1200"/>
              </a:spcBef>
              <a:spcAft>
                <a:spcPts val="0"/>
              </a:spcAft>
              <a:buClr>
                <a:srgbClr val="6C4C25"/>
              </a:buClr>
              <a:buSzPts val="1760"/>
              <a:buChar char="o"/>
              <a:defRPr/>
            </a:lvl2pPr>
            <a:lvl3pPr marL="1371600" lvl="2" indent="-330200" algn="l">
              <a:lnSpc>
                <a:spcPct val="108000"/>
              </a:lnSpc>
              <a:spcBef>
                <a:spcPts val="1200"/>
              </a:spcBef>
              <a:spcAft>
                <a:spcPts val="0"/>
              </a:spcAft>
              <a:buClr>
                <a:srgbClr val="6C4C25"/>
              </a:buClr>
              <a:buSzPts val="1600"/>
              <a:buChar char="▪"/>
              <a:defRPr/>
            </a:lvl3pPr>
            <a:lvl4pPr marL="1828800" lvl="3" indent="-342900" algn="l">
              <a:lnSpc>
                <a:spcPct val="108000"/>
              </a:lnSpc>
              <a:spcBef>
                <a:spcPts val="1200"/>
              </a:spcBef>
              <a:spcAft>
                <a:spcPts val="0"/>
              </a:spcAft>
              <a:buClr>
                <a:srgbClr val="6C4C25"/>
              </a:buClr>
              <a:buSzPts val="1800"/>
              <a:buChar char="•"/>
              <a:defRPr/>
            </a:lvl4pPr>
            <a:lvl5pPr marL="2286000" lvl="4" indent="-308610" algn="l">
              <a:lnSpc>
                <a:spcPct val="108000"/>
              </a:lnSpc>
              <a:spcBef>
                <a:spcPts val="1200"/>
              </a:spcBef>
              <a:spcAft>
                <a:spcPts val="0"/>
              </a:spcAft>
              <a:buClr>
                <a:srgbClr val="6C4C25"/>
              </a:buClr>
              <a:buSzPts val="126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66"/>
          <p:cNvSpPr txBox="1">
            <a:spLocks noGrp="1"/>
          </p:cNvSpPr>
          <p:nvPr>
            <p:ph type="title"/>
          </p:nvPr>
        </p:nvSpPr>
        <p:spPr>
          <a:xfrm>
            <a:off x="731520" y="365761"/>
            <a:ext cx="10757328" cy="1234440"/>
          </a:xfrm>
          <a:prstGeom prst="rect">
            <a:avLst/>
          </a:prstGeom>
          <a:noFill/>
          <a:ln>
            <a:noFill/>
          </a:ln>
        </p:spPr>
        <p:txBody>
          <a:bodyPr spcFirstLastPara="1" wrap="square" lIns="91425" tIns="45700" rIns="91425" bIns="45700" anchor="b" anchorCtr="0">
            <a:normAutofit/>
          </a:bodyPr>
          <a:lstStyle>
            <a:lvl1pPr lvl="0" algn="l">
              <a:lnSpc>
                <a:spcPct val="102000"/>
              </a:lnSpc>
              <a:spcBef>
                <a:spcPts val="0"/>
              </a:spcBef>
              <a:spcAft>
                <a:spcPts val="0"/>
              </a:spcAft>
              <a:buClr>
                <a:schemeClr val="dk1"/>
              </a:buClr>
              <a:buSzPts val="4000"/>
              <a:buFont typeface="Open Sans"/>
              <a:buNone/>
              <a:defRPr sz="4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13" name="Google Shape;113;p66"/>
          <p:cNvGrpSpPr/>
          <p:nvPr/>
        </p:nvGrpSpPr>
        <p:grpSpPr>
          <a:xfrm>
            <a:off x="-110" y="6134030"/>
            <a:ext cx="12196674" cy="755419"/>
            <a:chOff x="-2323" y="4128060"/>
            <a:chExt cx="12207169" cy="755419"/>
          </a:xfrm>
        </p:grpSpPr>
        <p:sp>
          <p:nvSpPr>
            <p:cNvPr id="114" name="Google Shape;114;p66"/>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115" name="Google Shape;115;p66"/>
            <p:cNvGrpSpPr/>
            <p:nvPr/>
          </p:nvGrpSpPr>
          <p:grpSpPr>
            <a:xfrm>
              <a:off x="-2323" y="4158203"/>
              <a:ext cx="12207169" cy="725276"/>
              <a:chOff x="9932" y="5877893"/>
              <a:chExt cx="12188626" cy="725276"/>
            </a:xfrm>
          </p:grpSpPr>
          <p:sp>
            <p:nvSpPr>
              <p:cNvPr id="116" name="Google Shape;116;p66"/>
              <p:cNvSpPr/>
              <p:nvPr/>
            </p:nvSpPr>
            <p:spPr>
              <a:xfrm>
                <a:off x="9932" y="6478520"/>
                <a:ext cx="12188626" cy="105159"/>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17" name="Google Shape;117;p66"/>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Content-Gray">
  <p:cSld name="Title-Content-Gray">
    <p:spTree>
      <p:nvGrpSpPr>
        <p:cNvPr id="1" name="Shape 118"/>
        <p:cNvGrpSpPr/>
        <p:nvPr/>
      </p:nvGrpSpPr>
      <p:grpSpPr>
        <a:xfrm>
          <a:off x="0" y="0"/>
          <a:ext cx="0" cy="0"/>
          <a:chOff x="0" y="0"/>
          <a:chExt cx="0" cy="0"/>
        </a:xfrm>
      </p:grpSpPr>
      <p:pic>
        <p:nvPicPr>
          <p:cNvPr id="119" name="Google Shape;119;p67"/>
          <p:cNvPicPr preferRelativeResize="0"/>
          <p:nvPr/>
        </p:nvPicPr>
        <p:blipFill rotWithShape="1">
          <a:blip r:embed="rId2">
            <a:alphaModFix amt="31000"/>
          </a:blip>
          <a:srcRect/>
          <a:stretch/>
        </p:blipFill>
        <p:spPr>
          <a:xfrm>
            <a:off x="7942" y="-7834"/>
            <a:ext cx="12192000" cy="6502400"/>
          </a:xfrm>
          <a:prstGeom prst="rect">
            <a:avLst/>
          </a:prstGeom>
          <a:noFill/>
          <a:ln>
            <a:noFill/>
          </a:ln>
        </p:spPr>
      </p:pic>
      <p:sp>
        <p:nvSpPr>
          <p:cNvPr id="120" name="Google Shape;120;p67"/>
          <p:cNvSpPr txBox="1">
            <a:spLocks noGrp="1"/>
          </p:cNvSpPr>
          <p:nvPr>
            <p:ph type="body" idx="1"/>
          </p:nvPr>
        </p:nvSpPr>
        <p:spPr>
          <a:xfrm>
            <a:off x="731520" y="1689145"/>
            <a:ext cx="10757328" cy="4063473"/>
          </a:xfrm>
          <a:prstGeom prst="rect">
            <a:avLst/>
          </a:prstGeom>
          <a:noFill/>
          <a:ln>
            <a:noFill/>
          </a:ln>
        </p:spPr>
        <p:txBody>
          <a:bodyPr spcFirstLastPara="1" wrap="square" lIns="91425" tIns="45700" rIns="91425" bIns="45700" anchor="t" anchorCtr="0">
            <a:normAutofit/>
          </a:bodyPr>
          <a:lstStyle>
            <a:lvl1pPr marL="457200" lvl="0" indent="-419100" algn="l">
              <a:lnSpc>
                <a:spcPct val="108000"/>
              </a:lnSpc>
              <a:spcBef>
                <a:spcPts val="1200"/>
              </a:spcBef>
              <a:spcAft>
                <a:spcPts val="0"/>
              </a:spcAft>
              <a:buClr>
                <a:srgbClr val="214D8D"/>
              </a:buClr>
              <a:buSzPts val="3000"/>
              <a:buChar char="•"/>
              <a:defRPr/>
            </a:lvl1pPr>
            <a:lvl2pPr marL="914400" lvl="1" indent="-340360" algn="l">
              <a:lnSpc>
                <a:spcPct val="108000"/>
              </a:lnSpc>
              <a:spcBef>
                <a:spcPts val="1200"/>
              </a:spcBef>
              <a:spcAft>
                <a:spcPts val="0"/>
              </a:spcAft>
              <a:buClr>
                <a:srgbClr val="214D8D"/>
              </a:buClr>
              <a:buSzPts val="1760"/>
              <a:buChar char="o"/>
              <a:defRPr/>
            </a:lvl2pPr>
            <a:lvl3pPr marL="1371600" lvl="2" indent="-330200" algn="l">
              <a:lnSpc>
                <a:spcPct val="108000"/>
              </a:lnSpc>
              <a:spcBef>
                <a:spcPts val="1200"/>
              </a:spcBef>
              <a:spcAft>
                <a:spcPts val="0"/>
              </a:spcAft>
              <a:buClr>
                <a:srgbClr val="214D8D"/>
              </a:buClr>
              <a:buSzPts val="1600"/>
              <a:buChar char="▪"/>
              <a:defRPr/>
            </a:lvl3pPr>
            <a:lvl4pPr marL="1828800" lvl="3" indent="-342900" algn="l">
              <a:lnSpc>
                <a:spcPct val="108000"/>
              </a:lnSpc>
              <a:spcBef>
                <a:spcPts val="1200"/>
              </a:spcBef>
              <a:spcAft>
                <a:spcPts val="0"/>
              </a:spcAft>
              <a:buClr>
                <a:srgbClr val="214D8D"/>
              </a:buClr>
              <a:buSzPts val="1800"/>
              <a:buChar char="•"/>
              <a:defRPr/>
            </a:lvl4pPr>
            <a:lvl5pPr marL="2286000" lvl="4" indent="-308610" algn="l">
              <a:lnSpc>
                <a:spcPct val="108000"/>
              </a:lnSpc>
              <a:spcBef>
                <a:spcPts val="1200"/>
              </a:spcBef>
              <a:spcAft>
                <a:spcPts val="0"/>
              </a:spcAft>
              <a:buClr>
                <a:srgbClr val="214D8D"/>
              </a:buClr>
              <a:buSzPts val="126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67"/>
          <p:cNvSpPr txBox="1">
            <a:spLocks noGrp="1"/>
          </p:cNvSpPr>
          <p:nvPr>
            <p:ph type="title"/>
          </p:nvPr>
        </p:nvSpPr>
        <p:spPr>
          <a:xfrm>
            <a:off x="731520" y="365761"/>
            <a:ext cx="10757328" cy="1234440"/>
          </a:xfrm>
          <a:prstGeom prst="rect">
            <a:avLst/>
          </a:prstGeom>
          <a:noFill/>
          <a:ln>
            <a:noFill/>
          </a:ln>
        </p:spPr>
        <p:txBody>
          <a:bodyPr spcFirstLastPara="1" wrap="square" lIns="91425" tIns="45700" rIns="91425" bIns="45700" anchor="b" anchorCtr="0">
            <a:normAutofit/>
          </a:bodyPr>
          <a:lstStyle>
            <a:lvl1pPr lvl="0" algn="l">
              <a:lnSpc>
                <a:spcPct val="102000"/>
              </a:lnSpc>
              <a:spcBef>
                <a:spcPts val="0"/>
              </a:spcBef>
              <a:spcAft>
                <a:spcPts val="0"/>
              </a:spcAft>
              <a:buClr>
                <a:schemeClr val="dk1"/>
              </a:buClr>
              <a:buSzPts val="4000"/>
              <a:buFont typeface="Open Sans"/>
              <a:buNone/>
              <a:defRPr sz="4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2" name="Google Shape;122;p67"/>
          <p:cNvGrpSpPr/>
          <p:nvPr/>
        </p:nvGrpSpPr>
        <p:grpSpPr>
          <a:xfrm>
            <a:off x="-110" y="6122460"/>
            <a:ext cx="12192111" cy="755419"/>
            <a:chOff x="-2323" y="4128060"/>
            <a:chExt cx="12202602" cy="755419"/>
          </a:xfrm>
        </p:grpSpPr>
        <p:sp>
          <p:nvSpPr>
            <p:cNvPr id="123" name="Google Shape;123;p67"/>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124" name="Google Shape;124;p67"/>
            <p:cNvGrpSpPr/>
            <p:nvPr/>
          </p:nvGrpSpPr>
          <p:grpSpPr>
            <a:xfrm>
              <a:off x="-2323" y="4158203"/>
              <a:ext cx="12202602" cy="725276"/>
              <a:chOff x="9932" y="5877893"/>
              <a:chExt cx="12184066" cy="725276"/>
            </a:xfrm>
          </p:grpSpPr>
          <p:sp>
            <p:nvSpPr>
              <p:cNvPr id="125" name="Google Shape;125;p67"/>
              <p:cNvSpPr/>
              <p:nvPr/>
            </p:nvSpPr>
            <p:spPr>
              <a:xfrm>
                <a:off x="9932" y="6497568"/>
                <a:ext cx="12184065" cy="86111"/>
              </a:xfrm>
              <a:prstGeom prst="rect">
                <a:avLst/>
              </a:prstGeom>
              <a:solidFill>
                <a:srgbClr val="68656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26" name="Google Shape;126;p67"/>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68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7"/>
        <p:cNvGrpSpPr/>
        <p:nvPr/>
      </p:nvGrpSpPr>
      <p:grpSpPr>
        <a:xfrm>
          <a:off x="0" y="0"/>
          <a:ext cx="0" cy="0"/>
          <a:chOff x="0" y="0"/>
          <a:chExt cx="0" cy="0"/>
        </a:xfrm>
      </p:grpSpPr>
      <p:pic>
        <p:nvPicPr>
          <p:cNvPr id="128" name="Google Shape;128;p68"/>
          <p:cNvPicPr preferRelativeResize="0"/>
          <p:nvPr/>
        </p:nvPicPr>
        <p:blipFill rotWithShape="1">
          <a:blip r:embed="rId2">
            <a:alphaModFix amt="15000"/>
          </a:blip>
          <a:srcRect/>
          <a:stretch/>
        </p:blipFill>
        <p:spPr>
          <a:xfrm>
            <a:off x="1421" y="0"/>
            <a:ext cx="12192000" cy="6502400"/>
          </a:xfrm>
          <a:prstGeom prst="rect">
            <a:avLst/>
          </a:prstGeom>
          <a:noFill/>
          <a:ln>
            <a:noFill/>
          </a:ln>
        </p:spPr>
      </p:pic>
      <p:grpSp>
        <p:nvGrpSpPr>
          <p:cNvPr id="129" name="Google Shape;129;p68"/>
          <p:cNvGrpSpPr/>
          <p:nvPr/>
        </p:nvGrpSpPr>
        <p:grpSpPr>
          <a:xfrm>
            <a:off x="-110" y="6125163"/>
            <a:ext cx="12192111" cy="735930"/>
            <a:chOff x="-2323" y="4128060"/>
            <a:chExt cx="12202602" cy="735930"/>
          </a:xfrm>
        </p:grpSpPr>
        <p:sp>
          <p:nvSpPr>
            <p:cNvPr id="130" name="Google Shape;130;p68"/>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131" name="Google Shape;131;p68"/>
            <p:cNvGrpSpPr/>
            <p:nvPr/>
          </p:nvGrpSpPr>
          <p:grpSpPr>
            <a:xfrm>
              <a:off x="-2323" y="4136938"/>
              <a:ext cx="12202602" cy="727053"/>
              <a:chOff x="9932" y="5856628"/>
              <a:chExt cx="12184066" cy="727053"/>
            </a:xfrm>
          </p:grpSpPr>
          <p:sp>
            <p:nvSpPr>
              <p:cNvPr id="132" name="Google Shape;132;p68"/>
              <p:cNvSpPr/>
              <p:nvPr/>
            </p:nvSpPr>
            <p:spPr>
              <a:xfrm>
                <a:off x="9932" y="6429828"/>
                <a:ext cx="12184065" cy="1538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33" name="Google Shape;133;p68"/>
              <p:cNvSpPr/>
              <p:nvPr/>
            </p:nvSpPr>
            <p:spPr>
              <a:xfrm rot="-5400000">
                <a:off x="5739382" y="127288"/>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
        <p:nvSpPr>
          <p:cNvPr id="134" name="Google Shape;134;p68"/>
          <p:cNvSpPr txBox="1">
            <a:spLocks noGrp="1"/>
          </p:cNvSpPr>
          <p:nvPr>
            <p:ph type="title"/>
          </p:nvPr>
        </p:nvSpPr>
        <p:spPr>
          <a:xfrm>
            <a:off x="731520" y="365125"/>
            <a:ext cx="10773940" cy="10972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6C4C25"/>
              </a:buClr>
              <a:buSzPts val="4000"/>
              <a:buFont typeface="Open Sans"/>
              <a:buNone/>
              <a:defRPr sz="4000" b="1">
                <a:solidFill>
                  <a:srgbClr val="6C4C2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68"/>
          <p:cNvSpPr txBox="1">
            <a:spLocks noGrp="1"/>
          </p:cNvSpPr>
          <p:nvPr>
            <p:ph type="body" idx="1"/>
          </p:nvPr>
        </p:nvSpPr>
        <p:spPr>
          <a:xfrm>
            <a:off x="731520" y="1569199"/>
            <a:ext cx="5266055" cy="823912"/>
          </a:xfrm>
          <a:prstGeom prst="rect">
            <a:avLst/>
          </a:prstGeom>
          <a:noFill/>
          <a:ln>
            <a:noFill/>
          </a:ln>
        </p:spPr>
        <p:txBody>
          <a:bodyPr spcFirstLastPara="1" wrap="square" lIns="91425" tIns="45700" rIns="91425" bIns="45700" anchor="ctr" anchorCtr="0">
            <a:noAutofit/>
          </a:bodyPr>
          <a:lstStyle>
            <a:lvl1pPr marL="457200" lvl="0" indent="-228600" algn="l">
              <a:lnSpc>
                <a:spcPct val="105000"/>
              </a:lnSpc>
              <a:spcBef>
                <a:spcPts val="1000"/>
              </a:spcBef>
              <a:spcAft>
                <a:spcPts val="0"/>
              </a:spcAft>
              <a:buClr>
                <a:schemeClr val="dk1"/>
              </a:buClr>
              <a:buSzPts val="3000"/>
              <a:buNone/>
              <a:defRPr sz="2400" b="1">
                <a:solidFill>
                  <a:schemeClr val="dk1"/>
                </a:solidFill>
              </a:defRPr>
            </a:lvl1pPr>
            <a:lvl2pPr marL="914400" lvl="1" indent="-228600" algn="l">
              <a:lnSpc>
                <a:spcPct val="105000"/>
              </a:lnSpc>
              <a:spcBef>
                <a:spcPts val="1000"/>
              </a:spcBef>
              <a:spcAft>
                <a:spcPts val="0"/>
              </a:spcAft>
              <a:buClr>
                <a:schemeClr val="dk1"/>
              </a:buClr>
              <a:buSzPts val="1600"/>
              <a:buNone/>
              <a:defRPr sz="2000" b="1"/>
            </a:lvl2pPr>
            <a:lvl3pPr marL="1371600" lvl="2" indent="-228600" algn="l">
              <a:lnSpc>
                <a:spcPct val="105000"/>
              </a:lnSpc>
              <a:spcBef>
                <a:spcPts val="1000"/>
              </a:spcBef>
              <a:spcAft>
                <a:spcPts val="0"/>
              </a:spcAft>
              <a:buClr>
                <a:schemeClr val="dk1"/>
              </a:buClr>
              <a:buSzPts val="1440"/>
              <a:buNone/>
              <a:defRPr sz="1800" b="1"/>
            </a:lvl3pPr>
            <a:lvl4pPr marL="1828800" lvl="3" indent="-228600" algn="l">
              <a:lnSpc>
                <a:spcPct val="105000"/>
              </a:lnSpc>
              <a:spcBef>
                <a:spcPts val="1000"/>
              </a:spcBef>
              <a:spcAft>
                <a:spcPts val="0"/>
              </a:spcAft>
              <a:buClr>
                <a:schemeClr val="dk1"/>
              </a:buClr>
              <a:buSzPts val="1600"/>
              <a:buNone/>
              <a:defRPr sz="1600" b="1"/>
            </a:lvl4pPr>
            <a:lvl5pPr marL="2286000" lvl="4" indent="-228600" algn="l">
              <a:lnSpc>
                <a:spcPct val="105000"/>
              </a:lnSpc>
              <a:spcBef>
                <a:spcPts val="1000"/>
              </a:spcBef>
              <a:spcAft>
                <a:spcPts val="0"/>
              </a:spcAft>
              <a:buClr>
                <a:schemeClr val="dk1"/>
              </a:buClr>
              <a:buSzPts val="112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6" name="Google Shape;136;p68"/>
          <p:cNvSpPr txBox="1">
            <a:spLocks noGrp="1"/>
          </p:cNvSpPr>
          <p:nvPr>
            <p:ph type="body" idx="2"/>
          </p:nvPr>
        </p:nvSpPr>
        <p:spPr>
          <a:xfrm>
            <a:off x="731520" y="2467941"/>
            <a:ext cx="5266055" cy="3567098"/>
          </a:xfrm>
          <a:prstGeom prst="rect">
            <a:avLst/>
          </a:prstGeom>
          <a:noFill/>
          <a:ln>
            <a:noFill/>
          </a:ln>
        </p:spPr>
        <p:txBody>
          <a:bodyPr spcFirstLastPara="1" wrap="square" lIns="91425" tIns="45700" rIns="91425" bIns="45700" anchor="t" anchorCtr="0">
            <a:noAutofit/>
          </a:bodyPr>
          <a:lstStyle>
            <a:lvl1pPr marL="457200" lvl="0" indent="-403225" algn="l">
              <a:lnSpc>
                <a:spcPct val="105000"/>
              </a:lnSpc>
              <a:spcBef>
                <a:spcPts val="1000"/>
              </a:spcBef>
              <a:spcAft>
                <a:spcPts val="0"/>
              </a:spcAft>
              <a:buClr>
                <a:srgbClr val="6C4C25"/>
              </a:buClr>
              <a:buSzPts val="2750"/>
              <a:buChar char="•"/>
              <a:defRPr sz="2200"/>
            </a:lvl1pPr>
            <a:lvl2pPr marL="914400" lvl="1" indent="-330200" algn="l">
              <a:lnSpc>
                <a:spcPct val="105000"/>
              </a:lnSpc>
              <a:spcBef>
                <a:spcPts val="1000"/>
              </a:spcBef>
              <a:spcAft>
                <a:spcPts val="0"/>
              </a:spcAft>
              <a:buClr>
                <a:srgbClr val="6C4C25"/>
              </a:buClr>
              <a:buSzPts val="1600"/>
              <a:buChar char="o"/>
              <a:defRPr sz="2000"/>
            </a:lvl2pPr>
            <a:lvl3pPr marL="1371600" lvl="2" indent="-320039" algn="l">
              <a:lnSpc>
                <a:spcPct val="105000"/>
              </a:lnSpc>
              <a:spcBef>
                <a:spcPts val="1000"/>
              </a:spcBef>
              <a:spcAft>
                <a:spcPts val="0"/>
              </a:spcAft>
              <a:buClr>
                <a:srgbClr val="6C4C25"/>
              </a:buClr>
              <a:buSzPts val="1440"/>
              <a:buChar char="▪"/>
              <a:defRPr sz="1800"/>
            </a:lvl3pPr>
            <a:lvl4pPr marL="1828800" lvl="3" indent="-342900" algn="l">
              <a:lnSpc>
                <a:spcPct val="105000"/>
              </a:lnSpc>
              <a:spcBef>
                <a:spcPts val="1000"/>
              </a:spcBef>
              <a:spcAft>
                <a:spcPts val="0"/>
              </a:spcAft>
              <a:buClr>
                <a:srgbClr val="6C4C25"/>
              </a:buClr>
              <a:buSzPts val="1800"/>
              <a:buChar char="•"/>
              <a:defRPr sz="1800"/>
            </a:lvl4pPr>
            <a:lvl5pPr marL="2286000" lvl="4" indent="-308610" algn="l">
              <a:lnSpc>
                <a:spcPct val="105000"/>
              </a:lnSpc>
              <a:spcBef>
                <a:spcPts val="1000"/>
              </a:spcBef>
              <a:spcAft>
                <a:spcPts val="0"/>
              </a:spcAft>
              <a:buClr>
                <a:srgbClr val="A37238"/>
              </a:buClr>
              <a:buSzPts val="126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68"/>
          <p:cNvSpPr txBox="1">
            <a:spLocks noGrp="1"/>
          </p:cNvSpPr>
          <p:nvPr>
            <p:ph type="body" idx="3"/>
          </p:nvPr>
        </p:nvSpPr>
        <p:spPr>
          <a:xfrm>
            <a:off x="6172200" y="1569199"/>
            <a:ext cx="5333260" cy="823912"/>
          </a:xfrm>
          <a:prstGeom prst="rect">
            <a:avLst/>
          </a:prstGeom>
          <a:noFill/>
          <a:ln>
            <a:noFill/>
          </a:ln>
        </p:spPr>
        <p:txBody>
          <a:bodyPr spcFirstLastPara="1" wrap="square" lIns="91425" tIns="45700" rIns="91425" bIns="45700" anchor="ctr" anchorCtr="0">
            <a:noAutofit/>
          </a:bodyPr>
          <a:lstStyle>
            <a:lvl1pPr marL="457200" lvl="0" indent="-228600" algn="l">
              <a:lnSpc>
                <a:spcPct val="105000"/>
              </a:lnSpc>
              <a:spcBef>
                <a:spcPts val="1000"/>
              </a:spcBef>
              <a:spcAft>
                <a:spcPts val="0"/>
              </a:spcAft>
              <a:buClr>
                <a:schemeClr val="dk1"/>
              </a:buClr>
              <a:buSzPts val="3000"/>
              <a:buNone/>
              <a:defRPr sz="2400" b="1">
                <a:solidFill>
                  <a:schemeClr val="dk1"/>
                </a:solidFill>
              </a:defRPr>
            </a:lvl1pPr>
            <a:lvl2pPr marL="914400" lvl="1" indent="-228600" algn="l">
              <a:lnSpc>
                <a:spcPct val="105000"/>
              </a:lnSpc>
              <a:spcBef>
                <a:spcPts val="1000"/>
              </a:spcBef>
              <a:spcAft>
                <a:spcPts val="0"/>
              </a:spcAft>
              <a:buClr>
                <a:schemeClr val="dk1"/>
              </a:buClr>
              <a:buSzPts val="1600"/>
              <a:buNone/>
              <a:defRPr sz="2000" b="1"/>
            </a:lvl2pPr>
            <a:lvl3pPr marL="1371600" lvl="2" indent="-228600" algn="l">
              <a:lnSpc>
                <a:spcPct val="105000"/>
              </a:lnSpc>
              <a:spcBef>
                <a:spcPts val="1000"/>
              </a:spcBef>
              <a:spcAft>
                <a:spcPts val="0"/>
              </a:spcAft>
              <a:buClr>
                <a:schemeClr val="dk1"/>
              </a:buClr>
              <a:buSzPts val="1440"/>
              <a:buNone/>
              <a:defRPr sz="1800" b="1"/>
            </a:lvl3pPr>
            <a:lvl4pPr marL="1828800" lvl="3" indent="-228600" algn="l">
              <a:lnSpc>
                <a:spcPct val="105000"/>
              </a:lnSpc>
              <a:spcBef>
                <a:spcPts val="1000"/>
              </a:spcBef>
              <a:spcAft>
                <a:spcPts val="0"/>
              </a:spcAft>
              <a:buClr>
                <a:schemeClr val="dk1"/>
              </a:buClr>
              <a:buSzPts val="1600"/>
              <a:buNone/>
              <a:defRPr sz="1600" b="1"/>
            </a:lvl4pPr>
            <a:lvl5pPr marL="2286000" lvl="4" indent="-228600" algn="l">
              <a:lnSpc>
                <a:spcPct val="105000"/>
              </a:lnSpc>
              <a:spcBef>
                <a:spcPts val="1000"/>
              </a:spcBef>
              <a:spcAft>
                <a:spcPts val="0"/>
              </a:spcAft>
              <a:buClr>
                <a:schemeClr val="dk1"/>
              </a:buClr>
              <a:buSzPts val="112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8" name="Google Shape;138;p68"/>
          <p:cNvSpPr txBox="1">
            <a:spLocks noGrp="1"/>
          </p:cNvSpPr>
          <p:nvPr>
            <p:ph type="body" idx="4"/>
          </p:nvPr>
        </p:nvSpPr>
        <p:spPr>
          <a:xfrm>
            <a:off x="6204096" y="2467940"/>
            <a:ext cx="5301364" cy="3567099"/>
          </a:xfrm>
          <a:prstGeom prst="rect">
            <a:avLst/>
          </a:prstGeom>
          <a:noFill/>
          <a:ln>
            <a:noFill/>
          </a:ln>
        </p:spPr>
        <p:txBody>
          <a:bodyPr spcFirstLastPara="1" wrap="square" lIns="91425" tIns="45700" rIns="91425" bIns="45700" anchor="t" anchorCtr="0">
            <a:noAutofit/>
          </a:bodyPr>
          <a:lstStyle>
            <a:lvl1pPr marL="457200" lvl="0" indent="-403225" algn="l">
              <a:lnSpc>
                <a:spcPct val="105000"/>
              </a:lnSpc>
              <a:spcBef>
                <a:spcPts val="1000"/>
              </a:spcBef>
              <a:spcAft>
                <a:spcPts val="0"/>
              </a:spcAft>
              <a:buClr>
                <a:srgbClr val="6C4C25"/>
              </a:buClr>
              <a:buSzPts val="2750"/>
              <a:buChar char="•"/>
              <a:defRPr sz="2200"/>
            </a:lvl1pPr>
            <a:lvl2pPr marL="914400" lvl="1" indent="-330200" algn="l">
              <a:lnSpc>
                <a:spcPct val="105000"/>
              </a:lnSpc>
              <a:spcBef>
                <a:spcPts val="1000"/>
              </a:spcBef>
              <a:spcAft>
                <a:spcPts val="0"/>
              </a:spcAft>
              <a:buClr>
                <a:srgbClr val="6C4C25"/>
              </a:buClr>
              <a:buSzPts val="1600"/>
              <a:buChar char="o"/>
              <a:defRPr sz="2000"/>
            </a:lvl2pPr>
            <a:lvl3pPr marL="1371600" lvl="2" indent="-320039" algn="l">
              <a:lnSpc>
                <a:spcPct val="105000"/>
              </a:lnSpc>
              <a:spcBef>
                <a:spcPts val="1000"/>
              </a:spcBef>
              <a:spcAft>
                <a:spcPts val="0"/>
              </a:spcAft>
              <a:buClr>
                <a:srgbClr val="6C4C25"/>
              </a:buClr>
              <a:buSzPts val="1440"/>
              <a:buChar char="▪"/>
              <a:defRPr sz="1800"/>
            </a:lvl3pPr>
            <a:lvl4pPr marL="1828800" lvl="3" indent="-342900" algn="l">
              <a:lnSpc>
                <a:spcPct val="105000"/>
              </a:lnSpc>
              <a:spcBef>
                <a:spcPts val="1000"/>
              </a:spcBef>
              <a:spcAft>
                <a:spcPts val="0"/>
              </a:spcAft>
              <a:buClr>
                <a:srgbClr val="6C4C25"/>
              </a:buClr>
              <a:buSzPts val="1800"/>
              <a:buChar char="•"/>
              <a:defRPr sz="1800"/>
            </a:lvl4pPr>
            <a:lvl5pPr marL="2286000" lvl="4" indent="-308610" algn="l">
              <a:lnSpc>
                <a:spcPct val="105000"/>
              </a:lnSpc>
              <a:spcBef>
                <a:spcPts val="1000"/>
              </a:spcBef>
              <a:spcAft>
                <a:spcPts val="0"/>
              </a:spcAft>
              <a:buClr>
                <a:srgbClr val="A37238"/>
              </a:buClr>
              <a:buSzPts val="1260"/>
              <a:buChar char="o"/>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
        <p:cNvGrpSpPr/>
        <p:nvPr/>
      </p:nvGrpSpPr>
      <p:grpSpPr>
        <a:xfrm>
          <a:off x="0" y="0"/>
          <a:ext cx="0" cy="0"/>
          <a:chOff x="0" y="0"/>
          <a:chExt cx="0" cy="0"/>
        </a:xfrm>
      </p:grpSpPr>
      <p:pic>
        <p:nvPicPr>
          <p:cNvPr id="140" name="Google Shape;140;p69"/>
          <p:cNvPicPr preferRelativeResize="0"/>
          <p:nvPr/>
        </p:nvPicPr>
        <p:blipFill rotWithShape="1">
          <a:blip r:embed="rId2">
            <a:alphaModFix amt="15000"/>
          </a:blip>
          <a:srcRect/>
          <a:stretch/>
        </p:blipFill>
        <p:spPr>
          <a:xfrm>
            <a:off x="1421" y="0"/>
            <a:ext cx="12192000" cy="6502400"/>
          </a:xfrm>
          <a:prstGeom prst="rect">
            <a:avLst/>
          </a:prstGeom>
          <a:noFill/>
          <a:ln>
            <a:noFill/>
          </a:ln>
        </p:spPr>
      </p:pic>
      <p:sp>
        <p:nvSpPr>
          <p:cNvPr id="141" name="Google Shape;141;p69"/>
          <p:cNvSpPr txBox="1">
            <a:spLocks noGrp="1"/>
          </p:cNvSpPr>
          <p:nvPr>
            <p:ph type="title"/>
          </p:nvPr>
        </p:nvSpPr>
        <p:spPr>
          <a:xfrm>
            <a:off x="731520" y="365761"/>
            <a:ext cx="10773940" cy="1074994"/>
          </a:xfrm>
          <a:prstGeom prst="rect">
            <a:avLst/>
          </a:prstGeom>
          <a:noFill/>
          <a:ln>
            <a:noFill/>
          </a:ln>
        </p:spPr>
        <p:txBody>
          <a:bodyPr spcFirstLastPara="1" wrap="square" lIns="91425" tIns="45700" rIns="91425" bIns="45700" anchor="b" anchorCtr="0">
            <a:normAutofit/>
          </a:bodyPr>
          <a:lstStyle>
            <a:lvl1pPr lvl="0" algn="l">
              <a:lnSpc>
                <a:spcPct val="102000"/>
              </a:lnSpc>
              <a:spcBef>
                <a:spcPts val="0"/>
              </a:spcBef>
              <a:spcAft>
                <a:spcPts val="0"/>
              </a:spcAft>
              <a:buClr>
                <a:srgbClr val="214D8D"/>
              </a:buClr>
              <a:buSzPts val="4000"/>
              <a:buFont typeface="Open Sans"/>
              <a:buNone/>
              <a:defRPr sz="4000" b="1">
                <a:solidFill>
                  <a:srgbClr val="214D8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69"/>
          <p:cNvSpPr txBox="1">
            <a:spLocks noGrp="1"/>
          </p:cNvSpPr>
          <p:nvPr>
            <p:ph type="body" idx="1"/>
          </p:nvPr>
        </p:nvSpPr>
        <p:spPr>
          <a:xfrm>
            <a:off x="731520" y="1691581"/>
            <a:ext cx="5288280" cy="4210456"/>
          </a:xfrm>
          <a:prstGeom prst="rect">
            <a:avLst/>
          </a:prstGeom>
          <a:noFill/>
          <a:ln>
            <a:noFill/>
          </a:ln>
        </p:spPr>
        <p:txBody>
          <a:bodyPr spcFirstLastPara="1" wrap="square" lIns="91425" tIns="45700" rIns="91425" bIns="45700" anchor="t" anchorCtr="0">
            <a:noAutofit/>
          </a:bodyPr>
          <a:lstStyle>
            <a:lvl1pPr marL="457200" lvl="0" indent="-419100" algn="l">
              <a:lnSpc>
                <a:spcPct val="105000"/>
              </a:lnSpc>
              <a:spcBef>
                <a:spcPts val="1000"/>
              </a:spcBef>
              <a:spcAft>
                <a:spcPts val="0"/>
              </a:spcAft>
              <a:buClr>
                <a:srgbClr val="A37238"/>
              </a:buClr>
              <a:buSzPts val="3000"/>
              <a:buChar char="•"/>
              <a:defRPr/>
            </a:lvl1pPr>
            <a:lvl2pPr marL="914400" lvl="1" indent="-340360" algn="l">
              <a:lnSpc>
                <a:spcPct val="105000"/>
              </a:lnSpc>
              <a:spcBef>
                <a:spcPts val="1000"/>
              </a:spcBef>
              <a:spcAft>
                <a:spcPts val="0"/>
              </a:spcAft>
              <a:buClr>
                <a:srgbClr val="A37238"/>
              </a:buClr>
              <a:buSzPts val="1760"/>
              <a:buChar char="o"/>
              <a:defRPr/>
            </a:lvl2pPr>
            <a:lvl3pPr marL="1371600" lvl="2" indent="-340360" algn="l">
              <a:lnSpc>
                <a:spcPct val="105000"/>
              </a:lnSpc>
              <a:spcBef>
                <a:spcPts val="1000"/>
              </a:spcBef>
              <a:spcAft>
                <a:spcPts val="0"/>
              </a:spcAft>
              <a:buClr>
                <a:srgbClr val="A37238"/>
              </a:buClr>
              <a:buSzPts val="1760"/>
              <a:buChar char="▪"/>
              <a:defRPr sz="2200"/>
            </a:lvl3pPr>
            <a:lvl4pPr marL="1828800" lvl="3" indent="-355600" algn="l">
              <a:lnSpc>
                <a:spcPct val="105000"/>
              </a:lnSpc>
              <a:spcBef>
                <a:spcPts val="1000"/>
              </a:spcBef>
              <a:spcAft>
                <a:spcPts val="0"/>
              </a:spcAft>
              <a:buClr>
                <a:srgbClr val="A37238"/>
              </a:buClr>
              <a:buSzPts val="2000"/>
              <a:buChar char="•"/>
              <a:defRPr sz="2000"/>
            </a:lvl4pPr>
            <a:lvl5pPr marL="2286000" lvl="4" indent="-308610" algn="l">
              <a:lnSpc>
                <a:spcPct val="105000"/>
              </a:lnSpc>
              <a:spcBef>
                <a:spcPts val="1000"/>
              </a:spcBef>
              <a:spcAft>
                <a:spcPts val="0"/>
              </a:spcAft>
              <a:buClr>
                <a:srgbClr val="A37238"/>
              </a:buClr>
              <a:buSzPts val="126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69"/>
          <p:cNvSpPr txBox="1">
            <a:spLocks noGrp="1"/>
          </p:cNvSpPr>
          <p:nvPr>
            <p:ph type="body" idx="2"/>
          </p:nvPr>
        </p:nvSpPr>
        <p:spPr>
          <a:xfrm>
            <a:off x="6172200" y="1691581"/>
            <a:ext cx="5333260" cy="4210456"/>
          </a:xfrm>
          <a:prstGeom prst="rect">
            <a:avLst/>
          </a:prstGeom>
          <a:noFill/>
          <a:ln>
            <a:noFill/>
          </a:ln>
        </p:spPr>
        <p:txBody>
          <a:bodyPr spcFirstLastPara="1" wrap="square" lIns="91425" tIns="45700" rIns="91425" bIns="45700" anchor="t" anchorCtr="0">
            <a:noAutofit/>
          </a:bodyPr>
          <a:lstStyle>
            <a:lvl1pPr marL="457200" lvl="0" indent="-419100" algn="l">
              <a:lnSpc>
                <a:spcPct val="105000"/>
              </a:lnSpc>
              <a:spcBef>
                <a:spcPts val="1000"/>
              </a:spcBef>
              <a:spcAft>
                <a:spcPts val="0"/>
              </a:spcAft>
              <a:buClr>
                <a:srgbClr val="A37238"/>
              </a:buClr>
              <a:buSzPts val="3000"/>
              <a:buChar char="•"/>
              <a:defRPr/>
            </a:lvl1pPr>
            <a:lvl2pPr marL="914400" lvl="1" indent="-340360" algn="l">
              <a:lnSpc>
                <a:spcPct val="105000"/>
              </a:lnSpc>
              <a:spcBef>
                <a:spcPts val="1000"/>
              </a:spcBef>
              <a:spcAft>
                <a:spcPts val="0"/>
              </a:spcAft>
              <a:buClr>
                <a:srgbClr val="A37238"/>
              </a:buClr>
              <a:buSzPts val="1760"/>
              <a:buChar char="o"/>
              <a:defRPr/>
            </a:lvl2pPr>
            <a:lvl3pPr marL="1371600" lvl="2" indent="-340360" algn="l">
              <a:lnSpc>
                <a:spcPct val="105000"/>
              </a:lnSpc>
              <a:spcBef>
                <a:spcPts val="1000"/>
              </a:spcBef>
              <a:spcAft>
                <a:spcPts val="0"/>
              </a:spcAft>
              <a:buClr>
                <a:srgbClr val="A37238"/>
              </a:buClr>
              <a:buSzPts val="1760"/>
              <a:buChar char="▪"/>
              <a:defRPr sz="2200"/>
            </a:lvl3pPr>
            <a:lvl4pPr marL="1828800" lvl="3" indent="-355600" algn="l">
              <a:lnSpc>
                <a:spcPct val="105000"/>
              </a:lnSpc>
              <a:spcBef>
                <a:spcPts val="1000"/>
              </a:spcBef>
              <a:spcAft>
                <a:spcPts val="0"/>
              </a:spcAft>
              <a:buClr>
                <a:srgbClr val="A37238"/>
              </a:buClr>
              <a:buSzPts val="2000"/>
              <a:buChar char="•"/>
              <a:defRPr sz="2000"/>
            </a:lvl4pPr>
            <a:lvl5pPr marL="2286000" lvl="4" indent="-308610" algn="l">
              <a:lnSpc>
                <a:spcPct val="105000"/>
              </a:lnSpc>
              <a:spcBef>
                <a:spcPts val="1000"/>
              </a:spcBef>
              <a:spcAft>
                <a:spcPts val="0"/>
              </a:spcAft>
              <a:buClr>
                <a:srgbClr val="A37238"/>
              </a:buClr>
              <a:buSzPts val="126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4" name="Google Shape;144;p69"/>
          <p:cNvGrpSpPr/>
          <p:nvPr/>
        </p:nvGrpSpPr>
        <p:grpSpPr>
          <a:xfrm>
            <a:off x="0" y="6131851"/>
            <a:ext cx="12192111" cy="755419"/>
            <a:chOff x="-2323" y="4128060"/>
            <a:chExt cx="12202602" cy="755419"/>
          </a:xfrm>
        </p:grpSpPr>
        <p:sp>
          <p:nvSpPr>
            <p:cNvPr id="145" name="Google Shape;145;p69"/>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146" name="Google Shape;146;p69"/>
            <p:cNvGrpSpPr/>
            <p:nvPr/>
          </p:nvGrpSpPr>
          <p:grpSpPr>
            <a:xfrm>
              <a:off x="-2323" y="4158203"/>
              <a:ext cx="12202602" cy="725276"/>
              <a:chOff x="9932" y="5877893"/>
              <a:chExt cx="12184066" cy="725276"/>
            </a:xfrm>
          </p:grpSpPr>
          <p:sp>
            <p:nvSpPr>
              <p:cNvPr id="147" name="Google Shape;147;p69"/>
              <p:cNvSpPr/>
              <p:nvPr/>
            </p:nvSpPr>
            <p:spPr>
              <a:xfrm>
                <a:off x="9932" y="6469124"/>
                <a:ext cx="12183955" cy="114555"/>
              </a:xfrm>
              <a:prstGeom prst="rect">
                <a:avLst/>
              </a:prstGeom>
              <a:solidFill>
                <a:srgbClr val="214D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48" name="Google Shape;148;p69"/>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214D8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line-Text-Picture">
  <p:cSld name="Headline-Text-Picture">
    <p:spTree>
      <p:nvGrpSpPr>
        <p:cNvPr id="1" name="Shape 149"/>
        <p:cNvGrpSpPr/>
        <p:nvPr/>
      </p:nvGrpSpPr>
      <p:grpSpPr>
        <a:xfrm>
          <a:off x="0" y="0"/>
          <a:ext cx="0" cy="0"/>
          <a:chOff x="0" y="0"/>
          <a:chExt cx="0" cy="0"/>
        </a:xfrm>
      </p:grpSpPr>
      <p:pic>
        <p:nvPicPr>
          <p:cNvPr id="150" name="Google Shape;150;p70"/>
          <p:cNvPicPr preferRelativeResize="0"/>
          <p:nvPr/>
        </p:nvPicPr>
        <p:blipFill rotWithShape="1">
          <a:blip r:embed="rId2">
            <a:alphaModFix amt="9000"/>
          </a:blip>
          <a:srcRect/>
          <a:stretch/>
        </p:blipFill>
        <p:spPr>
          <a:xfrm>
            <a:off x="1421" y="0"/>
            <a:ext cx="12192000" cy="6502400"/>
          </a:xfrm>
          <a:prstGeom prst="rect">
            <a:avLst/>
          </a:prstGeom>
          <a:noFill/>
          <a:ln>
            <a:noFill/>
          </a:ln>
        </p:spPr>
      </p:pic>
      <p:sp>
        <p:nvSpPr>
          <p:cNvPr id="151" name="Google Shape;151;p70"/>
          <p:cNvSpPr txBox="1">
            <a:spLocks noGrp="1"/>
          </p:cNvSpPr>
          <p:nvPr>
            <p:ph type="title"/>
          </p:nvPr>
        </p:nvSpPr>
        <p:spPr>
          <a:xfrm>
            <a:off x="731519" y="365759"/>
            <a:ext cx="10794173" cy="1113095"/>
          </a:xfrm>
          <a:prstGeom prst="rect">
            <a:avLst/>
          </a:prstGeom>
          <a:noFill/>
          <a:ln>
            <a:noFill/>
          </a:ln>
        </p:spPr>
        <p:txBody>
          <a:bodyPr spcFirstLastPara="1" wrap="square" lIns="91425" tIns="45700" rIns="91425" bIns="45700" anchor="b" anchorCtr="0">
            <a:normAutofit/>
          </a:bodyPr>
          <a:lstStyle>
            <a:lvl1pPr lvl="0" algn="l">
              <a:lnSpc>
                <a:spcPct val="102000"/>
              </a:lnSpc>
              <a:spcBef>
                <a:spcPts val="0"/>
              </a:spcBef>
              <a:spcAft>
                <a:spcPts val="0"/>
              </a:spcAft>
              <a:buClr>
                <a:srgbClr val="143157"/>
              </a:buClr>
              <a:buSzPts val="4400"/>
              <a:buFont typeface="Open Sans"/>
              <a:buNone/>
              <a:defRPr sz="4400" b="1">
                <a:solidFill>
                  <a:srgbClr val="143157"/>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70"/>
          <p:cNvSpPr>
            <a:spLocks noGrp="1"/>
          </p:cNvSpPr>
          <p:nvPr>
            <p:ph type="pic" idx="2"/>
          </p:nvPr>
        </p:nvSpPr>
        <p:spPr>
          <a:xfrm>
            <a:off x="7119852" y="1691581"/>
            <a:ext cx="4395030" cy="4210456"/>
          </a:xfrm>
          <a:prstGeom prst="rect">
            <a:avLst/>
          </a:prstGeom>
          <a:noFill/>
          <a:ln>
            <a:noFill/>
          </a:ln>
        </p:spPr>
      </p:sp>
      <p:grpSp>
        <p:nvGrpSpPr>
          <p:cNvPr id="153" name="Google Shape;153;p70"/>
          <p:cNvGrpSpPr/>
          <p:nvPr/>
        </p:nvGrpSpPr>
        <p:grpSpPr>
          <a:xfrm>
            <a:off x="-110" y="6122458"/>
            <a:ext cx="12192111" cy="755419"/>
            <a:chOff x="-2323" y="4128060"/>
            <a:chExt cx="12202602" cy="755419"/>
          </a:xfrm>
        </p:grpSpPr>
        <p:sp>
          <p:nvSpPr>
            <p:cNvPr id="154" name="Google Shape;154;p70"/>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155" name="Google Shape;155;p70"/>
            <p:cNvGrpSpPr/>
            <p:nvPr/>
          </p:nvGrpSpPr>
          <p:grpSpPr>
            <a:xfrm>
              <a:off x="-2323" y="4158203"/>
              <a:ext cx="12202602" cy="725276"/>
              <a:chOff x="9932" y="5877893"/>
              <a:chExt cx="12184066" cy="725276"/>
            </a:xfrm>
          </p:grpSpPr>
          <p:sp>
            <p:nvSpPr>
              <p:cNvPr id="156" name="Google Shape;156;p70"/>
              <p:cNvSpPr/>
              <p:nvPr/>
            </p:nvSpPr>
            <p:spPr>
              <a:xfrm>
                <a:off x="9932" y="6440418"/>
                <a:ext cx="12184065" cy="143262"/>
              </a:xfrm>
              <a:prstGeom prst="rect">
                <a:avLst/>
              </a:prstGeom>
              <a:solidFill>
                <a:srgbClr val="14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57" name="Google Shape;157;p70"/>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16315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
        <p:nvSpPr>
          <p:cNvPr id="158" name="Google Shape;158;p70"/>
          <p:cNvSpPr txBox="1">
            <a:spLocks noGrp="1"/>
          </p:cNvSpPr>
          <p:nvPr>
            <p:ph type="body" idx="1"/>
          </p:nvPr>
        </p:nvSpPr>
        <p:spPr>
          <a:xfrm>
            <a:off x="731520" y="1691581"/>
            <a:ext cx="6046470" cy="4210456"/>
          </a:xfrm>
          <a:prstGeom prst="rect">
            <a:avLst/>
          </a:prstGeom>
          <a:noFill/>
          <a:ln>
            <a:noFill/>
          </a:ln>
        </p:spPr>
        <p:txBody>
          <a:bodyPr spcFirstLastPara="1" wrap="square" lIns="91425" tIns="45700" rIns="91425" bIns="45700" anchor="t" anchorCtr="0">
            <a:noAutofit/>
          </a:bodyPr>
          <a:lstStyle>
            <a:lvl1pPr marL="457200" lvl="0" indent="-419100" algn="l">
              <a:lnSpc>
                <a:spcPct val="108000"/>
              </a:lnSpc>
              <a:spcBef>
                <a:spcPts val="1200"/>
              </a:spcBef>
              <a:spcAft>
                <a:spcPts val="0"/>
              </a:spcAft>
              <a:buClr>
                <a:srgbClr val="A37238"/>
              </a:buClr>
              <a:buSzPts val="3000"/>
              <a:buChar char="•"/>
              <a:defRPr/>
            </a:lvl1pPr>
            <a:lvl2pPr marL="914400" lvl="1" indent="-340360" algn="l">
              <a:lnSpc>
                <a:spcPct val="108000"/>
              </a:lnSpc>
              <a:spcBef>
                <a:spcPts val="1200"/>
              </a:spcBef>
              <a:spcAft>
                <a:spcPts val="0"/>
              </a:spcAft>
              <a:buClr>
                <a:srgbClr val="A37238"/>
              </a:buClr>
              <a:buSzPts val="1760"/>
              <a:buChar char="o"/>
              <a:defRPr/>
            </a:lvl2pPr>
            <a:lvl3pPr marL="1371600" lvl="2" indent="-340360" algn="l">
              <a:lnSpc>
                <a:spcPct val="108000"/>
              </a:lnSpc>
              <a:spcBef>
                <a:spcPts val="1200"/>
              </a:spcBef>
              <a:spcAft>
                <a:spcPts val="0"/>
              </a:spcAft>
              <a:buClr>
                <a:srgbClr val="A37238"/>
              </a:buClr>
              <a:buSzPts val="1760"/>
              <a:buChar char="▪"/>
              <a:defRPr sz="2200"/>
            </a:lvl3pPr>
            <a:lvl4pPr marL="1828800" lvl="3" indent="-355600" algn="l">
              <a:lnSpc>
                <a:spcPct val="108000"/>
              </a:lnSpc>
              <a:spcBef>
                <a:spcPts val="1200"/>
              </a:spcBef>
              <a:spcAft>
                <a:spcPts val="0"/>
              </a:spcAft>
              <a:buClr>
                <a:srgbClr val="A37238"/>
              </a:buClr>
              <a:buSzPts val="2000"/>
              <a:buChar char="•"/>
              <a:defRPr sz="2000"/>
            </a:lvl4pPr>
            <a:lvl5pPr marL="2286000" lvl="4" indent="-308610" algn="l">
              <a:lnSpc>
                <a:spcPct val="108000"/>
              </a:lnSpc>
              <a:spcBef>
                <a:spcPts val="1200"/>
              </a:spcBef>
              <a:spcAft>
                <a:spcPts val="0"/>
              </a:spcAft>
              <a:buClr>
                <a:srgbClr val="A37238"/>
              </a:buClr>
              <a:buSzPts val="126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eferences-Resources_Dark">
  <p:cSld name="References-Resources_Dark">
    <p:bg>
      <p:bgPr>
        <a:solidFill>
          <a:schemeClr val="dk1"/>
        </a:solidFill>
        <a:effectLst/>
      </p:bgPr>
    </p:bg>
    <p:spTree>
      <p:nvGrpSpPr>
        <p:cNvPr id="1" name="Shape 159"/>
        <p:cNvGrpSpPr/>
        <p:nvPr/>
      </p:nvGrpSpPr>
      <p:grpSpPr>
        <a:xfrm>
          <a:off x="0" y="0"/>
          <a:ext cx="0" cy="0"/>
          <a:chOff x="0" y="0"/>
          <a:chExt cx="0" cy="0"/>
        </a:xfrm>
      </p:grpSpPr>
      <p:pic>
        <p:nvPicPr>
          <p:cNvPr id="160" name="Google Shape;160;p71"/>
          <p:cNvPicPr preferRelativeResize="0"/>
          <p:nvPr/>
        </p:nvPicPr>
        <p:blipFill rotWithShape="1">
          <a:blip r:embed="rId2">
            <a:alphaModFix amt="9000"/>
          </a:blip>
          <a:srcRect l="5461"/>
          <a:stretch/>
        </p:blipFill>
        <p:spPr>
          <a:xfrm>
            <a:off x="0" y="-13950"/>
            <a:ext cx="12186456" cy="6874887"/>
          </a:xfrm>
          <a:prstGeom prst="rect">
            <a:avLst/>
          </a:prstGeom>
          <a:gradFill>
            <a:gsLst>
              <a:gs pos="0">
                <a:schemeClr val="accent1"/>
              </a:gs>
              <a:gs pos="100000">
                <a:srgbClr val="143157"/>
              </a:gs>
            </a:gsLst>
            <a:lin ang="13500000" scaled="0"/>
          </a:gradFill>
          <a:ln>
            <a:noFill/>
          </a:ln>
        </p:spPr>
      </p:pic>
      <p:sp>
        <p:nvSpPr>
          <p:cNvPr id="161" name="Google Shape;161;p71"/>
          <p:cNvSpPr txBox="1">
            <a:spLocks noGrp="1"/>
          </p:cNvSpPr>
          <p:nvPr>
            <p:ph type="title"/>
          </p:nvPr>
        </p:nvSpPr>
        <p:spPr>
          <a:xfrm>
            <a:off x="731519" y="365125"/>
            <a:ext cx="10780775" cy="104803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4400"/>
              <a:buFont typeface="Open Sans"/>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71"/>
          <p:cNvSpPr txBox="1">
            <a:spLocks noGrp="1"/>
          </p:cNvSpPr>
          <p:nvPr>
            <p:ph type="body" idx="1"/>
          </p:nvPr>
        </p:nvSpPr>
        <p:spPr>
          <a:xfrm>
            <a:off x="731520" y="1546167"/>
            <a:ext cx="10780776" cy="4598602"/>
          </a:xfrm>
          <a:prstGeom prst="rect">
            <a:avLst/>
          </a:prstGeom>
          <a:noFill/>
          <a:ln>
            <a:noFill/>
          </a:ln>
        </p:spPr>
        <p:txBody>
          <a:bodyPr spcFirstLastPara="1" wrap="square" lIns="91425" tIns="45700" rIns="91425" bIns="45700" anchor="t" anchorCtr="0">
            <a:noAutofit/>
          </a:bodyPr>
          <a:lstStyle>
            <a:lvl1pPr marL="457200" lvl="0" indent="-419100" algn="l">
              <a:lnSpc>
                <a:spcPct val="105000"/>
              </a:lnSpc>
              <a:spcBef>
                <a:spcPts val="1000"/>
              </a:spcBef>
              <a:spcAft>
                <a:spcPts val="0"/>
              </a:spcAft>
              <a:buClr>
                <a:schemeClr val="lt1"/>
              </a:buClr>
              <a:buSzPts val="3000"/>
              <a:buChar char="•"/>
              <a:defRPr>
                <a:solidFill>
                  <a:schemeClr val="lt1"/>
                </a:solidFill>
              </a:defRPr>
            </a:lvl1pPr>
            <a:lvl2pPr marL="914400" lvl="1" indent="-340360" algn="l">
              <a:lnSpc>
                <a:spcPct val="105000"/>
              </a:lnSpc>
              <a:spcBef>
                <a:spcPts val="1000"/>
              </a:spcBef>
              <a:spcAft>
                <a:spcPts val="0"/>
              </a:spcAft>
              <a:buClr>
                <a:schemeClr val="lt1"/>
              </a:buClr>
              <a:buSzPts val="1760"/>
              <a:buChar char="o"/>
              <a:defRPr>
                <a:solidFill>
                  <a:schemeClr val="lt1"/>
                </a:solidFill>
              </a:defRPr>
            </a:lvl2pPr>
            <a:lvl3pPr marL="1371600" lvl="2" indent="-330200" algn="l">
              <a:lnSpc>
                <a:spcPct val="105000"/>
              </a:lnSpc>
              <a:spcBef>
                <a:spcPts val="1000"/>
              </a:spcBef>
              <a:spcAft>
                <a:spcPts val="0"/>
              </a:spcAft>
              <a:buClr>
                <a:schemeClr val="lt1"/>
              </a:buClr>
              <a:buSzPts val="1600"/>
              <a:buChar char="▪"/>
              <a:defRPr>
                <a:solidFill>
                  <a:schemeClr val="lt1"/>
                </a:solidFill>
              </a:defRPr>
            </a:lvl3pPr>
            <a:lvl4pPr marL="1828800" lvl="3" indent="-342900" algn="l">
              <a:lnSpc>
                <a:spcPct val="105000"/>
              </a:lnSpc>
              <a:spcBef>
                <a:spcPts val="1000"/>
              </a:spcBef>
              <a:spcAft>
                <a:spcPts val="0"/>
              </a:spcAft>
              <a:buClr>
                <a:schemeClr val="lt1"/>
              </a:buClr>
              <a:buSzPts val="1800"/>
              <a:buChar char="•"/>
              <a:defRPr>
                <a:solidFill>
                  <a:schemeClr val="lt1"/>
                </a:solidFill>
              </a:defRPr>
            </a:lvl4pPr>
            <a:lvl5pPr marL="2286000" lvl="4" indent="-308610" algn="l">
              <a:lnSpc>
                <a:spcPct val="105000"/>
              </a:lnSpc>
              <a:spcBef>
                <a:spcPts val="1000"/>
              </a:spcBef>
              <a:spcAft>
                <a:spcPts val="0"/>
              </a:spcAft>
              <a:buClr>
                <a:schemeClr val="lt1"/>
              </a:buClr>
              <a:buSzPts val="1260"/>
              <a:buChar char="o"/>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sclaimer">
  <p:cSld name="Disclaimer">
    <p:spTree>
      <p:nvGrpSpPr>
        <p:cNvPr id="1" name="Shape 21"/>
        <p:cNvGrpSpPr/>
        <p:nvPr/>
      </p:nvGrpSpPr>
      <p:grpSpPr>
        <a:xfrm>
          <a:off x="0" y="0"/>
          <a:ext cx="0" cy="0"/>
          <a:chOff x="0" y="0"/>
          <a:chExt cx="0" cy="0"/>
        </a:xfrm>
      </p:grpSpPr>
      <p:pic>
        <p:nvPicPr>
          <p:cNvPr id="22" name="Google Shape;22;p51"/>
          <p:cNvPicPr preferRelativeResize="0"/>
          <p:nvPr/>
        </p:nvPicPr>
        <p:blipFill rotWithShape="1">
          <a:blip r:embed="rId2">
            <a:alphaModFix amt="9000"/>
          </a:blip>
          <a:srcRect l="5317"/>
          <a:stretch/>
        </p:blipFill>
        <p:spPr>
          <a:xfrm rot="10800000">
            <a:off x="10629" y="891"/>
            <a:ext cx="12181370" cy="6861543"/>
          </a:xfrm>
          <a:prstGeom prst="rect">
            <a:avLst/>
          </a:prstGeom>
          <a:noFill/>
          <a:ln>
            <a:noFill/>
          </a:ln>
        </p:spPr>
      </p:pic>
      <p:sp>
        <p:nvSpPr>
          <p:cNvPr id="23" name="Google Shape;23;p51"/>
          <p:cNvSpPr/>
          <p:nvPr/>
        </p:nvSpPr>
        <p:spPr>
          <a:xfrm>
            <a:off x="1" y="1"/>
            <a:ext cx="12192000" cy="6858000"/>
          </a:xfrm>
          <a:prstGeom prst="rect">
            <a:avLst/>
          </a:prstGeom>
          <a:solidFill>
            <a:srgbClr val="F3E9DE">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4"/>
              </a:solidFill>
              <a:latin typeface="Open Sans"/>
              <a:ea typeface="Open Sans"/>
              <a:cs typeface="Open Sans"/>
              <a:sym typeface="Open Sans"/>
            </a:endParaRPr>
          </a:p>
        </p:txBody>
      </p:sp>
      <p:sp>
        <p:nvSpPr>
          <p:cNvPr id="24" name="Google Shape;24;p51"/>
          <p:cNvSpPr txBox="1">
            <a:spLocks noGrp="1"/>
          </p:cNvSpPr>
          <p:nvPr>
            <p:ph type="body" idx="1"/>
          </p:nvPr>
        </p:nvSpPr>
        <p:spPr>
          <a:xfrm>
            <a:off x="731520" y="1689145"/>
            <a:ext cx="10765062" cy="4382046"/>
          </a:xfrm>
          <a:prstGeom prst="rect">
            <a:avLst/>
          </a:prstGeom>
          <a:noFill/>
          <a:ln>
            <a:noFill/>
          </a:ln>
        </p:spPr>
        <p:txBody>
          <a:bodyPr spcFirstLastPara="1" wrap="square" lIns="91425" tIns="45700" rIns="91425" bIns="45700" anchor="t" anchorCtr="0">
            <a:noAutofit/>
          </a:bodyPr>
          <a:lstStyle>
            <a:lvl1pPr marL="457200" lvl="0" indent="-228600" algn="l">
              <a:lnSpc>
                <a:spcPct val="105000"/>
              </a:lnSpc>
              <a:spcBef>
                <a:spcPts val="0"/>
              </a:spcBef>
              <a:spcAft>
                <a:spcPts val="0"/>
              </a:spcAft>
              <a:buClr>
                <a:schemeClr val="dk2"/>
              </a:buClr>
              <a:buSzPts val="3000"/>
              <a:buFont typeface="Open Sans"/>
              <a:buNone/>
              <a:defRPr/>
            </a:lvl1pPr>
            <a:lvl2pPr marL="914400" lvl="1" indent="-340360" algn="l">
              <a:lnSpc>
                <a:spcPct val="105000"/>
              </a:lnSpc>
              <a:spcBef>
                <a:spcPts val="1000"/>
              </a:spcBef>
              <a:spcAft>
                <a:spcPts val="0"/>
              </a:spcAft>
              <a:buClr>
                <a:schemeClr val="dk2"/>
              </a:buClr>
              <a:buSzPts val="1760"/>
              <a:buChar char="o"/>
              <a:defRPr/>
            </a:lvl2pPr>
            <a:lvl3pPr marL="1371600" lvl="2" indent="-330200" algn="l">
              <a:lnSpc>
                <a:spcPct val="105000"/>
              </a:lnSpc>
              <a:spcBef>
                <a:spcPts val="1000"/>
              </a:spcBef>
              <a:spcAft>
                <a:spcPts val="0"/>
              </a:spcAft>
              <a:buClr>
                <a:schemeClr val="dk2"/>
              </a:buClr>
              <a:buSzPts val="1600"/>
              <a:buChar char="▪"/>
              <a:defRPr/>
            </a:lvl3pPr>
            <a:lvl4pPr marL="1828800" lvl="3" indent="-342900" algn="l">
              <a:lnSpc>
                <a:spcPct val="105000"/>
              </a:lnSpc>
              <a:spcBef>
                <a:spcPts val="1000"/>
              </a:spcBef>
              <a:spcAft>
                <a:spcPts val="0"/>
              </a:spcAft>
              <a:buClr>
                <a:schemeClr val="dk2"/>
              </a:buClr>
              <a:buSzPts val="1800"/>
              <a:buChar char="•"/>
              <a:defRPr/>
            </a:lvl4pPr>
            <a:lvl5pPr marL="2286000" lvl="4" indent="-308610" algn="l">
              <a:lnSpc>
                <a:spcPct val="105000"/>
              </a:lnSpc>
              <a:spcBef>
                <a:spcPts val="1000"/>
              </a:spcBef>
              <a:spcAft>
                <a:spcPts val="0"/>
              </a:spcAft>
              <a:buClr>
                <a:schemeClr val="dk2"/>
              </a:buClr>
              <a:buSzPts val="126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51"/>
          <p:cNvSpPr txBox="1">
            <a:spLocks noGrp="1"/>
          </p:cNvSpPr>
          <p:nvPr>
            <p:ph type="title"/>
          </p:nvPr>
        </p:nvSpPr>
        <p:spPr>
          <a:xfrm>
            <a:off x="731519" y="365761"/>
            <a:ext cx="10765063" cy="973942"/>
          </a:xfrm>
          <a:prstGeom prst="rect">
            <a:avLst/>
          </a:prstGeom>
          <a:noFill/>
          <a:ln>
            <a:noFill/>
          </a:ln>
        </p:spPr>
        <p:txBody>
          <a:bodyPr spcFirstLastPara="1" wrap="square" lIns="91425" tIns="45700" rIns="91425" bIns="45700" anchor="b" anchorCtr="0">
            <a:noAutofit/>
          </a:bodyPr>
          <a:lstStyle>
            <a:lvl1pPr lvl="0" algn="l">
              <a:lnSpc>
                <a:spcPct val="105000"/>
              </a:lnSpc>
              <a:spcBef>
                <a:spcPts val="0"/>
              </a:spcBef>
              <a:spcAft>
                <a:spcPts val="0"/>
              </a:spcAft>
              <a:buClr>
                <a:schemeClr val="dk1"/>
              </a:buClr>
              <a:buSzPts val="4000"/>
              <a:buFont typeface="Open Sans"/>
              <a:buNone/>
              <a:defRPr sz="4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_1">
  <p:cSld name="Blank_1">
    <p:bg>
      <p:bgPr>
        <a:solidFill>
          <a:schemeClr val="lt1"/>
        </a:solidFill>
        <a:effectLst/>
      </p:bgPr>
    </p:bg>
    <p:spTree>
      <p:nvGrpSpPr>
        <p:cNvPr id="1" name="Shape 163"/>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4"/>
        <p:cNvGrpSpPr/>
        <p:nvPr/>
      </p:nvGrpSpPr>
      <p:grpSpPr>
        <a:xfrm>
          <a:off x="0" y="0"/>
          <a:ext cx="0" cy="0"/>
          <a:chOff x="0" y="0"/>
          <a:chExt cx="0" cy="0"/>
        </a:xfrm>
      </p:grpSpPr>
      <p:sp>
        <p:nvSpPr>
          <p:cNvPr id="165" name="Google Shape;165;p7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7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5000"/>
              </a:lnSpc>
              <a:spcBef>
                <a:spcPts val="1000"/>
              </a:spcBef>
              <a:spcAft>
                <a:spcPts val="0"/>
              </a:spcAft>
              <a:buClr>
                <a:schemeClr val="dk1"/>
              </a:buClr>
              <a:buSzPts val="3000"/>
              <a:buNone/>
              <a:defRPr sz="2400"/>
            </a:lvl1pPr>
            <a:lvl2pPr lvl="1" algn="ctr">
              <a:lnSpc>
                <a:spcPct val="105000"/>
              </a:lnSpc>
              <a:spcBef>
                <a:spcPts val="1000"/>
              </a:spcBef>
              <a:spcAft>
                <a:spcPts val="0"/>
              </a:spcAft>
              <a:buClr>
                <a:schemeClr val="dk1"/>
              </a:buClr>
              <a:buSzPts val="1600"/>
              <a:buNone/>
              <a:defRPr sz="2000"/>
            </a:lvl2pPr>
            <a:lvl3pPr lvl="2" algn="ctr">
              <a:lnSpc>
                <a:spcPct val="105000"/>
              </a:lnSpc>
              <a:spcBef>
                <a:spcPts val="1000"/>
              </a:spcBef>
              <a:spcAft>
                <a:spcPts val="0"/>
              </a:spcAft>
              <a:buClr>
                <a:schemeClr val="dk1"/>
              </a:buClr>
              <a:buSzPts val="1440"/>
              <a:buNone/>
              <a:defRPr sz="1800"/>
            </a:lvl3pPr>
            <a:lvl4pPr lvl="3" algn="ctr">
              <a:lnSpc>
                <a:spcPct val="105000"/>
              </a:lnSpc>
              <a:spcBef>
                <a:spcPts val="1000"/>
              </a:spcBef>
              <a:spcAft>
                <a:spcPts val="0"/>
              </a:spcAft>
              <a:buClr>
                <a:schemeClr val="dk1"/>
              </a:buClr>
              <a:buSzPts val="1600"/>
              <a:buNone/>
              <a:defRPr sz="1600"/>
            </a:lvl4pPr>
            <a:lvl5pPr lvl="4" algn="ctr">
              <a:lnSpc>
                <a:spcPct val="105000"/>
              </a:lnSpc>
              <a:spcBef>
                <a:spcPts val="1000"/>
              </a:spcBef>
              <a:spcAft>
                <a:spcPts val="0"/>
              </a:spcAft>
              <a:buClr>
                <a:schemeClr val="dk1"/>
              </a:buClr>
              <a:buSzPts val="112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7" name="Google Shape;167;p7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68" name="Google Shape;168;p7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69" name="Google Shape;169;p7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Open Sans"/>
                <a:ea typeface="Open Sans"/>
                <a:cs typeface="Open Sans"/>
                <a:sym typeface="Open Sans"/>
              </a:defRPr>
            </a:lvl1pPr>
            <a:lvl2pPr marL="0" marR="0" lvl="1" indent="0" algn="l" rtl="0">
              <a:spcBef>
                <a:spcPts val="0"/>
              </a:spcBef>
              <a:buNone/>
              <a:defRPr sz="1800">
                <a:solidFill>
                  <a:schemeClr val="dk1"/>
                </a:solidFill>
                <a:latin typeface="Open Sans"/>
                <a:ea typeface="Open Sans"/>
                <a:cs typeface="Open Sans"/>
                <a:sym typeface="Open Sans"/>
              </a:defRPr>
            </a:lvl2pPr>
            <a:lvl3pPr marL="0" marR="0" lvl="2" indent="0" algn="l" rtl="0">
              <a:spcBef>
                <a:spcPts val="0"/>
              </a:spcBef>
              <a:buNone/>
              <a:defRPr sz="1800">
                <a:solidFill>
                  <a:schemeClr val="dk1"/>
                </a:solidFill>
                <a:latin typeface="Open Sans"/>
                <a:ea typeface="Open Sans"/>
                <a:cs typeface="Open Sans"/>
                <a:sym typeface="Open Sans"/>
              </a:defRPr>
            </a:lvl3pPr>
            <a:lvl4pPr marL="0" marR="0" lvl="3" indent="0" algn="l" rtl="0">
              <a:spcBef>
                <a:spcPts val="0"/>
              </a:spcBef>
              <a:buNone/>
              <a:defRPr sz="1800">
                <a:solidFill>
                  <a:schemeClr val="dk1"/>
                </a:solidFill>
                <a:latin typeface="Open Sans"/>
                <a:ea typeface="Open Sans"/>
                <a:cs typeface="Open Sans"/>
                <a:sym typeface="Open Sans"/>
              </a:defRPr>
            </a:lvl4pPr>
            <a:lvl5pPr marL="0" marR="0" lvl="4" indent="0" algn="l" rtl="0">
              <a:spcBef>
                <a:spcPts val="0"/>
              </a:spcBef>
              <a:buNone/>
              <a:defRPr sz="1800">
                <a:solidFill>
                  <a:schemeClr val="dk1"/>
                </a:solidFill>
                <a:latin typeface="Open Sans"/>
                <a:ea typeface="Open Sans"/>
                <a:cs typeface="Open Sans"/>
                <a:sym typeface="Open Sans"/>
              </a:defRPr>
            </a:lvl5pPr>
            <a:lvl6pPr marL="0" marR="0" lvl="5" indent="0" algn="l" rtl="0">
              <a:spcBef>
                <a:spcPts val="0"/>
              </a:spcBef>
              <a:buNone/>
              <a:defRPr sz="1800">
                <a:solidFill>
                  <a:schemeClr val="dk1"/>
                </a:solidFill>
                <a:latin typeface="Open Sans"/>
                <a:ea typeface="Open Sans"/>
                <a:cs typeface="Open Sans"/>
                <a:sym typeface="Open Sans"/>
              </a:defRPr>
            </a:lvl6pPr>
            <a:lvl7pPr marL="0" marR="0" lvl="6" indent="0" algn="l" rtl="0">
              <a:spcBef>
                <a:spcPts val="0"/>
              </a:spcBef>
              <a:buNone/>
              <a:defRPr sz="1800">
                <a:solidFill>
                  <a:schemeClr val="dk1"/>
                </a:solidFill>
                <a:latin typeface="Open Sans"/>
                <a:ea typeface="Open Sans"/>
                <a:cs typeface="Open Sans"/>
                <a:sym typeface="Open Sans"/>
              </a:defRPr>
            </a:lvl7pPr>
            <a:lvl8pPr marL="0" marR="0" lvl="7" indent="0" algn="l" rtl="0">
              <a:spcBef>
                <a:spcPts val="0"/>
              </a:spcBef>
              <a:buNone/>
              <a:defRPr sz="1800">
                <a:solidFill>
                  <a:schemeClr val="dk1"/>
                </a:solidFill>
                <a:latin typeface="Open Sans"/>
                <a:ea typeface="Open Sans"/>
                <a:cs typeface="Open Sans"/>
                <a:sym typeface="Open Sans"/>
              </a:defRPr>
            </a:lvl8pPr>
            <a:lvl9pPr marL="0" marR="0" lvl="8" indent="0" algn="l" rtl="0">
              <a:spcBef>
                <a:spcPts val="0"/>
              </a:spcBef>
              <a:buNone/>
              <a:defRPr sz="1800">
                <a:solidFill>
                  <a:schemeClr val="dk1"/>
                </a:solidFill>
                <a:latin typeface="Open Sans"/>
                <a:ea typeface="Open Sans"/>
                <a:cs typeface="Open Sans"/>
                <a:sym typeface="Open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eft-Side-Title_Blue">
  <p:cSld name="Left-Side-Title_Blue">
    <p:bg>
      <p:bgPr>
        <a:solidFill>
          <a:srgbClr val="D9E1F7">
            <a:alpha val="33725"/>
          </a:srgbClr>
        </a:solidFill>
        <a:effectLst/>
      </p:bgPr>
    </p:bg>
    <p:spTree>
      <p:nvGrpSpPr>
        <p:cNvPr id="1" name="Shape 173"/>
        <p:cNvGrpSpPr/>
        <p:nvPr/>
      </p:nvGrpSpPr>
      <p:grpSpPr>
        <a:xfrm>
          <a:off x="0" y="0"/>
          <a:ext cx="0" cy="0"/>
          <a:chOff x="0" y="0"/>
          <a:chExt cx="0" cy="0"/>
        </a:xfrm>
      </p:grpSpPr>
      <p:pic>
        <p:nvPicPr>
          <p:cNvPr id="174" name="Google Shape;174;p54"/>
          <p:cNvPicPr preferRelativeResize="0"/>
          <p:nvPr/>
        </p:nvPicPr>
        <p:blipFill rotWithShape="1">
          <a:blip r:embed="rId2">
            <a:alphaModFix amt="9000"/>
          </a:blip>
          <a:srcRect l="5317"/>
          <a:stretch/>
        </p:blipFill>
        <p:spPr>
          <a:xfrm rot="10800000">
            <a:off x="10629" y="891"/>
            <a:ext cx="12181370" cy="6861543"/>
          </a:xfrm>
          <a:prstGeom prst="rect">
            <a:avLst/>
          </a:prstGeom>
          <a:noFill/>
          <a:ln>
            <a:noFill/>
          </a:ln>
        </p:spPr>
      </p:pic>
      <p:sp>
        <p:nvSpPr>
          <p:cNvPr id="175" name="Google Shape;175;p54"/>
          <p:cNvSpPr/>
          <p:nvPr/>
        </p:nvSpPr>
        <p:spPr>
          <a:xfrm>
            <a:off x="8148320" y="0"/>
            <a:ext cx="4043680" cy="6858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76" name="Google Shape;176;p54"/>
          <p:cNvPicPr preferRelativeResize="0"/>
          <p:nvPr/>
        </p:nvPicPr>
        <p:blipFill rotWithShape="1">
          <a:blip r:embed="rId3">
            <a:alphaModFix/>
          </a:blip>
          <a:srcRect t="12453" b="12223"/>
          <a:stretch/>
        </p:blipFill>
        <p:spPr>
          <a:xfrm>
            <a:off x="4150177" y="0"/>
            <a:ext cx="4054078" cy="6858000"/>
          </a:xfrm>
          <a:prstGeom prst="rect">
            <a:avLst/>
          </a:prstGeom>
          <a:noFill/>
          <a:ln>
            <a:noFill/>
          </a:ln>
        </p:spPr>
      </p:pic>
      <p:sp>
        <p:nvSpPr>
          <p:cNvPr id="177" name="Google Shape;177;p54"/>
          <p:cNvSpPr txBox="1">
            <a:spLocks noGrp="1"/>
          </p:cNvSpPr>
          <p:nvPr>
            <p:ph type="body" idx="1"/>
          </p:nvPr>
        </p:nvSpPr>
        <p:spPr>
          <a:xfrm>
            <a:off x="5310216" y="1518755"/>
            <a:ext cx="5963920" cy="3820490"/>
          </a:xfrm>
          <a:prstGeom prst="rect">
            <a:avLst/>
          </a:prstGeom>
          <a:noFill/>
          <a:ln>
            <a:noFill/>
          </a:ln>
        </p:spPr>
        <p:txBody>
          <a:bodyPr spcFirstLastPara="1" wrap="square" lIns="91425" tIns="45700" rIns="91425" bIns="45700" anchor="t" anchorCtr="0">
            <a:noAutofit/>
          </a:bodyPr>
          <a:lstStyle>
            <a:lvl1pPr marL="457200" lvl="0" indent="-419100" algn="l">
              <a:lnSpc>
                <a:spcPct val="108000"/>
              </a:lnSpc>
              <a:spcBef>
                <a:spcPts val="0"/>
              </a:spcBef>
              <a:spcAft>
                <a:spcPts val="0"/>
              </a:spcAft>
              <a:buClr>
                <a:srgbClr val="214D8D"/>
              </a:buClr>
              <a:buSzPts val="3000"/>
              <a:buFont typeface="Arial"/>
              <a:buChar char="•"/>
              <a:defRPr sz="2400">
                <a:solidFill>
                  <a:schemeClr val="accent1"/>
                </a:solidFill>
                <a:latin typeface="Open Sans"/>
                <a:ea typeface="Open Sans"/>
                <a:cs typeface="Open Sans"/>
                <a:sym typeface="Open Sans"/>
              </a:defRPr>
            </a:lvl1pPr>
            <a:lvl2pPr marL="914400" lvl="1" indent="-381000" algn="l">
              <a:lnSpc>
                <a:spcPct val="105000"/>
              </a:lnSpc>
              <a:spcBef>
                <a:spcPts val="1000"/>
              </a:spcBef>
              <a:spcAft>
                <a:spcPts val="0"/>
              </a:spcAft>
              <a:buClr>
                <a:schemeClr val="accent2"/>
              </a:buClr>
              <a:buSzPts val="2400"/>
              <a:buFont typeface="Arial"/>
              <a:buChar char="•"/>
              <a:defRPr sz="2400">
                <a:solidFill>
                  <a:schemeClr val="accent1"/>
                </a:solidFill>
                <a:latin typeface="Open Sans"/>
                <a:ea typeface="Open Sans"/>
                <a:cs typeface="Open Sans"/>
                <a:sym typeface="Open Sans"/>
              </a:defRPr>
            </a:lvl2pPr>
            <a:lvl3pPr marL="1371600" lvl="2"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3pPr>
            <a:lvl4pPr marL="1828800" lvl="3"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4pPr>
            <a:lvl5pPr marL="2286000" lvl="4"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78" name="Google Shape;178;p54"/>
          <p:cNvSpPr txBox="1">
            <a:spLocks noGrp="1"/>
          </p:cNvSpPr>
          <p:nvPr>
            <p:ph type="ctrTitle"/>
          </p:nvPr>
        </p:nvSpPr>
        <p:spPr>
          <a:xfrm>
            <a:off x="429768" y="1986591"/>
            <a:ext cx="3872068" cy="1991208"/>
          </a:xfrm>
          <a:prstGeom prst="rect">
            <a:avLst/>
          </a:prstGeom>
          <a:noFill/>
          <a:ln>
            <a:noFill/>
          </a:ln>
        </p:spPr>
        <p:txBody>
          <a:bodyPr spcFirstLastPara="1" wrap="square" lIns="91425" tIns="45700" rIns="91425" bIns="45700" anchor="b" anchorCtr="0">
            <a:noAutofit/>
          </a:bodyPr>
          <a:lstStyle>
            <a:lvl1pPr lvl="0" algn="l">
              <a:lnSpc>
                <a:spcPct val="102000"/>
              </a:lnSpc>
              <a:spcBef>
                <a:spcPts val="0"/>
              </a:spcBef>
              <a:spcAft>
                <a:spcPts val="0"/>
              </a:spcAft>
              <a:buClr>
                <a:schemeClr val="accent1"/>
              </a:buClr>
              <a:buSzPts val="4400"/>
              <a:buFont typeface="Open Sans"/>
              <a:buNone/>
              <a:defRPr sz="4400" b="1">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eft-Side-Title_Green">
  <p:cSld name="Left-Side-Title_Green">
    <p:bg>
      <p:bgPr>
        <a:solidFill>
          <a:srgbClr val="E0EBEA">
            <a:alpha val="45882"/>
          </a:srgbClr>
        </a:solidFill>
        <a:effectLst/>
      </p:bgPr>
    </p:bg>
    <p:spTree>
      <p:nvGrpSpPr>
        <p:cNvPr id="1" name="Shape 179"/>
        <p:cNvGrpSpPr/>
        <p:nvPr/>
      </p:nvGrpSpPr>
      <p:grpSpPr>
        <a:xfrm>
          <a:off x="0" y="0"/>
          <a:ext cx="0" cy="0"/>
          <a:chOff x="0" y="0"/>
          <a:chExt cx="0" cy="0"/>
        </a:xfrm>
      </p:grpSpPr>
      <p:pic>
        <p:nvPicPr>
          <p:cNvPr id="180" name="Google Shape;180;p58"/>
          <p:cNvPicPr preferRelativeResize="0"/>
          <p:nvPr/>
        </p:nvPicPr>
        <p:blipFill rotWithShape="1">
          <a:blip r:embed="rId2">
            <a:alphaModFix amt="9000"/>
          </a:blip>
          <a:srcRect l="5317"/>
          <a:stretch/>
        </p:blipFill>
        <p:spPr>
          <a:xfrm rot="10800000">
            <a:off x="10629" y="891"/>
            <a:ext cx="12181370" cy="6861543"/>
          </a:xfrm>
          <a:prstGeom prst="rect">
            <a:avLst/>
          </a:prstGeom>
          <a:noFill/>
          <a:ln>
            <a:noFill/>
          </a:ln>
        </p:spPr>
      </p:pic>
      <p:sp>
        <p:nvSpPr>
          <p:cNvPr id="181" name="Google Shape;181;p58"/>
          <p:cNvSpPr/>
          <p:nvPr/>
        </p:nvSpPr>
        <p:spPr>
          <a:xfrm>
            <a:off x="8148320" y="0"/>
            <a:ext cx="4043680" cy="6858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82" name="Google Shape;182;p58"/>
          <p:cNvPicPr preferRelativeResize="0"/>
          <p:nvPr/>
        </p:nvPicPr>
        <p:blipFill rotWithShape="1">
          <a:blip r:embed="rId3">
            <a:alphaModFix/>
          </a:blip>
          <a:srcRect t="12453" b="12223"/>
          <a:stretch/>
        </p:blipFill>
        <p:spPr>
          <a:xfrm>
            <a:off x="4150177" y="0"/>
            <a:ext cx="4054078" cy="6858000"/>
          </a:xfrm>
          <a:prstGeom prst="rect">
            <a:avLst/>
          </a:prstGeom>
          <a:noFill/>
          <a:ln>
            <a:noFill/>
          </a:ln>
        </p:spPr>
      </p:pic>
      <p:sp>
        <p:nvSpPr>
          <p:cNvPr id="183" name="Google Shape;183;p58"/>
          <p:cNvSpPr txBox="1">
            <a:spLocks noGrp="1"/>
          </p:cNvSpPr>
          <p:nvPr>
            <p:ph type="ctrTitle"/>
          </p:nvPr>
        </p:nvSpPr>
        <p:spPr>
          <a:xfrm>
            <a:off x="429768" y="1986591"/>
            <a:ext cx="3872068" cy="1991208"/>
          </a:xfrm>
          <a:prstGeom prst="rect">
            <a:avLst/>
          </a:prstGeom>
          <a:noFill/>
          <a:ln>
            <a:noFill/>
          </a:ln>
        </p:spPr>
        <p:txBody>
          <a:bodyPr spcFirstLastPara="1" wrap="square" lIns="91425" tIns="45700" rIns="91425" bIns="45700" anchor="b" anchorCtr="0">
            <a:noAutofit/>
          </a:bodyPr>
          <a:lstStyle>
            <a:lvl1pPr lvl="0" algn="l">
              <a:lnSpc>
                <a:spcPct val="102000"/>
              </a:lnSpc>
              <a:spcBef>
                <a:spcPts val="0"/>
              </a:spcBef>
              <a:spcAft>
                <a:spcPts val="0"/>
              </a:spcAft>
              <a:buClr>
                <a:schemeClr val="accent1"/>
              </a:buClr>
              <a:buSzPts val="4400"/>
              <a:buFont typeface="Open Sans"/>
              <a:buNone/>
              <a:defRPr sz="4400" b="1">
                <a:solidFill>
                  <a:schemeClr val="accent1"/>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58"/>
          <p:cNvSpPr txBox="1">
            <a:spLocks noGrp="1"/>
          </p:cNvSpPr>
          <p:nvPr>
            <p:ph type="body" idx="1"/>
          </p:nvPr>
        </p:nvSpPr>
        <p:spPr>
          <a:xfrm>
            <a:off x="5310216" y="1518755"/>
            <a:ext cx="5963920" cy="3820490"/>
          </a:xfrm>
          <a:prstGeom prst="rect">
            <a:avLst/>
          </a:prstGeom>
          <a:noFill/>
          <a:ln>
            <a:noFill/>
          </a:ln>
        </p:spPr>
        <p:txBody>
          <a:bodyPr spcFirstLastPara="1" wrap="square" lIns="91425" tIns="45700" rIns="91425" bIns="45700" anchor="t" anchorCtr="0">
            <a:noAutofit/>
          </a:bodyPr>
          <a:lstStyle>
            <a:lvl1pPr marL="457200" lvl="0" indent="-419100" algn="l">
              <a:lnSpc>
                <a:spcPct val="108000"/>
              </a:lnSpc>
              <a:spcBef>
                <a:spcPts val="0"/>
              </a:spcBef>
              <a:spcAft>
                <a:spcPts val="0"/>
              </a:spcAft>
              <a:buClr>
                <a:srgbClr val="4C7A75"/>
              </a:buClr>
              <a:buSzPts val="3000"/>
              <a:buFont typeface="Arial"/>
              <a:buChar char="•"/>
              <a:defRPr sz="2400">
                <a:solidFill>
                  <a:schemeClr val="accent1"/>
                </a:solidFill>
                <a:latin typeface="Open Sans"/>
                <a:ea typeface="Open Sans"/>
                <a:cs typeface="Open Sans"/>
                <a:sym typeface="Open Sans"/>
              </a:defRPr>
            </a:lvl1pPr>
            <a:lvl2pPr marL="914400" lvl="1" indent="-381000" algn="l">
              <a:lnSpc>
                <a:spcPct val="105000"/>
              </a:lnSpc>
              <a:spcBef>
                <a:spcPts val="1000"/>
              </a:spcBef>
              <a:spcAft>
                <a:spcPts val="0"/>
              </a:spcAft>
              <a:buClr>
                <a:schemeClr val="accent2"/>
              </a:buClr>
              <a:buSzPts val="2400"/>
              <a:buFont typeface="Arial"/>
              <a:buChar char="•"/>
              <a:defRPr sz="2400">
                <a:solidFill>
                  <a:schemeClr val="accent1"/>
                </a:solidFill>
                <a:latin typeface="Open Sans"/>
                <a:ea typeface="Open Sans"/>
                <a:cs typeface="Open Sans"/>
                <a:sym typeface="Open Sans"/>
              </a:defRPr>
            </a:lvl2pPr>
            <a:lvl3pPr marL="1371600" lvl="2"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3pPr>
            <a:lvl4pPr marL="1828800" lvl="3"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4pPr>
            <a:lvl5pPr marL="2286000" lvl="4" indent="-365760" algn="l">
              <a:lnSpc>
                <a:spcPct val="108333"/>
              </a:lnSpc>
              <a:spcBef>
                <a:spcPts val="0"/>
              </a:spcBef>
              <a:spcAft>
                <a:spcPts val="0"/>
              </a:spcAft>
              <a:buClr>
                <a:schemeClr val="accent2"/>
              </a:buClr>
              <a:buSzPts val="2160"/>
              <a:buFont typeface="Arial"/>
              <a:buChar char="•"/>
              <a:defRPr sz="2400">
                <a:solidFill>
                  <a:schemeClr val="accent1"/>
                </a:solidFill>
                <a:latin typeface="Open Sans"/>
                <a:ea typeface="Open Sans"/>
                <a:cs typeface="Open Sans"/>
                <a:sym typeface="Open Sans"/>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Break-Slide_Blue">
  <p:cSld name="Title-Break-Slide_Blue">
    <p:bg>
      <p:bgPr>
        <a:solidFill>
          <a:schemeClr val="dk1"/>
        </a:solidFill>
        <a:effectLst/>
      </p:bgPr>
    </p:bg>
    <p:spTree>
      <p:nvGrpSpPr>
        <p:cNvPr id="1" name="Shape 26"/>
        <p:cNvGrpSpPr/>
        <p:nvPr/>
      </p:nvGrpSpPr>
      <p:grpSpPr>
        <a:xfrm>
          <a:off x="0" y="0"/>
          <a:ext cx="0" cy="0"/>
          <a:chOff x="0" y="0"/>
          <a:chExt cx="0" cy="0"/>
        </a:xfrm>
      </p:grpSpPr>
      <p:pic>
        <p:nvPicPr>
          <p:cNvPr id="27" name="Google Shape;27;p55"/>
          <p:cNvPicPr preferRelativeResize="0"/>
          <p:nvPr/>
        </p:nvPicPr>
        <p:blipFill rotWithShape="1">
          <a:blip r:embed="rId2">
            <a:alphaModFix amt="10000"/>
          </a:blip>
          <a:srcRect l="5185"/>
          <a:stretch/>
        </p:blipFill>
        <p:spPr>
          <a:xfrm>
            <a:off x="0" y="0"/>
            <a:ext cx="12192000" cy="6858000"/>
          </a:xfrm>
          <a:prstGeom prst="rect">
            <a:avLst/>
          </a:prstGeom>
          <a:noFill/>
          <a:ln>
            <a:noFill/>
          </a:ln>
        </p:spPr>
      </p:pic>
      <p:sp>
        <p:nvSpPr>
          <p:cNvPr id="28" name="Google Shape;28;p55"/>
          <p:cNvSpPr txBox="1">
            <a:spLocks noGrp="1"/>
          </p:cNvSpPr>
          <p:nvPr>
            <p:ph type="title"/>
          </p:nvPr>
        </p:nvSpPr>
        <p:spPr>
          <a:xfrm>
            <a:off x="2264664" y="1753011"/>
            <a:ext cx="7662672" cy="2292096"/>
          </a:xfrm>
          <a:prstGeom prst="rect">
            <a:avLst/>
          </a:prstGeom>
          <a:noFill/>
          <a:ln>
            <a:noFill/>
          </a:ln>
        </p:spPr>
        <p:txBody>
          <a:bodyPr spcFirstLastPara="1" wrap="square" lIns="91425" tIns="45700" rIns="91425" bIns="45700" anchor="b" anchorCtr="0">
            <a:noAutofit/>
          </a:bodyPr>
          <a:lstStyle>
            <a:lvl1pPr lvl="0" algn="ctr">
              <a:lnSpc>
                <a:spcPct val="105000"/>
              </a:lnSpc>
              <a:spcBef>
                <a:spcPts val="0"/>
              </a:spcBef>
              <a:spcAft>
                <a:spcPts val="0"/>
              </a:spcAft>
              <a:buClr>
                <a:schemeClr val="lt1"/>
              </a:buClr>
              <a:buSzPts val="6000"/>
              <a:buFont typeface="Open Sans"/>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5"/>
          <p:cNvSpPr txBox="1">
            <a:spLocks noGrp="1"/>
          </p:cNvSpPr>
          <p:nvPr>
            <p:ph type="body" idx="1"/>
          </p:nvPr>
        </p:nvSpPr>
        <p:spPr>
          <a:xfrm>
            <a:off x="2264664" y="4177141"/>
            <a:ext cx="7662672" cy="924792"/>
          </a:xfrm>
          <a:prstGeom prst="rect">
            <a:avLst/>
          </a:prstGeom>
          <a:noFill/>
          <a:ln>
            <a:noFill/>
          </a:ln>
        </p:spPr>
        <p:txBody>
          <a:bodyPr spcFirstLastPara="1" wrap="square" lIns="91425" tIns="45700" rIns="91425" bIns="45700" anchor="t" anchorCtr="0">
            <a:noAutofit/>
          </a:bodyPr>
          <a:lstStyle>
            <a:lvl1pPr marL="457200" lvl="0" indent="-228600" algn="ctr">
              <a:lnSpc>
                <a:spcPct val="105000"/>
              </a:lnSpc>
              <a:spcBef>
                <a:spcPts val="1000"/>
              </a:spcBef>
              <a:spcAft>
                <a:spcPts val="0"/>
              </a:spcAft>
              <a:buClr>
                <a:schemeClr val="lt1"/>
              </a:buClr>
              <a:buSzPts val="3000"/>
              <a:buNone/>
              <a:defRPr sz="2400" b="1">
                <a:solidFill>
                  <a:schemeClr val="lt1"/>
                </a:solidFill>
              </a:defRPr>
            </a:lvl1pPr>
            <a:lvl2pPr marL="914400" lvl="1" indent="-228600" algn="l">
              <a:lnSpc>
                <a:spcPct val="105000"/>
              </a:lnSpc>
              <a:spcBef>
                <a:spcPts val="1000"/>
              </a:spcBef>
              <a:spcAft>
                <a:spcPts val="0"/>
              </a:spcAft>
              <a:buClr>
                <a:srgbClr val="88898D"/>
              </a:buClr>
              <a:buSzPts val="1600"/>
              <a:buNone/>
              <a:defRPr sz="2000">
                <a:solidFill>
                  <a:srgbClr val="88898D"/>
                </a:solidFill>
              </a:defRPr>
            </a:lvl2pPr>
            <a:lvl3pPr marL="1371600" lvl="2" indent="-228600" algn="l">
              <a:lnSpc>
                <a:spcPct val="105000"/>
              </a:lnSpc>
              <a:spcBef>
                <a:spcPts val="1000"/>
              </a:spcBef>
              <a:spcAft>
                <a:spcPts val="0"/>
              </a:spcAft>
              <a:buClr>
                <a:srgbClr val="88898D"/>
              </a:buClr>
              <a:buSzPts val="1440"/>
              <a:buNone/>
              <a:defRPr sz="1800">
                <a:solidFill>
                  <a:srgbClr val="88898D"/>
                </a:solidFill>
              </a:defRPr>
            </a:lvl3pPr>
            <a:lvl4pPr marL="1828800" lvl="3" indent="-228600" algn="l">
              <a:lnSpc>
                <a:spcPct val="105000"/>
              </a:lnSpc>
              <a:spcBef>
                <a:spcPts val="1000"/>
              </a:spcBef>
              <a:spcAft>
                <a:spcPts val="0"/>
              </a:spcAft>
              <a:buClr>
                <a:srgbClr val="88898D"/>
              </a:buClr>
              <a:buSzPts val="1600"/>
              <a:buNone/>
              <a:defRPr sz="1600">
                <a:solidFill>
                  <a:srgbClr val="88898D"/>
                </a:solidFill>
              </a:defRPr>
            </a:lvl4pPr>
            <a:lvl5pPr marL="2286000" lvl="4" indent="-228600" algn="l">
              <a:lnSpc>
                <a:spcPct val="105000"/>
              </a:lnSpc>
              <a:spcBef>
                <a:spcPts val="1000"/>
              </a:spcBef>
              <a:spcAft>
                <a:spcPts val="0"/>
              </a:spcAft>
              <a:buClr>
                <a:srgbClr val="88898D"/>
              </a:buClr>
              <a:buSzPts val="1120"/>
              <a:buNone/>
              <a:defRPr sz="1600">
                <a:solidFill>
                  <a:srgbClr val="88898D"/>
                </a:solidFill>
              </a:defRPr>
            </a:lvl5pPr>
            <a:lvl6pPr marL="2743200" lvl="5" indent="-228600" algn="l">
              <a:lnSpc>
                <a:spcPct val="90000"/>
              </a:lnSpc>
              <a:spcBef>
                <a:spcPts val="500"/>
              </a:spcBef>
              <a:spcAft>
                <a:spcPts val="0"/>
              </a:spcAft>
              <a:buClr>
                <a:srgbClr val="88898D"/>
              </a:buClr>
              <a:buSzPts val="1600"/>
              <a:buNone/>
              <a:defRPr sz="1600">
                <a:solidFill>
                  <a:srgbClr val="88898D"/>
                </a:solidFill>
              </a:defRPr>
            </a:lvl6pPr>
            <a:lvl7pPr marL="3200400" lvl="6" indent="-228600" algn="l">
              <a:lnSpc>
                <a:spcPct val="90000"/>
              </a:lnSpc>
              <a:spcBef>
                <a:spcPts val="500"/>
              </a:spcBef>
              <a:spcAft>
                <a:spcPts val="0"/>
              </a:spcAft>
              <a:buClr>
                <a:srgbClr val="88898D"/>
              </a:buClr>
              <a:buSzPts val="1600"/>
              <a:buNone/>
              <a:defRPr sz="1600">
                <a:solidFill>
                  <a:srgbClr val="88898D"/>
                </a:solidFill>
              </a:defRPr>
            </a:lvl7pPr>
            <a:lvl8pPr marL="3657600" lvl="7" indent="-228600" algn="l">
              <a:lnSpc>
                <a:spcPct val="90000"/>
              </a:lnSpc>
              <a:spcBef>
                <a:spcPts val="500"/>
              </a:spcBef>
              <a:spcAft>
                <a:spcPts val="0"/>
              </a:spcAft>
              <a:buClr>
                <a:srgbClr val="88898D"/>
              </a:buClr>
              <a:buSzPts val="1600"/>
              <a:buNone/>
              <a:defRPr sz="1600">
                <a:solidFill>
                  <a:srgbClr val="88898D"/>
                </a:solidFill>
              </a:defRPr>
            </a:lvl8pPr>
            <a:lvl9pPr marL="4114800" lvl="8" indent="-228600" algn="l">
              <a:lnSpc>
                <a:spcPct val="90000"/>
              </a:lnSpc>
              <a:spcBef>
                <a:spcPts val="500"/>
              </a:spcBef>
              <a:spcAft>
                <a:spcPts val="0"/>
              </a:spcAft>
              <a:buClr>
                <a:srgbClr val="88898D"/>
              </a:buClr>
              <a:buSzPts val="1600"/>
              <a:buNone/>
              <a:defRPr sz="1600">
                <a:solidFill>
                  <a:srgbClr val="88898D"/>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Content-Blue">
  <p:cSld name="Title-Content-Blue">
    <p:spTree>
      <p:nvGrpSpPr>
        <p:cNvPr id="1" name="Shape 30"/>
        <p:cNvGrpSpPr/>
        <p:nvPr/>
      </p:nvGrpSpPr>
      <p:grpSpPr>
        <a:xfrm>
          <a:off x="0" y="0"/>
          <a:ext cx="0" cy="0"/>
          <a:chOff x="0" y="0"/>
          <a:chExt cx="0" cy="0"/>
        </a:xfrm>
      </p:grpSpPr>
      <p:pic>
        <p:nvPicPr>
          <p:cNvPr id="31" name="Google Shape;31;p56"/>
          <p:cNvPicPr preferRelativeResize="0"/>
          <p:nvPr/>
        </p:nvPicPr>
        <p:blipFill rotWithShape="1">
          <a:blip r:embed="rId2">
            <a:alphaModFix amt="15000"/>
          </a:blip>
          <a:srcRect/>
          <a:stretch/>
        </p:blipFill>
        <p:spPr>
          <a:xfrm>
            <a:off x="1421" y="0"/>
            <a:ext cx="12192000" cy="6502400"/>
          </a:xfrm>
          <a:prstGeom prst="rect">
            <a:avLst/>
          </a:prstGeom>
          <a:noFill/>
          <a:ln>
            <a:noFill/>
          </a:ln>
        </p:spPr>
      </p:pic>
      <p:sp>
        <p:nvSpPr>
          <p:cNvPr id="32" name="Google Shape;32;p56"/>
          <p:cNvSpPr txBox="1">
            <a:spLocks noGrp="1"/>
          </p:cNvSpPr>
          <p:nvPr>
            <p:ph type="body" idx="1"/>
          </p:nvPr>
        </p:nvSpPr>
        <p:spPr>
          <a:xfrm>
            <a:off x="731520" y="1689145"/>
            <a:ext cx="10757328" cy="4063473"/>
          </a:xfrm>
          <a:prstGeom prst="rect">
            <a:avLst/>
          </a:prstGeom>
          <a:noFill/>
          <a:ln>
            <a:noFill/>
          </a:ln>
        </p:spPr>
        <p:txBody>
          <a:bodyPr spcFirstLastPara="1" wrap="square" lIns="91425" tIns="45700" rIns="91425" bIns="45700" anchor="t" anchorCtr="0">
            <a:normAutofit/>
          </a:bodyPr>
          <a:lstStyle>
            <a:lvl1pPr marL="457200" lvl="0" indent="-419100" algn="l">
              <a:lnSpc>
                <a:spcPct val="108000"/>
              </a:lnSpc>
              <a:spcBef>
                <a:spcPts val="1200"/>
              </a:spcBef>
              <a:spcAft>
                <a:spcPts val="0"/>
              </a:spcAft>
              <a:buClr>
                <a:srgbClr val="214D8D"/>
              </a:buClr>
              <a:buSzPts val="3000"/>
              <a:buChar char="•"/>
              <a:defRPr/>
            </a:lvl1pPr>
            <a:lvl2pPr marL="914400" lvl="1" indent="-340360" algn="l">
              <a:lnSpc>
                <a:spcPct val="108000"/>
              </a:lnSpc>
              <a:spcBef>
                <a:spcPts val="1200"/>
              </a:spcBef>
              <a:spcAft>
                <a:spcPts val="0"/>
              </a:spcAft>
              <a:buClr>
                <a:srgbClr val="214D8D"/>
              </a:buClr>
              <a:buSzPts val="1760"/>
              <a:buChar char="o"/>
              <a:defRPr/>
            </a:lvl2pPr>
            <a:lvl3pPr marL="1371600" lvl="2" indent="-330200" algn="l">
              <a:lnSpc>
                <a:spcPct val="108000"/>
              </a:lnSpc>
              <a:spcBef>
                <a:spcPts val="1200"/>
              </a:spcBef>
              <a:spcAft>
                <a:spcPts val="0"/>
              </a:spcAft>
              <a:buClr>
                <a:srgbClr val="214D8D"/>
              </a:buClr>
              <a:buSzPts val="1600"/>
              <a:buChar char="▪"/>
              <a:defRPr/>
            </a:lvl3pPr>
            <a:lvl4pPr marL="1828800" lvl="3" indent="-342900" algn="l">
              <a:lnSpc>
                <a:spcPct val="108000"/>
              </a:lnSpc>
              <a:spcBef>
                <a:spcPts val="1200"/>
              </a:spcBef>
              <a:spcAft>
                <a:spcPts val="0"/>
              </a:spcAft>
              <a:buClr>
                <a:srgbClr val="214D8D"/>
              </a:buClr>
              <a:buSzPts val="1800"/>
              <a:buChar char="•"/>
              <a:defRPr/>
            </a:lvl4pPr>
            <a:lvl5pPr marL="2286000" lvl="4" indent="-308610" algn="l">
              <a:lnSpc>
                <a:spcPct val="108000"/>
              </a:lnSpc>
              <a:spcBef>
                <a:spcPts val="1200"/>
              </a:spcBef>
              <a:spcAft>
                <a:spcPts val="0"/>
              </a:spcAft>
              <a:buClr>
                <a:srgbClr val="214D8D"/>
              </a:buClr>
              <a:buSzPts val="126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6"/>
          <p:cNvSpPr txBox="1">
            <a:spLocks noGrp="1"/>
          </p:cNvSpPr>
          <p:nvPr>
            <p:ph type="title"/>
          </p:nvPr>
        </p:nvSpPr>
        <p:spPr>
          <a:xfrm>
            <a:off x="731520" y="365761"/>
            <a:ext cx="10757328" cy="1234440"/>
          </a:xfrm>
          <a:prstGeom prst="rect">
            <a:avLst/>
          </a:prstGeom>
          <a:noFill/>
          <a:ln>
            <a:noFill/>
          </a:ln>
        </p:spPr>
        <p:txBody>
          <a:bodyPr spcFirstLastPara="1" wrap="square" lIns="91425" tIns="45700" rIns="91425" bIns="45700" anchor="b" anchorCtr="0">
            <a:normAutofit/>
          </a:bodyPr>
          <a:lstStyle>
            <a:lvl1pPr lvl="0" algn="l">
              <a:lnSpc>
                <a:spcPct val="102000"/>
              </a:lnSpc>
              <a:spcBef>
                <a:spcPts val="0"/>
              </a:spcBef>
              <a:spcAft>
                <a:spcPts val="0"/>
              </a:spcAft>
              <a:buClr>
                <a:schemeClr val="dk1"/>
              </a:buClr>
              <a:buSzPts val="4000"/>
              <a:buFont typeface="Open Sans"/>
              <a:buNone/>
              <a:defRPr sz="4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4" name="Google Shape;34;p56"/>
          <p:cNvGrpSpPr/>
          <p:nvPr/>
        </p:nvGrpSpPr>
        <p:grpSpPr>
          <a:xfrm>
            <a:off x="-110" y="6122455"/>
            <a:ext cx="12192111" cy="755419"/>
            <a:chOff x="-2323" y="4128060"/>
            <a:chExt cx="12202602" cy="755419"/>
          </a:xfrm>
        </p:grpSpPr>
        <p:sp>
          <p:nvSpPr>
            <p:cNvPr id="35" name="Google Shape;35;p56"/>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grpSp>
          <p:nvGrpSpPr>
            <p:cNvPr id="36" name="Google Shape;36;p56"/>
            <p:cNvGrpSpPr/>
            <p:nvPr/>
          </p:nvGrpSpPr>
          <p:grpSpPr>
            <a:xfrm>
              <a:off x="-2323" y="4158203"/>
              <a:ext cx="12202602" cy="725276"/>
              <a:chOff x="9932" y="5877893"/>
              <a:chExt cx="12184066" cy="725276"/>
            </a:xfrm>
          </p:grpSpPr>
          <p:sp>
            <p:nvSpPr>
              <p:cNvPr id="37" name="Google Shape;37;p56"/>
              <p:cNvSpPr/>
              <p:nvPr/>
            </p:nvSpPr>
            <p:spPr>
              <a:xfrm>
                <a:off x="9932" y="6522418"/>
                <a:ext cx="12184065" cy="61261"/>
              </a:xfrm>
              <a:prstGeom prst="rect">
                <a:avLst/>
              </a:prstGeom>
              <a:solidFill>
                <a:srgbClr val="14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38" name="Google Shape;38;p56"/>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14315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Open Sans"/>
                  <a:ea typeface="Open Sans"/>
                  <a:cs typeface="Open Sans"/>
                  <a:sym typeface="Open Sans"/>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Break-Slide_Green">
  <p:cSld name="Title-Break-Slide_Green">
    <p:bg>
      <p:bgPr>
        <a:solidFill>
          <a:srgbClr val="32514E"/>
        </a:solidFill>
        <a:effectLst/>
      </p:bgPr>
    </p:bg>
    <p:spTree>
      <p:nvGrpSpPr>
        <p:cNvPr id="1" name="Shape 39"/>
        <p:cNvGrpSpPr/>
        <p:nvPr/>
      </p:nvGrpSpPr>
      <p:grpSpPr>
        <a:xfrm>
          <a:off x="0" y="0"/>
          <a:ext cx="0" cy="0"/>
          <a:chOff x="0" y="0"/>
          <a:chExt cx="0" cy="0"/>
        </a:xfrm>
      </p:grpSpPr>
      <p:pic>
        <p:nvPicPr>
          <p:cNvPr id="40" name="Google Shape;40;p59"/>
          <p:cNvPicPr preferRelativeResize="0"/>
          <p:nvPr/>
        </p:nvPicPr>
        <p:blipFill rotWithShape="1">
          <a:blip r:embed="rId2">
            <a:alphaModFix amt="10000"/>
          </a:blip>
          <a:srcRect l="5185"/>
          <a:stretch/>
        </p:blipFill>
        <p:spPr>
          <a:xfrm>
            <a:off x="0" y="0"/>
            <a:ext cx="12192000" cy="6858000"/>
          </a:xfrm>
          <a:prstGeom prst="rect">
            <a:avLst/>
          </a:prstGeom>
          <a:noFill/>
          <a:ln>
            <a:noFill/>
          </a:ln>
        </p:spPr>
      </p:pic>
      <p:sp>
        <p:nvSpPr>
          <p:cNvPr id="41" name="Google Shape;41;p59"/>
          <p:cNvSpPr txBox="1">
            <a:spLocks noGrp="1"/>
          </p:cNvSpPr>
          <p:nvPr>
            <p:ph type="title"/>
          </p:nvPr>
        </p:nvSpPr>
        <p:spPr>
          <a:xfrm>
            <a:off x="2264664" y="1753011"/>
            <a:ext cx="7662672" cy="2292096"/>
          </a:xfrm>
          <a:prstGeom prst="rect">
            <a:avLst/>
          </a:prstGeom>
          <a:noFill/>
          <a:ln>
            <a:noFill/>
          </a:ln>
        </p:spPr>
        <p:txBody>
          <a:bodyPr spcFirstLastPara="1" wrap="square" lIns="91425" tIns="45700" rIns="91425" bIns="45700" anchor="b" anchorCtr="0">
            <a:noAutofit/>
          </a:bodyPr>
          <a:lstStyle>
            <a:lvl1pPr lvl="0" algn="ctr">
              <a:lnSpc>
                <a:spcPct val="105000"/>
              </a:lnSpc>
              <a:spcBef>
                <a:spcPts val="0"/>
              </a:spcBef>
              <a:spcAft>
                <a:spcPts val="0"/>
              </a:spcAft>
              <a:buClr>
                <a:schemeClr val="lt1"/>
              </a:buClr>
              <a:buSzPts val="6000"/>
              <a:buFont typeface="Open Sans"/>
              <a:buNone/>
              <a:defRPr sz="60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9"/>
          <p:cNvSpPr txBox="1">
            <a:spLocks noGrp="1"/>
          </p:cNvSpPr>
          <p:nvPr>
            <p:ph type="body" idx="1"/>
          </p:nvPr>
        </p:nvSpPr>
        <p:spPr>
          <a:xfrm>
            <a:off x="2264664" y="4177141"/>
            <a:ext cx="7662672" cy="924792"/>
          </a:xfrm>
          <a:prstGeom prst="rect">
            <a:avLst/>
          </a:prstGeom>
          <a:noFill/>
          <a:ln>
            <a:noFill/>
          </a:ln>
        </p:spPr>
        <p:txBody>
          <a:bodyPr spcFirstLastPara="1" wrap="square" lIns="91425" tIns="45700" rIns="91425" bIns="45700" anchor="t" anchorCtr="0">
            <a:noAutofit/>
          </a:bodyPr>
          <a:lstStyle>
            <a:lvl1pPr marL="457200" lvl="0" indent="-228600" algn="ctr">
              <a:lnSpc>
                <a:spcPct val="105000"/>
              </a:lnSpc>
              <a:spcBef>
                <a:spcPts val="1000"/>
              </a:spcBef>
              <a:spcAft>
                <a:spcPts val="0"/>
              </a:spcAft>
              <a:buClr>
                <a:schemeClr val="lt1"/>
              </a:buClr>
              <a:buSzPts val="3000"/>
              <a:buNone/>
              <a:defRPr sz="2400" b="1">
                <a:solidFill>
                  <a:schemeClr val="lt1"/>
                </a:solidFill>
              </a:defRPr>
            </a:lvl1pPr>
            <a:lvl2pPr marL="914400" lvl="1" indent="-228600" algn="l">
              <a:lnSpc>
                <a:spcPct val="105000"/>
              </a:lnSpc>
              <a:spcBef>
                <a:spcPts val="1000"/>
              </a:spcBef>
              <a:spcAft>
                <a:spcPts val="0"/>
              </a:spcAft>
              <a:buClr>
                <a:srgbClr val="88898D"/>
              </a:buClr>
              <a:buSzPts val="1600"/>
              <a:buNone/>
              <a:defRPr sz="2000">
                <a:solidFill>
                  <a:srgbClr val="88898D"/>
                </a:solidFill>
              </a:defRPr>
            </a:lvl2pPr>
            <a:lvl3pPr marL="1371600" lvl="2" indent="-228600" algn="l">
              <a:lnSpc>
                <a:spcPct val="105000"/>
              </a:lnSpc>
              <a:spcBef>
                <a:spcPts val="1000"/>
              </a:spcBef>
              <a:spcAft>
                <a:spcPts val="0"/>
              </a:spcAft>
              <a:buClr>
                <a:srgbClr val="88898D"/>
              </a:buClr>
              <a:buSzPts val="1440"/>
              <a:buNone/>
              <a:defRPr sz="1800">
                <a:solidFill>
                  <a:srgbClr val="88898D"/>
                </a:solidFill>
              </a:defRPr>
            </a:lvl3pPr>
            <a:lvl4pPr marL="1828800" lvl="3" indent="-228600" algn="l">
              <a:lnSpc>
                <a:spcPct val="105000"/>
              </a:lnSpc>
              <a:spcBef>
                <a:spcPts val="1000"/>
              </a:spcBef>
              <a:spcAft>
                <a:spcPts val="0"/>
              </a:spcAft>
              <a:buClr>
                <a:srgbClr val="88898D"/>
              </a:buClr>
              <a:buSzPts val="1600"/>
              <a:buNone/>
              <a:defRPr sz="1600">
                <a:solidFill>
                  <a:srgbClr val="88898D"/>
                </a:solidFill>
              </a:defRPr>
            </a:lvl4pPr>
            <a:lvl5pPr marL="2286000" lvl="4" indent="-228600" algn="l">
              <a:lnSpc>
                <a:spcPct val="105000"/>
              </a:lnSpc>
              <a:spcBef>
                <a:spcPts val="1000"/>
              </a:spcBef>
              <a:spcAft>
                <a:spcPts val="0"/>
              </a:spcAft>
              <a:buClr>
                <a:srgbClr val="88898D"/>
              </a:buClr>
              <a:buSzPts val="1120"/>
              <a:buNone/>
              <a:defRPr sz="1600">
                <a:solidFill>
                  <a:srgbClr val="88898D"/>
                </a:solidFill>
              </a:defRPr>
            </a:lvl5pPr>
            <a:lvl6pPr marL="2743200" lvl="5" indent="-228600" algn="l">
              <a:lnSpc>
                <a:spcPct val="90000"/>
              </a:lnSpc>
              <a:spcBef>
                <a:spcPts val="500"/>
              </a:spcBef>
              <a:spcAft>
                <a:spcPts val="0"/>
              </a:spcAft>
              <a:buClr>
                <a:srgbClr val="88898D"/>
              </a:buClr>
              <a:buSzPts val="1600"/>
              <a:buNone/>
              <a:defRPr sz="1600">
                <a:solidFill>
                  <a:srgbClr val="88898D"/>
                </a:solidFill>
              </a:defRPr>
            </a:lvl6pPr>
            <a:lvl7pPr marL="3200400" lvl="6" indent="-228600" algn="l">
              <a:lnSpc>
                <a:spcPct val="90000"/>
              </a:lnSpc>
              <a:spcBef>
                <a:spcPts val="500"/>
              </a:spcBef>
              <a:spcAft>
                <a:spcPts val="0"/>
              </a:spcAft>
              <a:buClr>
                <a:srgbClr val="88898D"/>
              </a:buClr>
              <a:buSzPts val="1600"/>
              <a:buNone/>
              <a:defRPr sz="1600">
                <a:solidFill>
                  <a:srgbClr val="88898D"/>
                </a:solidFill>
              </a:defRPr>
            </a:lvl7pPr>
            <a:lvl8pPr marL="3657600" lvl="7" indent="-228600" algn="l">
              <a:lnSpc>
                <a:spcPct val="90000"/>
              </a:lnSpc>
              <a:spcBef>
                <a:spcPts val="500"/>
              </a:spcBef>
              <a:spcAft>
                <a:spcPts val="0"/>
              </a:spcAft>
              <a:buClr>
                <a:srgbClr val="88898D"/>
              </a:buClr>
              <a:buSzPts val="1600"/>
              <a:buNone/>
              <a:defRPr sz="1600">
                <a:solidFill>
                  <a:srgbClr val="88898D"/>
                </a:solidFill>
              </a:defRPr>
            </a:lvl8pPr>
            <a:lvl9pPr marL="4114800" lvl="8" indent="-228600" algn="l">
              <a:lnSpc>
                <a:spcPct val="90000"/>
              </a:lnSpc>
              <a:spcBef>
                <a:spcPts val="500"/>
              </a:spcBef>
              <a:spcAft>
                <a:spcPts val="0"/>
              </a:spcAft>
              <a:buClr>
                <a:srgbClr val="88898D"/>
              </a:buClr>
              <a:buSzPts val="1600"/>
              <a:buNone/>
              <a:defRPr sz="1600">
                <a:solidFill>
                  <a:srgbClr val="88898D"/>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Content-Green">
  <p:cSld name="Title-Content-Green">
    <p:spTree>
      <p:nvGrpSpPr>
        <p:cNvPr id="1" name="Shape 43"/>
        <p:cNvGrpSpPr/>
        <p:nvPr/>
      </p:nvGrpSpPr>
      <p:grpSpPr>
        <a:xfrm>
          <a:off x="0" y="0"/>
          <a:ext cx="0" cy="0"/>
          <a:chOff x="0" y="0"/>
          <a:chExt cx="0" cy="0"/>
        </a:xfrm>
      </p:grpSpPr>
      <p:pic>
        <p:nvPicPr>
          <p:cNvPr id="44" name="Google Shape;44;p60"/>
          <p:cNvPicPr preferRelativeResize="0"/>
          <p:nvPr/>
        </p:nvPicPr>
        <p:blipFill rotWithShape="1">
          <a:blip r:embed="rId2">
            <a:alphaModFix amt="18000"/>
          </a:blip>
          <a:srcRect/>
          <a:stretch/>
        </p:blipFill>
        <p:spPr>
          <a:xfrm>
            <a:off x="1421" y="0"/>
            <a:ext cx="12192000" cy="6502400"/>
          </a:xfrm>
          <a:prstGeom prst="rect">
            <a:avLst/>
          </a:prstGeom>
          <a:noFill/>
          <a:ln>
            <a:noFill/>
          </a:ln>
        </p:spPr>
      </p:pic>
      <p:sp>
        <p:nvSpPr>
          <p:cNvPr id="45" name="Google Shape;45;p60"/>
          <p:cNvSpPr txBox="1">
            <a:spLocks noGrp="1"/>
          </p:cNvSpPr>
          <p:nvPr>
            <p:ph type="body" idx="1"/>
          </p:nvPr>
        </p:nvSpPr>
        <p:spPr>
          <a:xfrm>
            <a:off x="731520" y="1689145"/>
            <a:ext cx="10757328" cy="4063473"/>
          </a:xfrm>
          <a:prstGeom prst="rect">
            <a:avLst/>
          </a:prstGeom>
          <a:noFill/>
          <a:ln>
            <a:noFill/>
          </a:ln>
        </p:spPr>
        <p:txBody>
          <a:bodyPr spcFirstLastPara="1" wrap="square" lIns="91425" tIns="45700" rIns="91425" bIns="45700" anchor="t" anchorCtr="0">
            <a:normAutofit/>
          </a:bodyPr>
          <a:lstStyle>
            <a:lvl1pPr marL="457200" lvl="0" indent="-419100" algn="l">
              <a:lnSpc>
                <a:spcPct val="108000"/>
              </a:lnSpc>
              <a:spcBef>
                <a:spcPts val="1200"/>
              </a:spcBef>
              <a:spcAft>
                <a:spcPts val="0"/>
              </a:spcAft>
              <a:buClr>
                <a:schemeClr val="dk2"/>
              </a:buClr>
              <a:buSzPts val="3000"/>
              <a:buChar char="•"/>
              <a:defRPr/>
            </a:lvl1pPr>
            <a:lvl2pPr marL="914400" lvl="1" indent="-340360" algn="l">
              <a:lnSpc>
                <a:spcPct val="108000"/>
              </a:lnSpc>
              <a:spcBef>
                <a:spcPts val="1200"/>
              </a:spcBef>
              <a:spcAft>
                <a:spcPts val="0"/>
              </a:spcAft>
              <a:buClr>
                <a:schemeClr val="dk2"/>
              </a:buClr>
              <a:buSzPts val="1760"/>
              <a:buChar char="o"/>
              <a:defRPr/>
            </a:lvl2pPr>
            <a:lvl3pPr marL="1371600" lvl="2" indent="-330200" algn="l">
              <a:lnSpc>
                <a:spcPct val="108000"/>
              </a:lnSpc>
              <a:spcBef>
                <a:spcPts val="1200"/>
              </a:spcBef>
              <a:spcAft>
                <a:spcPts val="0"/>
              </a:spcAft>
              <a:buClr>
                <a:schemeClr val="dk2"/>
              </a:buClr>
              <a:buSzPts val="1600"/>
              <a:buChar char="▪"/>
              <a:defRPr/>
            </a:lvl3pPr>
            <a:lvl4pPr marL="1828800" lvl="3" indent="-342900" algn="l">
              <a:lnSpc>
                <a:spcPct val="108000"/>
              </a:lnSpc>
              <a:spcBef>
                <a:spcPts val="1200"/>
              </a:spcBef>
              <a:spcAft>
                <a:spcPts val="0"/>
              </a:spcAft>
              <a:buClr>
                <a:schemeClr val="dk2"/>
              </a:buClr>
              <a:buSzPts val="1800"/>
              <a:buChar char="•"/>
              <a:defRPr/>
            </a:lvl4pPr>
            <a:lvl5pPr marL="2286000" lvl="4" indent="-308610" algn="l">
              <a:lnSpc>
                <a:spcPct val="108000"/>
              </a:lnSpc>
              <a:spcBef>
                <a:spcPts val="1200"/>
              </a:spcBef>
              <a:spcAft>
                <a:spcPts val="0"/>
              </a:spcAft>
              <a:buClr>
                <a:schemeClr val="dk2"/>
              </a:buClr>
              <a:buSzPts val="126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0"/>
          <p:cNvSpPr txBox="1">
            <a:spLocks noGrp="1"/>
          </p:cNvSpPr>
          <p:nvPr>
            <p:ph type="title"/>
          </p:nvPr>
        </p:nvSpPr>
        <p:spPr>
          <a:xfrm>
            <a:off x="731520" y="365761"/>
            <a:ext cx="10757328" cy="1234440"/>
          </a:xfrm>
          <a:prstGeom prst="rect">
            <a:avLst/>
          </a:prstGeom>
          <a:noFill/>
          <a:ln>
            <a:noFill/>
          </a:ln>
        </p:spPr>
        <p:txBody>
          <a:bodyPr spcFirstLastPara="1" wrap="square" lIns="91425" tIns="45700" rIns="91425" bIns="45700" anchor="b" anchorCtr="0">
            <a:normAutofit/>
          </a:bodyPr>
          <a:lstStyle>
            <a:lvl1pPr lvl="0" algn="l">
              <a:lnSpc>
                <a:spcPct val="102000"/>
              </a:lnSpc>
              <a:spcBef>
                <a:spcPts val="0"/>
              </a:spcBef>
              <a:spcAft>
                <a:spcPts val="0"/>
              </a:spcAft>
              <a:buClr>
                <a:schemeClr val="dk1"/>
              </a:buClr>
              <a:buSzPts val="4000"/>
              <a:buFont typeface="Open Sans"/>
              <a:buNone/>
              <a:defRPr sz="4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7" name="Google Shape;47;p60"/>
          <p:cNvGrpSpPr/>
          <p:nvPr/>
        </p:nvGrpSpPr>
        <p:grpSpPr>
          <a:xfrm>
            <a:off x="-110" y="6122458"/>
            <a:ext cx="12192111" cy="755419"/>
            <a:chOff x="-2323" y="4128060"/>
            <a:chExt cx="12202602" cy="755419"/>
          </a:xfrm>
        </p:grpSpPr>
        <p:sp>
          <p:nvSpPr>
            <p:cNvPr id="48" name="Google Shape;48;p60"/>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49" name="Google Shape;49;p60"/>
            <p:cNvGrpSpPr/>
            <p:nvPr/>
          </p:nvGrpSpPr>
          <p:grpSpPr>
            <a:xfrm>
              <a:off x="-2323" y="4158203"/>
              <a:ext cx="12202602" cy="725276"/>
              <a:chOff x="9932" y="5877893"/>
              <a:chExt cx="12184066" cy="725276"/>
            </a:xfrm>
          </p:grpSpPr>
          <p:sp>
            <p:nvSpPr>
              <p:cNvPr id="50" name="Google Shape;50;p60"/>
              <p:cNvSpPr/>
              <p:nvPr/>
            </p:nvSpPr>
            <p:spPr>
              <a:xfrm>
                <a:off x="9932" y="6488042"/>
                <a:ext cx="12184065" cy="95637"/>
              </a:xfrm>
              <a:prstGeom prst="rect">
                <a:avLst/>
              </a:prstGeom>
              <a:solidFill>
                <a:srgbClr val="4C7A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51" name="Google Shape;51;p60"/>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4C7A7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Content-Lt-Blue">
  <p:cSld name="Title-Content-Lt-Blue">
    <p:spTree>
      <p:nvGrpSpPr>
        <p:cNvPr id="1" name="Shape 52"/>
        <p:cNvGrpSpPr/>
        <p:nvPr/>
      </p:nvGrpSpPr>
      <p:grpSpPr>
        <a:xfrm>
          <a:off x="0" y="0"/>
          <a:ext cx="0" cy="0"/>
          <a:chOff x="0" y="0"/>
          <a:chExt cx="0" cy="0"/>
        </a:xfrm>
      </p:grpSpPr>
      <p:pic>
        <p:nvPicPr>
          <p:cNvPr id="53" name="Google Shape;53;p61"/>
          <p:cNvPicPr preferRelativeResize="0"/>
          <p:nvPr/>
        </p:nvPicPr>
        <p:blipFill rotWithShape="1">
          <a:blip r:embed="rId2">
            <a:alphaModFix amt="18000"/>
          </a:blip>
          <a:srcRect/>
          <a:stretch/>
        </p:blipFill>
        <p:spPr>
          <a:xfrm>
            <a:off x="1421" y="0"/>
            <a:ext cx="12192000" cy="6502400"/>
          </a:xfrm>
          <a:prstGeom prst="rect">
            <a:avLst/>
          </a:prstGeom>
          <a:noFill/>
          <a:ln>
            <a:noFill/>
          </a:ln>
        </p:spPr>
      </p:pic>
      <p:sp>
        <p:nvSpPr>
          <p:cNvPr id="54" name="Google Shape;54;p61"/>
          <p:cNvSpPr txBox="1">
            <a:spLocks noGrp="1"/>
          </p:cNvSpPr>
          <p:nvPr>
            <p:ph type="body" idx="1"/>
          </p:nvPr>
        </p:nvSpPr>
        <p:spPr>
          <a:xfrm>
            <a:off x="731520" y="1689145"/>
            <a:ext cx="10757328" cy="4063473"/>
          </a:xfrm>
          <a:prstGeom prst="rect">
            <a:avLst/>
          </a:prstGeom>
          <a:noFill/>
          <a:ln>
            <a:noFill/>
          </a:ln>
        </p:spPr>
        <p:txBody>
          <a:bodyPr spcFirstLastPara="1" wrap="square" lIns="91425" tIns="45700" rIns="91425" bIns="45700" anchor="t" anchorCtr="0">
            <a:normAutofit/>
          </a:bodyPr>
          <a:lstStyle>
            <a:lvl1pPr marL="457200" lvl="0" indent="-419100" algn="l">
              <a:lnSpc>
                <a:spcPct val="108000"/>
              </a:lnSpc>
              <a:spcBef>
                <a:spcPts val="1200"/>
              </a:spcBef>
              <a:spcAft>
                <a:spcPts val="0"/>
              </a:spcAft>
              <a:buClr>
                <a:srgbClr val="214D8D"/>
              </a:buClr>
              <a:buSzPts val="3000"/>
              <a:buChar char="•"/>
              <a:defRPr/>
            </a:lvl1pPr>
            <a:lvl2pPr marL="914400" lvl="1" indent="-340360" algn="l">
              <a:lnSpc>
                <a:spcPct val="108000"/>
              </a:lnSpc>
              <a:spcBef>
                <a:spcPts val="1200"/>
              </a:spcBef>
              <a:spcAft>
                <a:spcPts val="0"/>
              </a:spcAft>
              <a:buClr>
                <a:srgbClr val="214D8D"/>
              </a:buClr>
              <a:buSzPts val="1760"/>
              <a:buChar char="o"/>
              <a:defRPr/>
            </a:lvl2pPr>
            <a:lvl3pPr marL="1371600" lvl="2" indent="-330200" algn="l">
              <a:lnSpc>
                <a:spcPct val="108000"/>
              </a:lnSpc>
              <a:spcBef>
                <a:spcPts val="1200"/>
              </a:spcBef>
              <a:spcAft>
                <a:spcPts val="0"/>
              </a:spcAft>
              <a:buClr>
                <a:srgbClr val="214D8D"/>
              </a:buClr>
              <a:buSzPts val="1600"/>
              <a:buChar char="▪"/>
              <a:defRPr/>
            </a:lvl3pPr>
            <a:lvl4pPr marL="1828800" lvl="3" indent="-342900" algn="l">
              <a:lnSpc>
                <a:spcPct val="108000"/>
              </a:lnSpc>
              <a:spcBef>
                <a:spcPts val="1200"/>
              </a:spcBef>
              <a:spcAft>
                <a:spcPts val="0"/>
              </a:spcAft>
              <a:buClr>
                <a:srgbClr val="214D8D"/>
              </a:buClr>
              <a:buSzPts val="1800"/>
              <a:buChar char="•"/>
              <a:defRPr/>
            </a:lvl4pPr>
            <a:lvl5pPr marL="2286000" lvl="4" indent="-308610" algn="l">
              <a:lnSpc>
                <a:spcPct val="108000"/>
              </a:lnSpc>
              <a:spcBef>
                <a:spcPts val="1200"/>
              </a:spcBef>
              <a:spcAft>
                <a:spcPts val="0"/>
              </a:spcAft>
              <a:buClr>
                <a:srgbClr val="214D8D"/>
              </a:buClr>
              <a:buSzPts val="126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61"/>
          <p:cNvSpPr txBox="1">
            <a:spLocks noGrp="1"/>
          </p:cNvSpPr>
          <p:nvPr>
            <p:ph type="title"/>
          </p:nvPr>
        </p:nvSpPr>
        <p:spPr>
          <a:xfrm>
            <a:off x="731520" y="365761"/>
            <a:ext cx="10757328" cy="1234440"/>
          </a:xfrm>
          <a:prstGeom prst="rect">
            <a:avLst/>
          </a:prstGeom>
          <a:noFill/>
          <a:ln>
            <a:noFill/>
          </a:ln>
        </p:spPr>
        <p:txBody>
          <a:bodyPr spcFirstLastPara="1" wrap="square" lIns="91425" tIns="45700" rIns="91425" bIns="45700" anchor="b" anchorCtr="0">
            <a:normAutofit/>
          </a:bodyPr>
          <a:lstStyle>
            <a:lvl1pPr lvl="0" algn="l">
              <a:lnSpc>
                <a:spcPct val="102000"/>
              </a:lnSpc>
              <a:spcBef>
                <a:spcPts val="0"/>
              </a:spcBef>
              <a:spcAft>
                <a:spcPts val="0"/>
              </a:spcAft>
              <a:buClr>
                <a:schemeClr val="dk1"/>
              </a:buClr>
              <a:buSzPts val="4000"/>
              <a:buFont typeface="Open Sans"/>
              <a:buNone/>
              <a:defRPr sz="4000" b="1">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56" name="Google Shape;56;p61"/>
          <p:cNvGrpSpPr/>
          <p:nvPr/>
        </p:nvGrpSpPr>
        <p:grpSpPr>
          <a:xfrm>
            <a:off x="0" y="6131851"/>
            <a:ext cx="12192111" cy="755419"/>
            <a:chOff x="-2323" y="4128060"/>
            <a:chExt cx="12202602" cy="755419"/>
          </a:xfrm>
        </p:grpSpPr>
        <p:sp>
          <p:nvSpPr>
            <p:cNvPr id="57" name="Google Shape;57;p61"/>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58" name="Google Shape;58;p61"/>
            <p:cNvGrpSpPr/>
            <p:nvPr/>
          </p:nvGrpSpPr>
          <p:grpSpPr>
            <a:xfrm>
              <a:off x="-2323" y="4158203"/>
              <a:ext cx="12202602" cy="725276"/>
              <a:chOff x="9932" y="5877893"/>
              <a:chExt cx="12184066" cy="725276"/>
            </a:xfrm>
          </p:grpSpPr>
          <p:sp>
            <p:nvSpPr>
              <p:cNvPr id="59" name="Google Shape;59;p61"/>
              <p:cNvSpPr/>
              <p:nvPr/>
            </p:nvSpPr>
            <p:spPr>
              <a:xfrm>
                <a:off x="9932" y="6469124"/>
                <a:ext cx="12183955" cy="114555"/>
              </a:xfrm>
              <a:prstGeom prst="rect">
                <a:avLst/>
              </a:prstGeom>
              <a:solidFill>
                <a:srgbClr val="214D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60" name="Google Shape;60;p61"/>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214D8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Section - Two Column">
  <p:cSld name="2_Section - Two Column">
    <p:spTree>
      <p:nvGrpSpPr>
        <p:cNvPr id="1" name="Shape 61"/>
        <p:cNvGrpSpPr/>
        <p:nvPr/>
      </p:nvGrpSpPr>
      <p:grpSpPr>
        <a:xfrm>
          <a:off x="0" y="0"/>
          <a:ext cx="0" cy="0"/>
          <a:chOff x="0" y="0"/>
          <a:chExt cx="0" cy="0"/>
        </a:xfrm>
      </p:grpSpPr>
      <p:sp>
        <p:nvSpPr>
          <p:cNvPr id="62" name="Google Shape;62;p62"/>
          <p:cNvSpPr/>
          <p:nvPr/>
        </p:nvSpPr>
        <p:spPr>
          <a:xfrm>
            <a:off x="0" y="-1"/>
            <a:ext cx="12192000" cy="6887271"/>
          </a:xfrm>
          <a:prstGeom prst="rect">
            <a:avLst/>
          </a:prstGeom>
          <a:gradFill>
            <a:gsLst>
              <a:gs pos="0">
                <a:srgbClr val="D9E1F7"/>
              </a:gs>
              <a:gs pos="100000">
                <a:schemeClr val="lt1"/>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63" name="Google Shape;63;p62"/>
          <p:cNvPicPr preferRelativeResize="0"/>
          <p:nvPr/>
        </p:nvPicPr>
        <p:blipFill rotWithShape="1">
          <a:blip r:embed="rId2">
            <a:alphaModFix amt="17000"/>
          </a:blip>
          <a:srcRect/>
          <a:stretch/>
        </p:blipFill>
        <p:spPr>
          <a:xfrm>
            <a:off x="-1" y="0"/>
            <a:ext cx="12192001" cy="6502400"/>
          </a:xfrm>
          <a:prstGeom prst="rect">
            <a:avLst/>
          </a:prstGeom>
          <a:noFill/>
          <a:ln>
            <a:noFill/>
          </a:ln>
        </p:spPr>
      </p:pic>
      <p:grpSp>
        <p:nvGrpSpPr>
          <p:cNvPr id="64" name="Google Shape;64;p62"/>
          <p:cNvGrpSpPr/>
          <p:nvPr/>
        </p:nvGrpSpPr>
        <p:grpSpPr>
          <a:xfrm>
            <a:off x="0" y="6153117"/>
            <a:ext cx="12192111" cy="755419"/>
            <a:chOff x="-2323" y="4128060"/>
            <a:chExt cx="12202602" cy="755419"/>
          </a:xfrm>
        </p:grpSpPr>
        <p:sp>
          <p:nvSpPr>
            <p:cNvPr id="65" name="Google Shape;65;p62"/>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66" name="Google Shape;66;p62"/>
            <p:cNvGrpSpPr/>
            <p:nvPr/>
          </p:nvGrpSpPr>
          <p:grpSpPr>
            <a:xfrm>
              <a:off x="-2323" y="4158203"/>
              <a:ext cx="12202602" cy="725276"/>
              <a:chOff x="9932" y="5877893"/>
              <a:chExt cx="12184066" cy="725276"/>
            </a:xfrm>
          </p:grpSpPr>
          <p:sp>
            <p:nvSpPr>
              <p:cNvPr id="67" name="Google Shape;67;p62"/>
              <p:cNvSpPr/>
              <p:nvPr/>
            </p:nvSpPr>
            <p:spPr>
              <a:xfrm>
                <a:off x="9932" y="6469124"/>
                <a:ext cx="12183955" cy="114555"/>
              </a:xfrm>
              <a:prstGeom prst="rect">
                <a:avLst/>
              </a:prstGeom>
              <a:solidFill>
                <a:srgbClr val="214D8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68" name="Google Shape;68;p62"/>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214D8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
        <p:nvSpPr>
          <p:cNvPr id="69" name="Google Shape;69;p62"/>
          <p:cNvSpPr txBox="1">
            <a:spLocks noGrp="1"/>
          </p:cNvSpPr>
          <p:nvPr>
            <p:ph type="title"/>
          </p:nvPr>
        </p:nvSpPr>
        <p:spPr>
          <a:xfrm>
            <a:off x="731520" y="365760"/>
            <a:ext cx="10857968" cy="76806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400"/>
              <a:buFont typeface="Open Sans"/>
              <a:buNone/>
              <a:defRPr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a:off x="731520" y="1591445"/>
            <a:ext cx="4925001" cy="2016519"/>
          </a:xfrm>
          <a:prstGeom prst="rect">
            <a:avLst/>
          </a:prstGeom>
          <a:noFill/>
          <a:ln>
            <a:noFill/>
          </a:ln>
        </p:spPr>
        <p:txBody>
          <a:bodyPr spcFirstLastPara="1" wrap="square" lIns="91425" tIns="45700" rIns="91425" bIns="45700" anchor="t" anchorCtr="0">
            <a:noAutofit/>
          </a:bodyPr>
          <a:lstStyle>
            <a:lvl1pPr marL="457200" lvl="0" indent="-228600" algn="l">
              <a:lnSpc>
                <a:spcPct val="136363"/>
              </a:lnSpc>
              <a:spcBef>
                <a:spcPts val="0"/>
              </a:spcBef>
              <a:spcAft>
                <a:spcPts val="0"/>
              </a:spcAft>
              <a:buClr>
                <a:schemeClr val="dk2"/>
              </a:buClr>
              <a:buSzPts val="2750"/>
              <a:buFont typeface="Open Sans"/>
              <a:buNone/>
              <a:defRPr sz="2200" b="1">
                <a:solidFill>
                  <a:srgbClr val="214D8D"/>
                </a:solidFill>
              </a:defRPr>
            </a:lvl1pPr>
            <a:lvl2pPr marL="914400" lvl="1" indent="-228600" algn="l">
              <a:lnSpc>
                <a:spcPct val="166666"/>
              </a:lnSpc>
              <a:spcBef>
                <a:spcPts val="0"/>
              </a:spcBef>
              <a:spcAft>
                <a:spcPts val="0"/>
              </a:spcAft>
              <a:buClr>
                <a:schemeClr val="dk2"/>
              </a:buClr>
              <a:buSzPts val="1440"/>
              <a:buFont typeface="Open Sans"/>
              <a:buNone/>
              <a:defRPr sz="1800"/>
            </a:lvl2pPr>
            <a:lvl3pPr marL="1371600" lvl="2" indent="-228600" algn="l">
              <a:lnSpc>
                <a:spcPct val="105000"/>
              </a:lnSpc>
              <a:spcBef>
                <a:spcPts val="1000"/>
              </a:spcBef>
              <a:spcAft>
                <a:spcPts val="0"/>
              </a:spcAft>
              <a:buClr>
                <a:schemeClr val="dk2"/>
              </a:buClr>
              <a:buSzPts val="1600"/>
              <a:buFont typeface="Open Sans"/>
              <a:buNone/>
              <a:defRPr/>
            </a:lvl3pPr>
            <a:lvl4pPr marL="1828800" lvl="3" indent="-228600" algn="l">
              <a:lnSpc>
                <a:spcPct val="105000"/>
              </a:lnSpc>
              <a:spcBef>
                <a:spcPts val="1000"/>
              </a:spcBef>
              <a:spcAft>
                <a:spcPts val="0"/>
              </a:spcAft>
              <a:buClr>
                <a:schemeClr val="dk2"/>
              </a:buClr>
              <a:buSzPts val="1800"/>
              <a:buFont typeface="Open Sans"/>
              <a:buNone/>
              <a:defRPr/>
            </a:lvl4pPr>
            <a:lvl5pPr marL="2286000" lvl="4" indent="-228600" algn="l">
              <a:lnSpc>
                <a:spcPct val="105000"/>
              </a:lnSpc>
              <a:spcBef>
                <a:spcPts val="1000"/>
              </a:spcBef>
              <a:spcAft>
                <a:spcPts val="0"/>
              </a:spcAft>
              <a:buClr>
                <a:schemeClr val="dk2"/>
              </a:buClr>
              <a:buSzPts val="1260"/>
              <a:buFont typeface="Open Sans"/>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2"/>
          <p:cNvSpPr txBox="1">
            <a:spLocks noGrp="1"/>
          </p:cNvSpPr>
          <p:nvPr>
            <p:ph type="body" idx="2"/>
          </p:nvPr>
        </p:nvSpPr>
        <p:spPr>
          <a:xfrm>
            <a:off x="6664486" y="1591445"/>
            <a:ext cx="4925001" cy="2016519"/>
          </a:xfrm>
          <a:prstGeom prst="rect">
            <a:avLst/>
          </a:prstGeom>
          <a:noFill/>
          <a:ln>
            <a:noFill/>
          </a:ln>
        </p:spPr>
        <p:txBody>
          <a:bodyPr spcFirstLastPara="1" wrap="square" lIns="91425" tIns="45700" rIns="91425" bIns="45700" anchor="t" anchorCtr="0">
            <a:noAutofit/>
          </a:bodyPr>
          <a:lstStyle>
            <a:lvl1pPr marL="457200" lvl="0" indent="-228600" algn="l">
              <a:lnSpc>
                <a:spcPct val="136363"/>
              </a:lnSpc>
              <a:spcBef>
                <a:spcPts val="0"/>
              </a:spcBef>
              <a:spcAft>
                <a:spcPts val="0"/>
              </a:spcAft>
              <a:buClr>
                <a:schemeClr val="dk2"/>
              </a:buClr>
              <a:buSzPts val="2750"/>
              <a:buFont typeface="Open Sans"/>
              <a:buNone/>
              <a:defRPr sz="2200" b="1">
                <a:solidFill>
                  <a:srgbClr val="214D8D"/>
                </a:solidFill>
              </a:defRPr>
            </a:lvl1pPr>
            <a:lvl2pPr marL="914400" lvl="1" indent="-228600" algn="l">
              <a:lnSpc>
                <a:spcPct val="166666"/>
              </a:lnSpc>
              <a:spcBef>
                <a:spcPts val="0"/>
              </a:spcBef>
              <a:spcAft>
                <a:spcPts val="0"/>
              </a:spcAft>
              <a:buClr>
                <a:schemeClr val="dk2"/>
              </a:buClr>
              <a:buSzPts val="1440"/>
              <a:buFont typeface="Open Sans"/>
              <a:buNone/>
              <a:defRPr sz="1800"/>
            </a:lvl2pPr>
            <a:lvl3pPr marL="1371600" lvl="2" indent="-228600" algn="l">
              <a:lnSpc>
                <a:spcPct val="105000"/>
              </a:lnSpc>
              <a:spcBef>
                <a:spcPts val="1000"/>
              </a:spcBef>
              <a:spcAft>
                <a:spcPts val="0"/>
              </a:spcAft>
              <a:buClr>
                <a:schemeClr val="dk2"/>
              </a:buClr>
              <a:buSzPts val="1600"/>
              <a:buFont typeface="Open Sans"/>
              <a:buNone/>
              <a:defRPr/>
            </a:lvl3pPr>
            <a:lvl4pPr marL="1828800" lvl="3" indent="-228600" algn="l">
              <a:lnSpc>
                <a:spcPct val="105000"/>
              </a:lnSpc>
              <a:spcBef>
                <a:spcPts val="1000"/>
              </a:spcBef>
              <a:spcAft>
                <a:spcPts val="0"/>
              </a:spcAft>
              <a:buClr>
                <a:schemeClr val="dk2"/>
              </a:buClr>
              <a:buSzPts val="1800"/>
              <a:buFont typeface="Open Sans"/>
              <a:buNone/>
              <a:defRPr/>
            </a:lvl4pPr>
            <a:lvl5pPr marL="2286000" lvl="4" indent="-228600" algn="l">
              <a:lnSpc>
                <a:spcPct val="105000"/>
              </a:lnSpc>
              <a:spcBef>
                <a:spcPts val="1000"/>
              </a:spcBef>
              <a:spcAft>
                <a:spcPts val="0"/>
              </a:spcAft>
              <a:buClr>
                <a:schemeClr val="dk2"/>
              </a:buClr>
              <a:buSzPts val="1260"/>
              <a:buFont typeface="Open Sans"/>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62"/>
          <p:cNvSpPr txBox="1">
            <a:spLocks noGrp="1"/>
          </p:cNvSpPr>
          <p:nvPr>
            <p:ph type="body" idx="3"/>
          </p:nvPr>
        </p:nvSpPr>
        <p:spPr>
          <a:xfrm>
            <a:off x="731520" y="3832349"/>
            <a:ext cx="4925001" cy="2016519"/>
          </a:xfrm>
          <a:prstGeom prst="rect">
            <a:avLst/>
          </a:prstGeom>
          <a:noFill/>
          <a:ln>
            <a:noFill/>
          </a:ln>
        </p:spPr>
        <p:txBody>
          <a:bodyPr spcFirstLastPara="1" wrap="square" lIns="91425" tIns="45700" rIns="91425" bIns="45700" anchor="t" anchorCtr="0">
            <a:noAutofit/>
          </a:bodyPr>
          <a:lstStyle>
            <a:lvl1pPr marL="457200" lvl="0" indent="-228600" algn="l">
              <a:lnSpc>
                <a:spcPct val="136363"/>
              </a:lnSpc>
              <a:spcBef>
                <a:spcPts val="0"/>
              </a:spcBef>
              <a:spcAft>
                <a:spcPts val="0"/>
              </a:spcAft>
              <a:buClr>
                <a:schemeClr val="dk2"/>
              </a:buClr>
              <a:buSzPts val="2750"/>
              <a:buFont typeface="Open Sans"/>
              <a:buNone/>
              <a:defRPr sz="2200" b="1">
                <a:solidFill>
                  <a:srgbClr val="214D8D"/>
                </a:solidFill>
              </a:defRPr>
            </a:lvl1pPr>
            <a:lvl2pPr marL="914400" lvl="1" indent="-228600" algn="l">
              <a:lnSpc>
                <a:spcPct val="166666"/>
              </a:lnSpc>
              <a:spcBef>
                <a:spcPts val="0"/>
              </a:spcBef>
              <a:spcAft>
                <a:spcPts val="0"/>
              </a:spcAft>
              <a:buClr>
                <a:schemeClr val="dk2"/>
              </a:buClr>
              <a:buSzPts val="1440"/>
              <a:buFont typeface="Open Sans"/>
              <a:buNone/>
              <a:defRPr sz="1800"/>
            </a:lvl2pPr>
            <a:lvl3pPr marL="1371600" lvl="2" indent="-228600" algn="l">
              <a:lnSpc>
                <a:spcPct val="105000"/>
              </a:lnSpc>
              <a:spcBef>
                <a:spcPts val="1000"/>
              </a:spcBef>
              <a:spcAft>
                <a:spcPts val="0"/>
              </a:spcAft>
              <a:buClr>
                <a:schemeClr val="dk2"/>
              </a:buClr>
              <a:buSzPts val="1600"/>
              <a:buFont typeface="Open Sans"/>
              <a:buNone/>
              <a:defRPr/>
            </a:lvl3pPr>
            <a:lvl4pPr marL="1828800" lvl="3" indent="-228600" algn="l">
              <a:lnSpc>
                <a:spcPct val="105000"/>
              </a:lnSpc>
              <a:spcBef>
                <a:spcPts val="1000"/>
              </a:spcBef>
              <a:spcAft>
                <a:spcPts val="0"/>
              </a:spcAft>
              <a:buClr>
                <a:schemeClr val="dk2"/>
              </a:buClr>
              <a:buSzPts val="1800"/>
              <a:buFont typeface="Open Sans"/>
              <a:buNone/>
              <a:defRPr/>
            </a:lvl4pPr>
            <a:lvl5pPr marL="2286000" lvl="4" indent="-228600" algn="l">
              <a:lnSpc>
                <a:spcPct val="105000"/>
              </a:lnSpc>
              <a:spcBef>
                <a:spcPts val="1000"/>
              </a:spcBef>
              <a:spcAft>
                <a:spcPts val="0"/>
              </a:spcAft>
              <a:buClr>
                <a:schemeClr val="dk2"/>
              </a:buClr>
              <a:buSzPts val="1260"/>
              <a:buFont typeface="Open Sans"/>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62"/>
          <p:cNvSpPr txBox="1">
            <a:spLocks noGrp="1"/>
          </p:cNvSpPr>
          <p:nvPr>
            <p:ph type="body" idx="4"/>
          </p:nvPr>
        </p:nvSpPr>
        <p:spPr>
          <a:xfrm>
            <a:off x="6664486" y="3832349"/>
            <a:ext cx="4925001" cy="2016519"/>
          </a:xfrm>
          <a:prstGeom prst="rect">
            <a:avLst/>
          </a:prstGeom>
          <a:noFill/>
          <a:ln>
            <a:noFill/>
          </a:ln>
        </p:spPr>
        <p:txBody>
          <a:bodyPr spcFirstLastPara="1" wrap="square" lIns="91425" tIns="45700" rIns="91425" bIns="45700" anchor="t" anchorCtr="0">
            <a:noAutofit/>
          </a:bodyPr>
          <a:lstStyle>
            <a:lvl1pPr marL="457200" lvl="0" indent="-228600" algn="l">
              <a:lnSpc>
                <a:spcPct val="136363"/>
              </a:lnSpc>
              <a:spcBef>
                <a:spcPts val="0"/>
              </a:spcBef>
              <a:spcAft>
                <a:spcPts val="0"/>
              </a:spcAft>
              <a:buClr>
                <a:schemeClr val="dk2"/>
              </a:buClr>
              <a:buSzPts val="2750"/>
              <a:buFont typeface="Open Sans"/>
              <a:buNone/>
              <a:defRPr sz="2200" b="1">
                <a:solidFill>
                  <a:srgbClr val="214D8D"/>
                </a:solidFill>
              </a:defRPr>
            </a:lvl1pPr>
            <a:lvl2pPr marL="914400" lvl="1" indent="-228600" algn="l">
              <a:lnSpc>
                <a:spcPct val="166666"/>
              </a:lnSpc>
              <a:spcBef>
                <a:spcPts val="0"/>
              </a:spcBef>
              <a:spcAft>
                <a:spcPts val="0"/>
              </a:spcAft>
              <a:buClr>
                <a:schemeClr val="dk2"/>
              </a:buClr>
              <a:buSzPts val="1440"/>
              <a:buFont typeface="Open Sans"/>
              <a:buNone/>
              <a:defRPr sz="1800"/>
            </a:lvl2pPr>
            <a:lvl3pPr marL="1371600" lvl="2" indent="-228600" algn="l">
              <a:lnSpc>
                <a:spcPct val="105000"/>
              </a:lnSpc>
              <a:spcBef>
                <a:spcPts val="1000"/>
              </a:spcBef>
              <a:spcAft>
                <a:spcPts val="0"/>
              </a:spcAft>
              <a:buClr>
                <a:schemeClr val="dk2"/>
              </a:buClr>
              <a:buSzPts val="1600"/>
              <a:buFont typeface="Open Sans"/>
              <a:buNone/>
              <a:defRPr/>
            </a:lvl3pPr>
            <a:lvl4pPr marL="1828800" lvl="3" indent="-228600" algn="l">
              <a:lnSpc>
                <a:spcPct val="105000"/>
              </a:lnSpc>
              <a:spcBef>
                <a:spcPts val="1000"/>
              </a:spcBef>
              <a:spcAft>
                <a:spcPts val="0"/>
              </a:spcAft>
              <a:buClr>
                <a:schemeClr val="dk2"/>
              </a:buClr>
              <a:buSzPts val="1800"/>
              <a:buFont typeface="Open Sans"/>
              <a:buNone/>
              <a:defRPr/>
            </a:lvl4pPr>
            <a:lvl5pPr marL="2286000" lvl="4" indent="-228600" algn="l">
              <a:lnSpc>
                <a:spcPct val="105000"/>
              </a:lnSpc>
              <a:spcBef>
                <a:spcPts val="1000"/>
              </a:spcBef>
              <a:spcAft>
                <a:spcPts val="0"/>
              </a:spcAft>
              <a:buClr>
                <a:schemeClr val="dk2"/>
              </a:buClr>
              <a:buSzPts val="1260"/>
              <a:buFont typeface="Open Sans"/>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74"/>
        <p:cNvGrpSpPr/>
        <p:nvPr/>
      </p:nvGrpSpPr>
      <p:grpSpPr>
        <a:xfrm>
          <a:off x="0" y="0"/>
          <a:ext cx="0" cy="0"/>
          <a:chOff x="0" y="0"/>
          <a:chExt cx="0" cy="0"/>
        </a:xfrm>
      </p:grpSpPr>
      <p:pic>
        <p:nvPicPr>
          <p:cNvPr id="75" name="Google Shape;75;p63"/>
          <p:cNvPicPr preferRelativeResize="0"/>
          <p:nvPr/>
        </p:nvPicPr>
        <p:blipFill rotWithShape="1">
          <a:blip r:embed="rId2">
            <a:alphaModFix amt="81000"/>
          </a:blip>
          <a:srcRect/>
          <a:stretch/>
        </p:blipFill>
        <p:spPr>
          <a:xfrm>
            <a:off x="0" y="0"/>
            <a:ext cx="12197785" cy="6502400"/>
          </a:xfrm>
          <a:prstGeom prst="rect">
            <a:avLst/>
          </a:prstGeom>
          <a:noFill/>
          <a:ln>
            <a:noFill/>
          </a:ln>
        </p:spPr>
      </p:pic>
      <p:sp>
        <p:nvSpPr>
          <p:cNvPr id="76" name="Google Shape;76;p63"/>
          <p:cNvSpPr/>
          <p:nvPr/>
        </p:nvSpPr>
        <p:spPr>
          <a:xfrm>
            <a:off x="749878" y="800908"/>
            <a:ext cx="10692245" cy="4727864"/>
          </a:xfrm>
          <a:prstGeom prst="roundRect">
            <a:avLst>
              <a:gd name="adj" fmla="val 16667"/>
            </a:avLst>
          </a:prstGeom>
          <a:solidFill>
            <a:schemeClr val="lt1"/>
          </a:solidFill>
          <a:ln w="25400" cap="flat" cmpd="sng">
            <a:solidFill>
              <a:srgbClr val="B7BFC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77" name="Google Shape;77;p63"/>
          <p:cNvSpPr txBox="1">
            <a:spLocks noGrp="1"/>
          </p:cNvSpPr>
          <p:nvPr>
            <p:ph type="body" idx="1"/>
          </p:nvPr>
        </p:nvSpPr>
        <p:spPr>
          <a:xfrm>
            <a:off x="3222171" y="2182983"/>
            <a:ext cx="5776686" cy="2911884"/>
          </a:xfrm>
          <a:prstGeom prst="rect">
            <a:avLst/>
          </a:prstGeom>
          <a:noFill/>
          <a:ln>
            <a:noFill/>
          </a:ln>
        </p:spPr>
        <p:txBody>
          <a:bodyPr spcFirstLastPara="1" wrap="square" lIns="91425" tIns="45700" rIns="91425" bIns="45700" anchor="t" anchorCtr="0">
            <a:noAutofit/>
          </a:bodyPr>
          <a:lstStyle>
            <a:lvl1pPr marL="457200" lvl="0" indent="-419100" algn="l">
              <a:lnSpc>
                <a:spcPct val="104166"/>
              </a:lnSpc>
              <a:spcBef>
                <a:spcPts val="0"/>
              </a:spcBef>
              <a:spcAft>
                <a:spcPts val="0"/>
              </a:spcAft>
              <a:buClr>
                <a:srgbClr val="214D8D"/>
              </a:buClr>
              <a:buSzPts val="3000"/>
              <a:buChar char="•"/>
              <a:defRPr>
                <a:solidFill>
                  <a:srgbClr val="000000"/>
                </a:solidFill>
              </a:defRPr>
            </a:lvl1pPr>
            <a:lvl2pPr marL="914400" lvl="1" indent="-340360" algn="l">
              <a:lnSpc>
                <a:spcPct val="105000"/>
              </a:lnSpc>
              <a:spcBef>
                <a:spcPts val="1000"/>
              </a:spcBef>
              <a:spcAft>
                <a:spcPts val="0"/>
              </a:spcAft>
              <a:buClr>
                <a:srgbClr val="214D8D"/>
              </a:buClr>
              <a:buSzPts val="1760"/>
              <a:buChar char="o"/>
              <a:defRPr>
                <a:solidFill>
                  <a:srgbClr val="000000"/>
                </a:solidFill>
              </a:defRPr>
            </a:lvl2pPr>
            <a:lvl3pPr marL="1371600" lvl="2" indent="-330200" algn="l">
              <a:lnSpc>
                <a:spcPct val="105000"/>
              </a:lnSpc>
              <a:spcBef>
                <a:spcPts val="1000"/>
              </a:spcBef>
              <a:spcAft>
                <a:spcPts val="0"/>
              </a:spcAft>
              <a:buClr>
                <a:srgbClr val="214D8D"/>
              </a:buClr>
              <a:buSzPts val="1600"/>
              <a:buChar char="▪"/>
              <a:defRPr>
                <a:solidFill>
                  <a:srgbClr val="000000"/>
                </a:solidFill>
              </a:defRPr>
            </a:lvl3pPr>
            <a:lvl4pPr marL="1828800" lvl="3" indent="-342900" algn="l">
              <a:lnSpc>
                <a:spcPct val="105000"/>
              </a:lnSpc>
              <a:spcBef>
                <a:spcPts val="1000"/>
              </a:spcBef>
              <a:spcAft>
                <a:spcPts val="0"/>
              </a:spcAft>
              <a:buClr>
                <a:srgbClr val="214D8D"/>
              </a:buClr>
              <a:buSzPts val="1800"/>
              <a:buChar char="•"/>
              <a:defRPr>
                <a:solidFill>
                  <a:srgbClr val="000000"/>
                </a:solidFill>
              </a:defRPr>
            </a:lvl4pPr>
            <a:lvl5pPr marL="2286000" lvl="4" indent="-308610" algn="l">
              <a:lnSpc>
                <a:spcPct val="105000"/>
              </a:lnSpc>
              <a:spcBef>
                <a:spcPts val="1000"/>
              </a:spcBef>
              <a:spcAft>
                <a:spcPts val="0"/>
              </a:spcAft>
              <a:buClr>
                <a:srgbClr val="214D8D"/>
              </a:buClr>
              <a:buSzPts val="1260"/>
              <a:buChar char="o"/>
              <a:defRPr>
                <a:solidFill>
                  <a:srgbClr val="00000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63"/>
          <p:cNvSpPr txBox="1">
            <a:spLocks noGrp="1"/>
          </p:cNvSpPr>
          <p:nvPr>
            <p:ph type="title"/>
          </p:nvPr>
        </p:nvSpPr>
        <p:spPr>
          <a:xfrm>
            <a:off x="749876" y="1060626"/>
            <a:ext cx="10692246" cy="727319"/>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4000"/>
              <a:buFont typeface="Open Sans"/>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79" name="Google Shape;79;p63"/>
          <p:cNvGrpSpPr/>
          <p:nvPr/>
        </p:nvGrpSpPr>
        <p:grpSpPr>
          <a:xfrm>
            <a:off x="-110" y="6122458"/>
            <a:ext cx="12192111" cy="755419"/>
            <a:chOff x="-2323" y="4128060"/>
            <a:chExt cx="12202602" cy="755419"/>
          </a:xfrm>
        </p:grpSpPr>
        <p:sp>
          <p:nvSpPr>
            <p:cNvPr id="80" name="Google Shape;80;p63"/>
            <p:cNvSpPr/>
            <p:nvPr/>
          </p:nvSpPr>
          <p:spPr>
            <a:xfrm rot="-5400000">
              <a:off x="5738679" y="-1604305"/>
              <a:ext cx="725276" cy="12190006"/>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nvGrpSpPr>
            <p:cNvPr id="81" name="Google Shape;81;p63"/>
            <p:cNvGrpSpPr/>
            <p:nvPr/>
          </p:nvGrpSpPr>
          <p:grpSpPr>
            <a:xfrm>
              <a:off x="-2323" y="4158203"/>
              <a:ext cx="12202602" cy="725276"/>
              <a:chOff x="9932" y="5877893"/>
              <a:chExt cx="12184066" cy="725276"/>
            </a:xfrm>
          </p:grpSpPr>
          <p:sp>
            <p:nvSpPr>
              <p:cNvPr id="82" name="Google Shape;82;p63"/>
              <p:cNvSpPr/>
              <p:nvPr/>
            </p:nvSpPr>
            <p:spPr>
              <a:xfrm>
                <a:off x="9932" y="6440418"/>
                <a:ext cx="12184065" cy="143262"/>
              </a:xfrm>
              <a:prstGeom prst="rect">
                <a:avLst/>
              </a:prstGeom>
              <a:solidFill>
                <a:srgbClr val="14315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83" name="Google Shape;83;p63"/>
              <p:cNvSpPr/>
              <p:nvPr/>
            </p:nvSpPr>
            <p:spPr>
              <a:xfrm rot="-5400000">
                <a:off x="5739382" y="148554"/>
                <a:ext cx="725276" cy="12183955"/>
              </a:xfrm>
              <a:custGeom>
                <a:avLst/>
                <a:gdLst/>
                <a:ahLst/>
                <a:cxnLst/>
                <a:rect l="l" t="t" r="r" b="b"/>
                <a:pathLst>
                  <a:path w="14040" h="10000" extrusionOk="0">
                    <a:moveTo>
                      <a:pt x="1667" y="0"/>
                    </a:moveTo>
                    <a:lnTo>
                      <a:pt x="14040" y="0"/>
                    </a:lnTo>
                    <a:cubicBezTo>
                      <a:pt x="13119" y="0"/>
                      <a:pt x="7435" y="3300"/>
                      <a:pt x="7371" y="4967"/>
                    </a:cubicBezTo>
                    <a:cubicBezTo>
                      <a:pt x="7307" y="6634"/>
                      <a:pt x="12736" y="10000"/>
                      <a:pt x="13657" y="10000"/>
                    </a:cubicBezTo>
                    <a:lnTo>
                      <a:pt x="1667" y="10000"/>
                    </a:lnTo>
                    <a:cubicBezTo>
                      <a:pt x="746" y="10000"/>
                      <a:pt x="0" y="7761"/>
                      <a:pt x="0" y="5000"/>
                    </a:cubicBezTo>
                    <a:cubicBezTo>
                      <a:pt x="0" y="2239"/>
                      <a:pt x="746" y="0"/>
                      <a:pt x="1667" y="0"/>
                    </a:cubicBezTo>
                    <a:close/>
                  </a:path>
                </a:pathLst>
              </a:custGeom>
              <a:solidFill>
                <a:srgbClr val="16315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73152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Open Sans"/>
              <a:buNone/>
              <a:defRPr sz="4400" b="1" i="0" u="none" strike="noStrike" cap="non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731520" y="1860698"/>
            <a:ext cx="10515600" cy="4352533"/>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5000"/>
              </a:lnSpc>
              <a:spcBef>
                <a:spcPts val="1000"/>
              </a:spcBef>
              <a:spcAft>
                <a:spcPts val="0"/>
              </a:spcAft>
              <a:buClr>
                <a:schemeClr val="dk1"/>
              </a:buClr>
              <a:buSzPts val="3000"/>
              <a:buFont typeface="Arial"/>
              <a:buChar char="•"/>
              <a:defRPr sz="2400" b="0" i="0" u="none" strike="noStrike" cap="none">
                <a:solidFill>
                  <a:schemeClr val="dk1"/>
                </a:solidFill>
                <a:latin typeface="Open Sans"/>
                <a:ea typeface="Open Sans"/>
                <a:cs typeface="Open Sans"/>
                <a:sym typeface="Open Sans"/>
              </a:defRPr>
            </a:lvl1pPr>
            <a:lvl2pPr marL="914400" marR="0" lvl="1" indent="-340360" algn="l" rtl="0">
              <a:lnSpc>
                <a:spcPct val="105000"/>
              </a:lnSpc>
              <a:spcBef>
                <a:spcPts val="1000"/>
              </a:spcBef>
              <a:spcAft>
                <a:spcPts val="0"/>
              </a:spcAft>
              <a:buClr>
                <a:schemeClr val="dk1"/>
              </a:buClr>
              <a:buSzPts val="1760"/>
              <a:buFont typeface="Courier New"/>
              <a:buChar char="o"/>
              <a:defRPr sz="2200" b="0" i="0" u="none" strike="noStrike" cap="none">
                <a:solidFill>
                  <a:schemeClr val="dk1"/>
                </a:solidFill>
                <a:latin typeface="Open Sans"/>
                <a:ea typeface="Open Sans"/>
                <a:cs typeface="Open Sans"/>
                <a:sym typeface="Open Sans"/>
              </a:defRPr>
            </a:lvl2pPr>
            <a:lvl3pPr marL="1371600" marR="0" lvl="2" indent="-330200" algn="l" rtl="0">
              <a:lnSpc>
                <a:spcPct val="105000"/>
              </a:lnSpc>
              <a:spcBef>
                <a:spcPts val="1000"/>
              </a:spcBef>
              <a:spcAft>
                <a:spcPts val="0"/>
              </a:spcAft>
              <a:buClr>
                <a:schemeClr val="dk1"/>
              </a:buClr>
              <a:buSzPts val="1600"/>
              <a:buFont typeface="Noto Sans Symbols"/>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105000"/>
              </a:lnSpc>
              <a:spcBef>
                <a:spcPts val="10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08610" algn="l" rtl="0">
              <a:lnSpc>
                <a:spcPct val="105000"/>
              </a:lnSpc>
              <a:spcBef>
                <a:spcPts val="1000"/>
              </a:spcBef>
              <a:spcAft>
                <a:spcPts val="0"/>
              </a:spcAft>
              <a:buClr>
                <a:schemeClr val="dk1"/>
              </a:buClr>
              <a:buSzPts val="1260"/>
              <a:buFont typeface="Courier New"/>
              <a:buChar char="o"/>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0"/>
        <p:cNvGrpSpPr/>
        <p:nvPr/>
      </p:nvGrpSpPr>
      <p:grpSpPr>
        <a:xfrm>
          <a:off x="0" y="0"/>
          <a:ext cx="0" cy="0"/>
          <a:chOff x="0" y="0"/>
          <a:chExt cx="0" cy="0"/>
        </a:xfrm>
      </p:grpSpPr>
      <p:sp>
        <p:nvSpPr>
          <p:cNvPr id="171" name="Google Shape;171;p52"/>
          <p:cNvSpPr txBox="1">
            <a:spLocks noGrp="1"/>
          </p:cNvSpPr>
          <p:nvPr>
            <p:ph type="title"/>
          </p:nvPr>
        </p:nvSpPr>
        <p:spPr>
          <a:xfrm>
            <a:off x="731520" y="365125"/>
            <a:ext cx="10515600" cy="132556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lt1"/>
              </a:buClr>
              <a:buSzPts val="4400"/>
              <a:buFont typeface="Open Sans"/>
              <a:buNone/>
              <a:defRPr sz="4400" b="1" i="0" u="none" strike="noStrike" cap="none">
                <a:solidFill>
                  <a:schemeClr val="lt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2" name="Google Shape;172;p52"/>
          <p:cNvSpPr txBox="1">
            <a:spLocks noGrp="1"/>
          </p:cNvSpPr>
          <p:nvPr>
            <p:ph type="body" idx="1"/>
          </p:nvPr>
        </p:nvSpPr>
        <p:spPr>
          <a:xfrm>
            <a:off x="731520" y="1860698"/>
            <a:ext cx="10515600" cy="4352533"/>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5000"/>
              </a:lnSpc>
              <a:spcBef>
                <a:spcPts val="1000"/>
              </a:spcBef>
              <a:spcAft>
                <a:spcPts val="0"/>
              </a:spcAft>
              <a:buClr>
                <a:schemeClr val="lt1"/>
              </a:buClr>
              <a:buSzPts val="3000"/>
              <a:buFont typeface="Arial"/>
              <a:buChar char="•"/>
              <a:defRPr sz="2400" b="0" i="0" u="none" strike="noStrike" cap="none">
                <a:solidFill>
                  <a:schemeClr val="lt1"/>
                </a:solidFill>
                <a:latin typeface="Open Sans"/>
                <a:ea typeface="Open Sans"/>
                <a:cs typeface="Open Sans"/>
                <a:sym typeface="Open Sans"/>
              </a:defRPr>
            </a:lvl1pPr>
            <a:lvl2pPr marL="914400" marR="0" lvl="1" indent="-340360" algn="l" rtl="0">
              <a:lnSpc>
                <a:spcPct val="105000"/>
              </a:lnSpc>
              <a:spcBef>
                <a:spcPts val="1000"/>
              </a:spcBef>
              <a:spcAft>
                <a:spcPts val="0"/>
              </a:spcAft>
              <a:buClr>
                <a:schemeClr val="lt1"/>
              </a:buClr>
              <a:buSzPts val="1760"/>
              <a:buFont typeface="Courier New"/>
              <a:buChar char="o"/>
              <a:defRPr sz="2200" b="0" i="0" u="none" strike="noStrike" cap="none">
                <a:solidFill>
                  <a:schemeClr val="lt1"/>
                </a:solidFill>
                <a:latin typeface="Open Sans"/>
                <a:ea typeface="Open Sans"/>
                <a:cs typeface="Open Sans"/>
                <a:sym typeface="Open Sans"/>
              </a:defRPr>
            </a:lvl2pPr>
            <a:lvl3pPr marL="1371600" marR="0" lvl="2" indent="-330200" algn="l" rtl="0">
              <a:lnSpc>
                <a:spcPct val="105000"/>
              </a:lnSpc>
              <a:spcBef>
                <a:spcPts val="1000"/>
              </a:spcBef>
              <a:spcAft>
                <a:spcPts val="0"/>
              </a:spcAft>
              <a:buClr>
                <a:schemeClr val="lt1"/>
              </a:buClr>
              <a:buSzPts val="1600"/>
              <a:buFont typeface="Noto Sans Symbols"/>
              <a:buChar char="▪"/>
              <a:defRPr sz="2000" b="0" i="0" u="none" strike="noStrike" cap="none">
                <a:solidFill>
                  <a:schemeClr val="lt1"/>
                </a:solidFill>
                <a:latin typeface="Open Sans"/>
                <a:ea typeface="Open Sans"/>
                <a:cs typeface="Open Sans"/>
                <a:sym typeface="Open Sans"/>
              </a:defRPr>
            </a:lvl3pPr>
            <a:lvl4pPr marL="1828800" marR="0" lvl="3" indent="-342900" algn="l" rtl="0">
              <a:lnSpc>
                <a:spcPct val="105000"/>
              </a:lnSpc>
              <a:spcBef>
                <a:spcPts val="1000"/>
              </a:spcBef>
              <a:spcAft>
                <a:spcPts val="0"/>
              </a:spcAft>
              <a:buClr>
                <a:schemeClr val="lt1"/>
              </a:buClr>
              <a:buSzPts val="1800"/>
              <a:buFont typeface="Arial"/>
              <a:buChar char="•"/>
              <a:defRPr sz="1800" b="0" i="0" u="none" strike="noStrike" cap="none">
                <a:solidFill>
                  <a:schemeClr val="lt1"/>
                </a:solidFill>
                <a:latin typeface="Open Sans"/>
                <a:ea typeface="Open Sans"/>
                <a:cs typeface="Open Sans"/>
                <a:sym typeface="Open Sans"/>
              </a:defRPr>
            </a:lvl4pPr>
            <a:lvl5pPr marL="2286000" marR="0" lvl="4" indent="-308610" algn="l" rtl="0">
              <a:lnSpc>
                <a:spcPct val="105000"/>
              </a:lnSpc>
              <a:spcBef>
                <a:spcPts val="1000"/>
              </a:spcBef>
              <a:spcAft>
                <a:spcPts val="0"/>
              </a:spcAft>
              <a:buClr>
                <a:schemeClr val="lt1"/>
              </a:buClr>
              <a:buSzPts val="1260"/>
              <a:buFont typeface="Courier New"/>
              <a:buChar char="o"/>
              <a:defRPr sz="1800" b="0" i="0" u="none" strike="noStrike" cap="none">
                <a:solidFill>
                  <a:schemeClr val="lt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12.xml"/><Relationship Id="rId5" Type="http://schemas.openxmlformats.org/officeDocument/2006/relationships/image" Target="../media/image2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13.xml"/><Relationship Id="rId5" Type="http://schemas.openxmlformats.org/officeDocument/2006/relationships/image" Target="../media/image2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14.xml"/><Relationship Id="rId5" Type="http://schemas.openxmlformats.org/officeDocument/2006/relationships/image" Target="../media/image25.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15.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hyperlink" Target="https://www.ecfr.gov/current/title-2/subtitle-A/chapter-II/part-200/appendix-Appendix%20II%20to%20Part%20200"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16.xml"/><Relationship Id="rId5" Type="http://schemas.openxmlformats.org/officeDocument/2006/relationships/image" Target="../media/image1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1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19.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hyperlink" Target="https://www.ecfr.gov/current/title-2/subtitle-A/chapter-II/part-200/subpart-D/subject-group-ECFR36520e4111dce32/section-200.329"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36.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38.jpg"/><Relationship Id="rId2" Type="http://schemas.openxmlformats.org/officeDocument/2006/relationships/slideLayout" Target="../slideLayouts/slideLayout23.xml"/><Relationship Id="rId1" Type="http://schemas.openxmlformats.org/officeDocument/2006/relationships/tags" Target="../tags/tag25.xml"/><Relationship Id="rId6" Type="http://schemas.openxmlformats.org/officeDocument/2006/relationships/hyperlink" Target="mailto:PICU@scvrd.net" TargetMode="External"/><Relationship Id="rId5" Type="http://schemas.openxmlformats.org/officeDocument/2006/relationships/hyperlink" Target="http://www.scvrd.net/" TargetMode="Externa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2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0.jp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42.pn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35.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47.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xml"/><Relationship Id="rId1" Type="http://schemas.openxmlformats.org/officeDocument/2006/relationships/tags" Target="../tags/tag40.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2.xml"/><Relationship Id="rId1" Type="http://schemas.openxmlformats.org/officeDocument/2006/relationships/tags" Target="../tags/tag41.xml"/><Relationship Id="rId6" Type="http://schemas.openxmlformats.org/officeDocument/2006/relationships/image" Target="../media/image58.png"/><Relationship Id="rId5" Type="http://schemas.openxmlformats.org/officeDocument/2006/relationships/image" Target="../media/image40.jp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2.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44.xml"/><Relationship Id="rId5" Type="http://schemas.openxmlformats.org/officeDocument/2006/relationships/image" Target="../media/image62.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44.xml"/><Relationship Id="rId7" Type="http://schemas.openxmlformats.org/officeDocument/2006/relationships/image" Target="../media/image65.jpg"/><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hyperlink" Target="https://www.youtube.com/watch?v=DWrhsxcgenQ&amp;t=1608s" TargetMode="External"/><Relationship Id="rId9"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47.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0.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2.xml"/><Relationship Id="rId1" Type="http://schemas.openxmlformats.org/officeDocument/2006/relationships/tags" Target="../tags/tag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hyperlink" Target="https://www.ecfr.gov/current/title-34/subtitle-A/part-76/subpart-G/subject-group-ECFRae39e5300d1271f/section-76.707" TargetMode="External"/><Relationship Id="rId3" Type="http://schemas.openxmlformats.org/officeDocument/2006/relationships/notesSlide" Target="../notesSlides/notesSlide9.xml"/><Relationship Id="rId7" Type="http://schemas.openxmlformats.org/officeDocument/2006/relationships/hyperlink" Target="https://www.vrtac-qm.org/focus-areas/fiscal-resource-qm/vr-program-fiscal-management" TargetMode="External"/><Relationship Id="rId2" Type="http://schemas.openxmlformats.org/officeDocument/2006/relationships/slideLayout" Target="../slideLayouts/slideLayout23.xml"/><Relationship Id="rId1" Type="http://schemas.openxmlformats.org/officeDocument/2006/relationships/tags" Target="../tags/tag10.xml"/><Relationship Id="rId6" Type="http://schemas.openxmlformats.org/officeDocument/2006/relationships/hyperlink" Target="https://www2.ed.gov/policy/fund/guid/buy-america/index.html" TargetMode="External"/><Relationship Id="rId11" Type="http://schemas.openxmlformats.org/officeDocument/2006/relationships/hyperlink" Target="https://rsa.ed.gov/sites/default/files/subregulatory/rsa-faq-period-of-performance-for-formula-grant-awards-03-21-2017.pdf" TargetMode="External"/><Relationship Id="rId5" Type="http://schemas.openxmlformats.org/officeDocument/2006/relationships/image" Target="../media/image21.png"/><Relationship Id="rId10" Type="http://schemas.openxmlformats.org/officeDocument/2006/relationships/hyperlink" Target="https://www.ecfr.gov/current/title-2/subtitle-A/chapter-II/part-200/appendix-Appendix%20II%20to%20Part%20200" TargetMode="External"/><Relationship Id="rId4" Type="http://schemas.openxmlformats.org/officeDocument/2006/relationships/image" Target="../media/image18.png"/><Relationship Id="rId9" Type="http://schemas.openxmlformats.org/officeDocument/2006/relationships/hyperlink" Target="https://www.ecfr.gov/current/title-2/subtitle-A/chapter-II/part-200/subpar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0EBEA"/>
        </a:solidFill>
        <a:effectLst/>
      </p:bgPr>
    </p:bg>
    <p:spTree>
      <p:nvGrpSpPr>
        <p:cNvPr id="1" name="Shape 189"/>
        <p:cNvGrpSpPr/>
        <p:nvPr/>
      </p:nvGrpSpPr>
      <p:grpSpPr>
        <a:xfrm>
          <a:off x="0" y="0"/>
          <a:ext cx="0" cy="0"/>
          <a:chOff x="0" y="0"/>
          <a:chExt cx="0" cy="0"/>
        </a:xfrm>
      </p:grpSpPr>
      <p:sp>
        <p:nvSpPr>
          <p:cNvPr id="190" name="Google Shape;190;p1"/>
          <p:cNvSpPr txBox="1">
            <a:spLocks noGrp="1"/>
          </p:cNvSpPr>
          <p:nvPr>
            <p:ph type="ctrTitle"/>
          </p:nvPr>
        </p:nvSpPr>
        <p:spPr>
          <a:xfrm>
            <a:off x="731366" y="1141491"/>
            <a:ext cx="5619192" cy="2063933"/>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2000"/>
              </a:lnSpc>
              <a:spcBef>
                <a:spcPts val="0"/>
              </a:spcBef>
              <a:spcAft>
                <a:spcPts val="0"/>
              </a:spcAft>
              <a:buClr>
                <a:schemeClr val="dk1"/>
              </a:buClr>
              <a:buSzPct val="100000"/>
              <a:buFont typeface="Open Sans"/>
              <a:buNone/>
            </a:pPr>
            <a:r>
              <a:rPr lang="en-US" sz="4000"/>
              <a:t>Session 8:</a:t>
            </a:r>
            <a:br>
              <a:rPr lang="en-US" sz="4000"/>
            </a:br>
            <a:r>
              <a:rPr lang="en-US" sz="4000"/>
              <a:t>Contracts and Contract Monitoring / Innovative Partnerships and Systems</a:t>
            </a:r>
            <a:endParaRPr/>
          </a:p>
        </p:txBody>
      </p:sp>
      <p:sp>
        <p:nvSpPr>
          <p:cNvPr id="191" name="Google Shape;191;p1"/>
          <p:cNvSpPr txBox="1"/>
          <p:nvPr/>
        </p:nvSpPr>
        <p:spPr>
          <a:xfrm>
            <a:off x="731366" y="3429000"/>
            <a:ext cx="4754880" cy="3108960"/>
          </a:xfrm>
          <a:prstGeom prst="rect">
            <a:avLst/>
          </a:prstGeom>
          <a:noFill/>
          <a:ln>
            <a:noFill/>
          </a:ln>
        </p:spPr>
        <p:txBody>
          <a:bodyPr spcFirstLastPara="1" wrap="square" lIns="91425" tIns="45700" rIns="91425" bIns="45700" anchor="t" anchorCtr="0">
            <a:noAutofit/>
          </a:bodyPr>
          <a:lstStyle/>
          <a:p>
            <a:pPr marL="0" marR="0" lvl="0" indent="0" algn="l" rtl="0">
              <a:lnSpc>
                <a:spcPct val="105000"/>
              </a:lnSpc>
              <a:spcBef>
                <a:spcPts val="0"/>
              </a:spcBef>
              <a:spcAft>
                <a:spcPts val="0"/>
              </a:spcAft>
              <a:buClr>
                <a:srgbClr val="A37238"/>
              </a:buClr>
              <a:buSzPts val="3500"/>
              <a:buFont typeface="Arial"/>
              <a:buNone/>
            </a:pPr>
            <a:r>
              <a:rPr lang="en-US" sz="2800" b="1" i="1" u="none" strike="noStrike" cap="none">
                <a:solidFill>
                  <a:srgbClr val="A37238"/>
                </a:solidFill>
                <a:latin typeface="Open Sans"/>
                <a:ea typeface="Open Sans"/>
                <a:cs typeface="Open Sans"/>
                <a:sym typeface="Open Sans"/>
              </a:rPr>
              <a:t>Charting Our Course: </a:t>
            </a:r>
            <a:r>
              <a:rPr lang="en-US" sz="2800" b="0" i="0" u="none" strike="noStrike" cap="none">
                <a:solidFill>
                  <a:srgbClr val="6C4C25"/>
                </a:solidFill>
                <a:latin typeface="Open Sans"/>
                <a:ea typeface="Open Sans"/>
                <a:cs typeface="Open Sans"/>
                <a:sym typeface="Open Sans"/>
              </a:rPr>
              <a:t>Maximizing VR Resources - Increasing Customer Outcomes</a:t>
            </a:r>
            <a:endParaRPr/>
          </a:p>
          <a:p>
            <a:pPr marL="0" marR="0" lvl="0" indent="0" algn="l" rtl="0">
              <a:lnSpc>
                <a:spcPct val="105000"/>
              </a:lnSpc>
              <a:spcBef>
                <a:spcPts val="0"/>
              </a:spcBef>
              <a:spcAft>
                <a:spcPts val="0"/>
              </a:spcAft>
              <a:buClr>
                <a:schemeClr val="dk1"/>
              </a:buClr>
              <a:buSzPts val="3500"/>
              <a:buFont typeface="Arial"/>
              <a:buNone/>
            </a:pPr>
            <a:endParaRPr sz="2800" b="0" i="0" u="none" strike="noStrike" cap="none">
              <a:solidFill>
                <a:srgbClr val="A37238"/>
              </a:solidFill>
              <a:latin typeface="Open Sans"/>
              <a:ea typeface="Open Sans"/>
              <a:cs typeface="Open Sans"/>
              <a:sym typeface="Open Sans"/>
            </a:endParaRPr>
          </a:p>
          <a:p>
            <a:pPr marL="0" marR="0" lvl="0" indent="0" algn="l" rtl="0">
              <a:lnSpc>
                <a:spcPct val="105000"/>
              </a:lnSpc>
              <a:spcBef>
                <a:spcPts val="0"/>
              </a:spcBef>
              <a:spcAft>
                <a:spcPts val="0"/>
              </a:spcAft>
              <a:buClr>
                <a:srgbClr val="0D1D34"/>
              </a:buClr>
              <a:buSzPts val="2750"/>
              <a:buFont typeface="Arial"/>
              <a:buNone/>
            </a:pPr>
            <a:r>
              <a:rPr lang="en-US" sz="2200" b="0" i="0" u="none" strike="noStrike" cap="none">
                <a:solidFill>
                  <a:srgbClr val="0D1D34"/>
                </a:solidFill>
                <a:latin typeface="Open Sans"/>
                <a:ea typeface="Open Sans"/>
                <a:cs typeface="Open Sans"/>
                <a:sym typeface="Open Sans"/>
              </a:rPr>
              <a:t>2023 CSAVR Spring Conference</a:t>
            </a:r>
            <a:endParaRPr/>
          </a:p>
          <a:p>
            <a:pPr marL="0" marR="0" lvl="0" indent="0" algn="l" rtl="0">
              <a:lnSpc>
                <a:spcPct val="105000"/>
              </a:lnSpc>
              <a:spcBef>
                <a:spcPts val="0"/>
              </a:spcBef>
              <a:spcAft>
                <a:spcPts val="0"/>
              </a:spcAft>
              <a:buClr>
                <a:schemeClr val="dk1"/>
              </a:buClr>
              <a:buSzPts val="3500"/>
              <a:buFont typeface="Arial"/>
              <a:buNone/>
            </a:pPr>
            <a:endParaRPr sz="2800" b="0" i="0" u="none" strike="noStrike" cap="none">
              <a:solidFill>
                <a:srgbClr val="A37238"/>
              </a:solidFill>
              <a:latin typeface="Open Sans"/>
              <a:ea typeface="Open Sans"/>
              <a:cs typeface="Open Sans"/>
              <a:sym typeface="Open Sans"/>
            </a:endParaRPr>
          </a:p>
        </p:txBody>
      </p:sp>
      <p:pic>
        <p:nvPicPr>
          <p:cNvPr id="192" name="Google Shape;192;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753882" y="1294837"/>
            <a:ext cx="6189073" cy="5746996"/>
          </a:xfrm>
          <a:prstGeom prst="rect">
            <a:avLst/>
          </a:prstGeom>
          <a:noFill/>
          <a:ln>
            <a:noFill/>
          </a:ln>
        </p:spPr>
      </p:pic>
      <p:cxnSp>
        <p:nvCxnSpPr>
          <p:cNvPr id="193" name="Google Shape;193;p1">
            <a:extLst>
              <a:ext uri="{C183D7F6-B498-43B3-948B-1728B52AA6E4}">
                <adec:decorative xmlns:adec="http://schemas.microsoft.com/office/drawing/2017/decorative" val="1"/>
              </a:ext>
            </a:extLst>
          </p:cNvPr>
          <p:cNvCxnSpPr/>
          <p:nvPr/>
        </p:nvCxnSpPr>
        <p:spPr>
          <a:xfrm>
            <a:off x="914400" y="3205424"/>
            <a:ext cx="4461468" cy="0"/>
          </a:xfrm>
          <a:prstGeom prst="straightConnector1">
            <a:avLst/>
          </a:prstGeom>
          <a:noFill/>
          <a:ln w="28575" cap="flat" cmpd="sng">
            <a:solidFill>
              <a:schemeClr val="lt1"/>
            </a:solidFill>
            <a:prstDash val="solid"/>
            <a:miter lim="800000"/>
            <a:headEnd type="none" w="sm" len="sm"/>
            <a:tailEnd type="none" w="sm" len="sm"/>
          </a:ln>
        </p:spPr>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4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0">
            <a:extLst>
              <a:ext uri="{C183D7F6-B498-43B3-948B-1728B52AA6E4}">
                <adec:decorative xmlns:adec="http://schemas.microsoft.com/office/drawing/2017/decorative" val="1"/>
              </a:ext>
            </a:extLst>
          </p:cNvPr>
          <p:cNvSpPr/>
          <p:nvPr/>
        </p:nvSpPr>
        <p:spPr>
          <a:xfrm>
            <a:off x="3764478" y="4773881"/>
            <a:ext cx="8102624" cy="1947553"/>
          </a:xfrm>
          <a:prstGeom prst="rect">
            <a:avLst/>
          </a:prstGeom>
          <a:solidFill>
            <a:srgbClr val="4C7A7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272" name="Google Shape;272;p10"/>
          <p:cNvSpPr txBox="1">
            <a:spLocks noGrp="1"/>
          </p:cNvSpPr>
          <p:nvPr>
            <p:ph type="ctrTitle"/>
          </p:nvPr>
        </p:nvSpPr>
        <p:spPr>
          <a:xfrm>
            <a:off x="85771" y="4465626"/>
            <a:ext cx="4453247" cy="1155408"/>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3200"/>
              <a:buFont typeface="Open Sans"/>
              <a:buNone/>
            </a:pPr>
            <a:r>
              <a:rPr lang="en-US" sz="3200" b="1"/>
              <a:t>Contract Reality #4 </a:t>
            </a:r>
            <a:br>
              <a:rPr lang="en-US" sz="3200" b="1"/>
            </a:br>
            <a:r>
              <a:rPr lang="en-US" sz="3200" b="1"/>
              <a:t>Do I have to have a contract?  Can’t I just issue an authorization?  </a:t>
            </a:r>
            <a:br>
              <a:rPr lang="en-US" sz="3200" b="1"/>
            </a:br>
            <a:r>
              <a:rPr lang="en-US" sz="3200" b="1"/>
              <a:t>The answer is….</a:t>
            </a:r>
            <a:endParaRPr sz="4000"/>
          </a:p>
        </p:txBody>
      </p:sp>
      <p:sp>
        <p:nvSpPr>
          <p:cNvPr id="273" name="Google Shape;273;p10"/>
          <p:cNvSpPr txBox="1">
            <a:spLocks noGrp="1"/>
          </p:cNvSpPr>
          <p:nvPr>
            <p:ph type="body" idx="1"/>
          </p:nvPr>
        </p:nvSpPr>
        <p:spPr>
          <a:xfrm>
            <a:off x="5086035" y="322520"/>
            <a:ext cx="6781067" cy="327576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2250"/>
              <a:buNone/>
            </a:pPr>
            <a:r>
              <a:rPr lang="en-US" sz="1800" b="1" dirty="0"/>
              <a:t>To use an authorization as a contract, you would have to:</a:t>
            </a:r>
            <a:endParaRPr dirty="0"/>
          </a:p>
          <a:p>
            <a:pPr marL="0" marR="0" lvl="0" indent="0" algn="l" rtl="0">
              <a:lnSpc>
                <a:spcPct val="115000"/>
              </a:lnSpc>
              <a:spcBef>
                <a:spcPts val="0"/>
              </a:spcBef>
              <a:spcAft>
                <a:spcPts val="0"/>
              </a:spcAft>
              <a:buSzPts val="2000"/>
              <a:buNone/>
            </a:pPr>
            <a:endParaRPr sz="1600" dirty="0"/>
          </a:p>
          <a:p>
            <a:pPr marL="347472" marR="0" lvl="0" indent="-347472" algn="l" rtl="0">
              <a:lnSpc>
                <a:spcPct val="115000"/>
              </a:lnSpc>
              <a:spcBef>
                <a:spcPts val="0"/>
              </a:spcBef>
              <a:spcAft>
                <a:spcPts val="0"/>
              </a:spcAft>
              <a:buSzPts val="2000"/>
              <a:buChar char="•"/>
            </a:pPr>
            <a:r>
              <a:rPr lang="en-US" sz="1600" dirty="0"/>
              <a:t>ensure </a:t>
            </a:r>
            <a:r>
              <a:rPr lang="en-US" sz="1600" b="1" dirty="0">
                <a:solidFill>
                  <a:srgbClr val="4C7A75"/>
                </a:solidFill>
              </a:rPr>
              <a:t>EVERY</a:t>
            </a:r>
            <a:r>
              <a:rPr lang="en-US" sz="1600" dirty="0"/>
              <a:t> authorization includes all the Federally required language;</a:t>
            </a:r>
            <a:endParaRPr dirty="0"/>
          </a:p>
          <a:p>
            <a:pPr marL="347472" marR="0" lvl="0" indent="-347472" algn="l" rtl="0">
              <a:lnSpc>
                <a:spcPct val="115000"/>
              </a:lnSpc>
              <a:spcBef>
                <a:spcPts val="0"/>
              </a:spcBef>
              <a:spcAft>
                <a:spcPts val="0"/>
              </a:spcAft>
              <a:buSzPts val="2000"/>
              <a:buChar char="•"/>
            </a:pPr>
            <a:r>
              <a:rPr lang="en-US" sz="1600" dirty="0"/>
              <a:t>ensure the authorization legally binds the contractor to the provision of VR services and includes all the required language related to who will receive the services, what service will be provided, who will provide the service, how the service will be documented and billed, ability to recoup funds in event of fraud or services not meeting required standards, etc.;</a:t>
            </a:r>
            <a:endParaRPr dirty="0"/>
          </a:p>
          <a:p>
            <a:pPr marL="347472" marR="0" lvl="0" indent="-347472" algn="l" rtl="0">
              <a:lnSpc>
                <a:spcPct val="115000"/>
              </a:lnSpc>
              <a:spcBef>
                <a:spcPts val="0"/>
              </a:spcBef>
              <a:spcAft>
                <a:spcPts val="0"/>
              </a:spcAft>
              <a:buSzPts val="2000"/>
              <a:buChar char="•"/>
            </a:pPr>
            <a:r>
              <a:rPr lang="en-US" sz="1600" dirty="0"/>
              <a:t>address suspension and debarment requirements;</a:t>
            </a:r>
            <a:endParaRPr dirty="0"/>
          </a:p>
          <a:p>
            <a:pPr marL="347472" marR="0" lvl="0" indent="-347472" algn="l" rtl="0">
              <a:lnSpc>
                <a:spcPct val="115000"/>
              </a:lnSpc>
              <a:spcBef>
                <a:spcPts val="0"/>
              </a:spcBef>
              <a:spcAft>
                <a:spcPts val="0"/>
              </a:spcAft>
              <a:buSzPts val="2000"/>
              <a:buChar char="•"/>
            </a:pPr>
            <a:r>
              <a:rPr lang="en-US" sz="1600" dirty="0"/>
              <a:t>provide for a process where the contractor signs the authorization agreeing to the terms and conditions of the agreement and returns it to the VR agency prior to services being delivered.</a:t>
            </a:r>
            <a:endParaRPr dirty="0"/>
          </a:p>
        </p:txBody>
      </p:sp>
      <p:pic>
        <p:nvPicPr>
          <p:cNvPr id="274" name="Google Shape;274;p1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76032" y="322520"/>
            <a:ext cx="2476344" cy="2476344"/>
          </a:xfrm>
          <a:prstGeom prst="rect">
            <a:avLst/>
          </a:prstGeom>
          <a:noFill/>
          <a:ln>
            <a:noFill/>
          </a:ln>
        </p:spPr>
      </p:pic>
      <p:sp>
        <p:nvSpPr>
          <p:cNvPr id="275" name="Google Shape;275;p10"/>
          <p:cNvSpPr txBox="1"/>
          <p:nvPr/>
        </p:nvSpPr>
        <p:spPr>
          <a:xfrm>
            <a:off x="3849089" y="4860907"/>
            <a:ext cx="7933401" cy="1773499"/>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lt1"/>
              </a:buClr>
              <a:buSzPts val="1600"/>
              <a:buFont typeface="Open Sans"/>
              <a:buNone/>
            </a:pPr>
            <a:r>
              <a:rPr lang="en-US" sz="1600" b="1" i="1">
                <a:solidFill>
                  <a:schemeClr val="lt1"/>
                </a:solidFill>
                <a:latin typeface="Open Sans"/>
                <a:ea typeface="Open Sans"/>
                <a:cs typeface="Open Sans"/>
                <a:sym typeface="Open Sans"/>
              </a:rPr>
              <a:t>These actions would be necessary to ensure adequate control over and protection of the funds being provided through the authorization and to ensure consumers are protected by receiving the right service in the right way from the right person.  In short, VR agencies need overarching contracts or formal vendor agreements to adequately protect Federal funds. RSA has never seen an authorization only process that meets the Federal requirements. </a:t>
            </a:r>
            <a:endParaRPr/>
          </a:p>
        </p:txBody>
      </p:sp>
      <p:pic>
        <p:nvPicPr>
          <p:cNvPr id="276" name="Google Shape;276;p1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5771" y="0"/>
            <a:ext cx="2381314" cy="2381314"/>
          </a:xfrm>
          <a:prstGeom prst="rect">
            <a:avLst/>
          </a:prstGeom>
          <a:noFill/>
          <a:ln>
            <a:noFill/>
          </a:ln>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1"/>
          <p:cNvSpPr txBox="1">
            <a:spLocks noGrp="1"/>
          </p:cNvSpPr>
          <p:nvPr>
            <p:ph type="ctrTitle"/>
          </p:nvPr>
        </p:nvSpPr>
        <p:spPr>
          <a:xfrm>
            <a:off x="5173406" y="1190657"/>
            <a:ext cx="6342206" cy="1155408"/>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3200"/>
              <a:buFont typeface="Open Sans"/>
              <a:buNone/>
            </a:pPr>
            <a:r>
              <a:rPr lang="en-US" sz="3200" b="1"/>
              <a:t>Contract Reality #5</a:t>
            </a:r>
            <a:br>
              <a:rPr lang="en-US" sz="3200" b="1"/>
            </a:br>
            <a:r>
              <a:rPr lang="en-US" sz="3200" b="1"/>
              <a:t>There Are Multiple Options for Managing Contracts Successfully</a:t>
            </a:r>
            <a:endParaRPr sz="4000"/>
          </a:p>
        </p:txBody>
      </p:sp>
      <p:pic>
        <p:nvPicPr>
          <p:cNvPr id="283" name="Google Shape;283;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06364" y="322520"/>
            <a:ext cx="2476344" cy="2476344"/>
          </a:xfrm>
          <a:prstGeom prst="rect">
            <a:avLst/>
          </a:prstGeom>
          <a:noFill/>
          <a:ln>
            <a:noFill/>
          </a:ln>
        </p:spPr>
      </p:pic>
      <p:sp>
        <p:nvSpPr>
          <p:cNvPr id="284" name="Google Shape;284;p11"/>
          <p:cNvSpPr txBox="1">
            <a:spLocks noGrp="1"/>
          </p:cNvSpPr>
          <p:nvPr>
            <p:ph type="body" idx="1"/>
          </p:nvPr>
        </p:nvSpPr>
        <p:spPr>
          <a:xfrm>
            <a:off x="5173406" y="2798864"/>
            <a:ext cx="5964237" cy="3819525"/>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25000"/>
              </a:lnSpc>
              <a:spcBef>
                <a:spcPts val="0"/>
              </a:spcBef>
              <a:spcAft>
                <a:spcPts val="0"/>
              </a:spcAft>
              <a:buSzPts val="3250"/>
              <a:buNone/>
            </a:pPr>
            <a:r>
              <a:rPr lang="en-US" sz="2600" b="1" dirty="0">
                <a:solidFill>
                  <a:srgbClr val="4C7A75"/>
                </a:solidFill>
              </a:rPr>
              <a:t>How to address incorporating the Federal requirements</a:t>
            </a:r>
            <a:endParaRPr sz="2600" dirty="0">
              <a:solidFill>
                <a:srgbClr val="4C7A75"/>
              </a:solidFill>
            </a:endParaRPr>
          </a:p>
          <a:p>
            <a:pPr marL="347472" lvl="0" indent="-347472" algn="l" rtl="0">
              <a:lnSpc>
                <a:spcPct val="125000"/>
              </a:lnSpc>
              <a:spcBef>
                <a:spcPts val="0"/>
              </a:spcBef>
              <a:spcAft>
                <a:spcPts val="0"/>
              </a:spcAft>
              <a:buSzPts val="3250"/>
              <a:buChar char="•"/>
            </a:pPr>
            <a:r>
              <a:rPr lang="en-US" sz="2600" u="none" strike="noStrike" dirty="0"/>
              <a:t>Develop template language that addresses the Federal requirements and use it consistently</a:t>
            </a:r>
            <a:endParaRPr dirty="0"/>
          </a:p>
          <a:p>
            <a:pPr marL="347472" lvl="0" indent="-347472" algn="l" rtl="0">
              <a:lnSpc>
                <a:spcPct val="125000"/>
              </a:lnSpc>
              <a:spcBef>
                <a:spcPts val="0"/>
              </a:spcBef>
              <a:spcAft>
                <a:spcPts val="0"/>
              </a:spcAft>
              <a:buSzPts val="3250"/>
              <a:buChar char="•"/>
            </a:pPr>
            <a:r>
              <a:rPr lang="en-US" sz="2600" u="none" strike="noStrike" dirty="0"/>
              <a:t>Vendor portals</a:t>
            </a:r>
            <a:endParaRPr dirty="0"/>
          </a:p>
          <a:p>
            <a:pPr marL="347472" lvl="0" indent="-347472" algn="l" rtl="0">
              <a:lnSpc>
                <a:spcPct val="125000"/>
              </a:lnSpc>
              <a:spcBef>
                <a:spcPts val="0"/>
              </a:spcBef>
              <a:spcAft>
                <a:spcPts val="0"/>
              </a:spcAft>
              <a:buSzPts val="3250"/>
              <a:buChar char="•"/>
            </a:pPr>
            <a:r>
              <a:rPr lang="en-US" sz="2600" u="none" strike="noStrike" dirty="0"/>
              <a:t>Vendor handbooks</a:t>
            </a:r>
            <a:endParaRPr dirty="0"/>
          </a:p>
          <a:p>
            <a:pPr marL="347472" lvl="0" indent="-156972" algn="l" rtl="0">
              <a:lnSpc>
                <a:spcPct val="108000"/>
              </a:lnSpc>
              <a:spcBef>
                <a:spcPts val="0"/>
              </a:spcBef>
              <a:spcAft>
                <a:spcPts val="0"/>
              </a:spcAft>
              <a:buClr>
                <a:srgbClr val="4C7A75"/>
              </a:buClr>
              <a:buSzPts val="3000"/>
              <a:buFont typeface="Arial"/>
              <a:buNone/>
            </a:pPr>
            <a:endParaRPr dirty="0"/>
          </a:p>
        </p:txBody>
      </p:sp>
      <p:pic>
        <p:nvPicPr>
          <p:cNvPr id="285" name="Google Shape;285;p1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0" y="57182"/>
            <a:ext cx="2381314" cy="2381314"/>
          </a:xfrm>
          <a:prstGeom prst="rect">
            <a:avLst/>
          </a:prstGeom>
          <a:noFill/>
          <a:ln>
            <a:noFill/>
          </a:ln>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2"/>
          <p:cNvSpPr txBox="1">
            <a:spLocks noGrp="1"/>
          </p:cNvSpPr>
          <p:nvPr>
            <p:ph type="ctrTitle"/>
          </p:nvPr>
        </p:nvSpPr>
        <p:spPr>
          <a:xfrm>
            <a:off x="5268408" y="558140"/>
            <a:ext cx="6342206" cy="1787925"/>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4000"/>
              <a:buFont typeface="Open Sans"/>
              <a:buNone/>
            </a:pPr>
            <a:r>
              <a:rPr lang="en-US" sz="4000" b="1"/>
              <a:t>Contract Reality #6 </a:t>
            </a:r>
            <a:br>
              <a:rPr lang="en-US" sz="4000" b="1"/>
            </a:br>
            <a:r>
              <a:rPr lang="en-US" sz="4000" b="1"/>
              <a:t>Vendor Relationships Are Critical </a:t>
            </a:r>
            <a:endParaRPr sz="4000"/>
          </a:p>
        </p:txBody>
      </p:sp>
      <p:pic>
        <p:nvPicPr>
          <p:cNvPr id="292" name="Google Shape;292;p1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06364" y="322520"/>
            <a:ext cx="2476344" cy="2476344"/>
          </a:xfrm>
          <a:prstGeom prst="rect">
            <a:avLst/>
          </a:prstGeom>
          <a:noFill/>
          <a:ln>
            <a:noFill/>
          </a:ln>
        </p:spPr>
      </p:pic>
      <p:pic>
        <p:nvPicPr>
          <p:cNvPr id="293" name="Google Shape;293;p12" descr="Badge 6 with solid fill"/>
          <p:cNvPicPr preferRelativeResize="0"/>
          <p:nvPr/>
        </p:nvPicPr>
        <p:blipFill rotWithShape="1">
          <a:blip r:embed="rId5">
            <a:alphaModFix/>
          </a:blip>
          <a:srcRect/>
          <a:stretch/>
        </p:blipFill>
        <p:spPr>
          <a:xfrm>
            <a:off x="85771" y="0"/>
            <a:ext cx="2381314" cy="2381314"/>
          </a:xfrm>
          <a:prstGeom prst="rect">
            <a:avLst/>
          </a:prstGeom>
          <a:noFill/>
          <a:ln>
            <a:noFill/>
          </a:ln>
        </p:spPr>
      </p:pic>
      <p:sp>
        <p:nvSpPr>
          <p:cNvPr id="294" name="Google Shape;294;p12"/>
          <p:cNvSpPr txBox="1"/>
          <p:nvPr/>
        </p:nvSpPr>
        <p:spPr>
          <a:xfrm>
            <a:off x="5421894" y="2644484"/>
            <a:ext cx="6342206" cy="4063473"/>
          </a:xfrm>
          <a:prstGeom prst="rect">
            <a:avLst/>
          </a:prstGeom>
          <a:noFill/>
          <a:ln>
            <a:noFill/>
          </a:ln>
        </p:spPr>
        <p:txBody>
          <a:bodyPr spcFirstLastPara="1" wrap="square" lIns="91425" tIns="45700" rIns="91425" bIns="45700" anchor="t" anchorCtr="0">
            <a:noAutofit/>
          </a:bodyPr>
          <a:lstStyle/>
          <a:p>
            <a:pPr marL="347472" marR="0" lvl="0" indent="-347472" algn="l" rtl="0">
              <a:lnSpc>
                <a:spcPct val="115000"/>
              </a:lnSpc>
              <a:spcBef>
                <a:spcPts val="0"/>
              </a:spcBef>
              <a:spcAft>
                <a:spcPts val="0"/>
              </a:spcAft>
              <a:buClr>
                <a:srgbClr val="4C7A75"/>
              </a:buClr>
              <a:buSzPts val="3000"/>
              <a:buFont typeface="Arial"/>
              <a:buChar char="•"/>
            </a:pPr>
            <a:r>
              <a:rPr lang="en-US" sz="2400" b="0">
                <a:solidFill>
                  <a:schemeClr val="dk1"/>
                </a:solidFill>
                <a:latin typeface="Open Sans"/>
                <a:ea typeface="Open Sans"/>
                <a:cs typeface="Open Sans"/>
                <a:sym typeface="Open Sans"/>
              </a:rPr>
              <a:t>Regular vendor meetings</a:t>
            </a:r>
            <a:endParaRPr/>
          </a:p>
          <a:p>
            <a:pPr marL="347472" marR="0" lvl="0" indent="-347472" algn="l" rtl="0">
              <a:lnSpc>
                <a:spcPct val="115000"/>
              </a:lnSpc>
              <a:spcBef>
                <a:spcPts val="0"/>
              </a:spcBef>
              <a:spcAft>
                <a:spcPts val="0"/>
              </a:spcAft>
              <a:buClr>
                <a:srgbClr val="4C7A75"/>
              </a:buClr>
              <a:buSzPts val="3000"/>
              <a:buFont typeface="Arial"/>
              <a:buChar char="•"/>
            </a:pPr>
            <a:r>
              <a:rPr lang="en-US" sz="2400" b="0">
                <a:solidFill>
                  <a:schemeClr val="dk1"/>
                </a:solidFill>
                <a:latin typeface="Open Sans"/>
                <a:ea typeface="Open Sans"/>
                <a:cs typeface="Open Sans"/>
                <a:sym typeface="Open Sans"/>
              </a:rPr>
              <a:t>Regular communication--not just one way--Getting vendor input</a:t>
            </a:r>
            <a:endParaRPr/>
          </a:p>
          <a:p>
            <a:pPr marL="347472" marR="0" lvl="0" indent="-347472" algn="l" rtl="0">
              <a:lnSpc>
                <a:spcPct val="115000"/>
              </a:lnSpc>
              <a:spcBef>
                <a:spcPts val="0"/>
              </a:spcBef>
              <a:spcAft>
                <a:spcPts val="0"/>
              </a:spcAft>
              <a:buClr>
                <a:srgbClr val="4C7A75"/>
              </a:buClr>
              <a:buSzPts val="3000"/>
              <a:buFont typeface="Arial"/>
              <a:buChar char="•"/>
            </a:pPr>
            <a:r>
              <a:rPr lang="en-US" sz="2400" b="0">
                <a:solidFill>
                  <a:schemeClr val="dk1"/>
                </a:solidFill>
                <a:latin typeface="Open Sans"/>
                <a:ea typeface="Open Sans"/>
                <a:cs typeface="Open Sans"/>
                <a:sym typeface="Open Sans"/>
              </a:rPr>
              <a:t>Point of contact for dealing with concerns</a:t>
            </a:r>
            <a:endParaRPr/>
          </a:p>
          <a:p>
            <a:pPr marL="347472" marR="0" lvl="0" indent="-347472" algn="l" rtl="0">
              <a:lnSpc>
                <a:spcPct val="115000"/>
              </a:lnSpc>
              <a:spcBef>
                <a:spcPts val="0"/>
              </a:spcBef>
              <a:spcAft>
                <a:spcPts val="0"/>
              </a:spcAft>
              <a:buClr>
                <a:srgbClr val="4C7A75"/>
              </a:buClr>
              <a:buSzPts val="3000"/>
              <a:buFont typeface="Arial"/>
              <a:buChar char="•"/>
            </a:pPr>
            <a:r>
              <a:rPr lang="en-US" sz="2400" b="0">
                <a:solidFill>
                  <a:schemeClr val="dk1"/>
                </a:solidFill>
                <a:latin typeface="Open Sans"/>
                <a:ea typeface="Open Sans"/>
                <a:cs typeface="Open Sans"/>
                <a:sym typeface="Open Sans"/>
              </a:rPr>
              <a:t>Follow up</a:t>
            </a:r>
            <a:endParaRPr/>
          </a:p>
          <a:p>
            <a:pPr marL="347472" marR="0" lvl="0" indent="-347472" algn="l" rtl="0">
              <a:lnSpc>
                <a:spcPct val="115000"/>
              </a:lnSpc>
              <a:spcBef>
                <a:spcPts val="0"/>
              </a:spcBef>
              <a:spcAft>
                <a:spcPts val="0"/>
              </a:spcAft>
              <a:buClr>
                <a:srgbClr val="4C7A75"/>
              </a:buClr>
              <a:buSzPts val="3000"/>
              <a:buFont typeface="Arial"/>
              <a:buChar char="•"/>
            </a:pPr>
            <a:r>
              <a:rPr lang="en-US" sz="2400" b="0">
                <a:solidFill>
                  <a:schemeClr val="dk1"/>
                </a:solidFill>
                <a:latin typeface="Open Sans"/>
                <a:ea typeface="Open Sans"/>
                <a:cs typeface="Open Sans"/>
                <a:sym typeface="Open Sans"/>
              </a:rPr>
              <a:t>Accountability--both parties</a:t>
            </a:r>
            <a:endParaRPr/>
          </a:p>
          <a:p>
            <a:pPr marL="347472" marR="0" lvl="0" indent="-156972" algn="l" rtl="0">
              <a:lnSpc>
                <a:spcPct val="105000"/>
              </a:lnSpc>
              <a:spcBef>
                <a:spcPts val="1000"/>
              </a:spcBef>
              <a:spcAft>
                <a:spcPts val="0"/>
              </a:spcAft>
              <a:buClr>
                <a:srgbClr val="4C7A75"/>
              </a:buClr>
              <a:buSzPts val="3000"/>
              <a:buFont typeface="Arial"/>
              <a:buNone/>
            </a:pPr>
            <a:endParaRPr sz="2400" b="0">
              <a:solidFill>
                <a:schemeClr val="dk1"/>
              </a:solidFill>
              <a:latin typeface="Open Sans"/>
              <a:ea typeface="Open Sans"/>
              <a:cs typeface="Open Sans"/>
              <a:sym typeface="Open Sans"/>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3"/>
          <p:cNvSpPr txBox="1">
            <a:spLocks noGrp="1"/>
          </p:cNvSpPr>
          <p:nvPr>
            <p:ph type="ctrTitle"/>
          </p:nvPr>
        </p:nvSpPr>
        <p:spPr>
          <a:xfrm>
            <a:off x="5155921" y="612953"/>
            <a:ext cx="6342206" cy="1155408"/>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4000"/>
              <a:buFont typeface="Open Sans"/>
              <a:buNone/>
            </a:pPr>
            <a:r>
              <a:rPr lang="en-US" sz="4000" b="1"/>
              <a:t>Contract Reality #7</a:t>
            </a:r>
            <a:br>
              <a:rPr lang="en-US" sz="4000" b="1"/>
            </a:br>
            <a:r>
              <a:rPr lang="en-US" sz="4000" b="1"/>
              <a:t>Staff Resources Matter</a:t>
            </a:r>
            <a:endParaRPr sz="4000"/>
          </a:p>
        </p:txBody>
      </p:sp>
      <p:pic>
        <p:nvPicPr>
          <p:cNvPr id="301" name="Google Shape;301;p1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06364" y="322520"/>
            <a:ext cx="2476344" cy="2476344"/>
          </a:xfrm>
          <a:prstGeom prst="rect">
            <a:avLst/>
          </a:prstGeom>
          <a:noFill/>
          <a:ln>
            <a:noFill/>
          </a:ln>
        </p:spPr>
      </p:pic>
      <p:pic>
        <p:nvPicPr>
          <p:cNvPr id="302" name="Google Shape;302;p13" descr="Badge 7 with solid fill"/>
          <p:cNvPicPr preferRelativeResize="0"/>
          <p:nvPr/>
        </p:nvPicPr>
        <p:blipFill rotWithShape="1">
          <a:blip r:embed="rId5">
            <a:alphaModFix/>
          </a:blip>
          <a:srcRect/>
          <a:stretch/>
        </p:blipFill>
        <p:spPr>
          <a:xfrm>
            <a:off x="85771" y="0"/>
            <a:ext cx="2381314" cy="2381314"/>
          </a:xfrm>
          <a:prstGeom prst="rect">
            <a:avLst/>
          </a:prstGeom>
          <a:noFill/>
          <a:ln>
            <a:noFill/>
          </a:ln>
        </p:spPr>
      </p:pic>
      <p:sp>
        <p:nvSpPr>
          <p:cNvPr id="303" name="Google Shape;303;p13"/>
          <p:cNvSpPr txBox="1"/>
          <p:nvPr/>
        </p:nvSpPr>
        <p:spPr>
          <a:xfrm>
            <a:off x="5173407" y="2163516"/>
            <a:ext cx="6307234" cy="4237284"/>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135000"/>
              </a:lnSpc>
              <a:spcBef>
                <a:spcPts val="0"/>
              </a:spcBef>
              <a:spcAft>
                <a:spcPts val="0"/>
              </a:spcAft>
              <a:buClr>
                <a:schemeClr val="dk1"/>
              </a:buClr>
              <a:buSzPct val="125000"/>
              <a:buFont typeface="Arial"/>
              <a:buNone/>
            </a:pPr>
            <a:r>
              <a:rPr lang="en-US" sz="2800" b="0">
                <a:solidFill>
                  <a:schemeClr val="dk1"/>
                </a:solidFill>
                <a:latin typeface="Open Sans"/>
                <a:ea typeface="Open Sans"/>
                <a:cs typeface="Open Sans"/>
                <a:sym typeface="Open Sans"/>
              </a:rPr>
              <a:t>This area </a:t>
            </a:r>
            <a:r>
              <a:rPr lang="en-US" sz="4000" b="1" i="1">
                <a:solidFill>
                  <a:srgbClr val="4C7A75"/>
                </a:solidFill>
                <a:latin typeface="Open Sans"/>
                <a:ea typeface="Open Sans"/>
                <a:cs typeface="Open Sans"/>
                <a:sym typeface="Open Sans"/>
              </a:rPr>
              <a:t>will not staff itself.</a:t>
            </a:r>
            <a:endParaRPr sz="2800" b="0">
              <a:solidFill>
                <a:srgbClr val="4C7A75"/>
              </a:solidFill>
              <a:latin typeface="Open Sans"/>
              <a:ea typeface="Open Sans"/>
              <a:cs typeface="Open Sans"/>
              <a:sym typeface="Open Sans"/>
            </a:endParaRPr>
          </a:p>
          <a:p>
            <a:pPr marL="0" marR="0" lvl="0" indent="0" algn="l" rtl="0">
              <a:lnSpc>
                <a:spcPct val="135000"/>
              </a:lnSpc>
              <a:spcBef>
                <a:spcPts val="1000"/>
              </a:spcBef>
              <a:spcAft>
                <a:spcPts val="0"/>
              </a:spcAft>
              <a:buClr>
                <a:schemeClr val="dk1"/>
              </a:buClr>
              <a:buSzPct val="125000"/>
              <a:buFont typeface="Arial"/>
              <a:buNone/>
            </a:pPr>
            <a:r>
              <a:rPr lang="en-US" sz="2800" b="0">
                <a:solidFill>
                  <a:schemeClr val="dk1"/>
                </a:solidFill>
                <a:latin typeface="Open Sans"/>
                <a:ea typeface="Open Sans"/>
                <a:cs typeface="Open Sans"/>
                <a:sym typeface="Open Sans"/>
              </a:rPr>
              <a:t>You need dedicated resources to make this all happen. </a:t>
            </a:r>
            <a:endParaRPr/>
          </a:p>
          <a:p>
            <a:pPr marL="0" marR="0" lvl="0" indent="0" algn="l" rtl="0">
              <a:lnSpc>
                <a:spcPct val="135000"/>
              </a:lnSpc>
              <a:spcBef>
                <a:spcPts val="1000"/>
              </a:spcBef>
              <a:spcAft>
                <a:spcPts val="0"/>
              </a:spcAft>
              <a:buClr>
                <a:schemeClr val="lt1"/>
              </a:buClr>
              <a:buSzPct val="125000"/>
              <a:buFont typeface="Arial"/>
              <a:buNone/>
            </a:pPr>
            <a:endParaRPr sz="2800" b="1" i="1">
              <a:solidFill>
                <a:schemeClr val="dk1"/>
              </a:solidFill>
              <a:latin typeface="Open Sans"/>
              <a:ea typeface="Open Sans"/>
              <a:cs typeface="Open Sans"/>
              <a:sym typeface="Open Sans"/>
            </a:endParaRPr>
          </a:p>
          <a:p>
            <a:pPr marL="0" marR="0" lvl="0" indent="0" algn="l" rtl="0">
              <a:lnSpc>
                <a:spcPct val="135000"/>
              </a:lnSpc>
              <a:spcBef>
                <a:spcPts val="1000"/>
              </a:spcBef>
              <a:spcAft>
                <a:spcPts val="0"/>
              </a:spcAft>
              <a:buClr>
                <a:schemeClr val="dk1"/>
              </a:buClr>
              <a:buSzPct val="125000"/>
              <a:buFont typeface="Arial"/>
              <a:buNone/>
            </a:pPr>
            <a:r>
              <a:rPr lang="en-US" sz="2800" b="1" i="1">
                <a:solidFill>
                  <a:schemeClr val="dk1"/>
                </a:solidFill>
                <a:latin typeface="Open Sans"/>
                <a:ea typeface="Open Sans"/>
                <a:cs typeface="Open Sans"/>
                <a:sym typeface="Open Sans"/>
              </a:rPr>
              <a:t>Have you calculated how much of your non-Federal and Federal funds are spent on purchased services?</a:t>
            </a:r>
            <a:endParaRPr/>
          </a:p>
          <a:p>
            <a:pPr marL="347472" marR="0" lvl="0" indent="-171259" algn="l" rtl="0">
              <a:lnSpc>
                <a:spcPct val="135000"/>
              </a:lnSpc>
              <a:spcBef>
                <a:spcPts val="1000"/>
              </a:spcBef>
              <a:spcAft>
                <a:spcPts val="0"/>
              </a:spcAft>
              <a:buClr>
                <a:schemeClr val="lt1"/>
              </a:buClr>
              <a:buSzPct val="125000"/>
              <a:buFont typeface="Arial"/>
              <a:buNone/>
            </a:pPr>
            <a:endParaRPr sz="2400" b="0">
              <a:solidFill>
                <a:schemeClr val="dk1"/>
              </a:solidFill>
              <a:latin typeface="Open Sans"/>
              <a:ea typeface="Open Sans"/>
              <a:cs typeface="Open Sans"/>
              <a:sym typeface="Open Sans"/>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4"/>
          <p:cNvSpPr txBox="1">
            <a:spLocks noGrp="1"/>
          </p:cNvSpPr>
          <p:nvPr>
            <p:ph type="ctrTitle"/>
          </p:nvPr>
        </p:nvSpPr>
        <p:spPr>
          <a:xfrm>
            <a:off x="5196555" y="612953"/>
            <a:ext cx="6342206" cy="1155408"/>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3200"/>
              <a:buFont typeface="Open Sans"/>
              <a:buNone/>
            </a:pPr>
            <a:r>
              <a:rPr lang="en-US" sz="3200" b="1"/>
              <a:t>Contract Reality #8</a:t>
            </a:r>
            <a:br>
              <a:rPr lang="en-US" sz="3200" b="1"/>
            </a:br>
            <a:r>
              <a:rPr lang="en-US" sz="3200" b="1"/>
              <a:t>Policies/Procedures/Internal Controls matter</a:t>
            </a:r>
            <a:endParaRPr sz="4000"/>
          </a:p>
        </p:txBody>
      </p:sp>
      <p:sp>
        <p:nvSpPr>
          <p:cNvPr id="310" name="Google Shape;310;p14"/>
          <p:cNvSpPr txBox="1">
            <a:spLocks noGrp="1"/>
          </p:cNvSpPr>
          <p:nvPr>
            <p:ph type="body" idx="1"/>
          </p:nvPr>
        </p:nvSpPr>
        <p:spPr>
          <a:xfrm>
            <a:off x="5214692" y="2133256"/>
            <a:ext cx="6749419" cy="4481300"/>
          </a:xfrm>
          <a:prstGeom prst="rect">
            <a:avLst/>
          </a:prstGeom>
          <a:noFill/>
          <a:ln>
            <a:noFill/>
          </a:ln>
        </p:spPr>
        <p:txBody>
          <a:bodyPr spcFirstLastPara="1" wrap="square" lIns="91425" tIns="45700" rIns="91425" bIns="45700" anchor="t" anchorCtr="0">
            <a:noAutofit/>
          </a:bodyPr>
          <a:lstStyle/>
          <a:p>
            <a:pPr marL="347472" lvl="0" indent="-347472" algn="l" rtl="0">
              <a:lnSpc>
                <a:spcPct val="115000"/>
              </a:lnSpc>
              <a:spcBef>
                <a:spcPts val="0"/>
              </a:spcBef>
              <a:spcAft>
                <a:spcPts val="0"/>
              </a:spcAft>
              <a:buSzPts val="2250"/>
              <a:buChar char="•"/>
            </a:pPr>
            <a:r>
              <a:rPr lang="en-US" sz="1800" u="none" strike="noStrike" dirty="0"/>
              <a:t>Common monitoring finding</a:t>
            </a:r>
            <a:endParaRPr dirty="0"/>
          </a:p>
          <a:p>
            <a:pPr marL="347472" lvl="0" indent="-347472" algn="l" rtl="0">
              <a:lnSpc>
                <a:spcPct val="115000"/>
              </a:lnSpc>
              <a:spcBef>
                <a:spcPts val="1000"/>
              </a:spcBef>
              <a:spcAft>
                <a:spcPts val="0"/>
              </a:spcAft>
              <a:buSzPts val="2250"/>
              <a:buChar char="•"/>
            </a:pPr>
            <a:r>
              <a:rPr lang="en-US" sz="1800" u="none" strike="noStrike" dirty="0"/>
              <a:t>Policies/Procedures/internal controls provide the overall structure and framework for contract work from inception through monitoring to closure.</a:t>
            </a:r>
            <a:endParaRPr dirty="0"/>
          </a:p>
          <a:p>
            <a:pPr marL="800100" lvl="1" indent="-342900" algn="l" rtl="0">
              <a:lnSpc>
                <a:spcPct val="115000"/>
              </a:lnSpc>
              <a:spcBef>
                <a:spcPts val="1000"/>
              </a:spcBef>
              <a:spcAft>
                <a:spcPts val="0"/>
              </a:spcAft>
              <a:buSzPts val="1800"/>
              <a:buChar char="•"/>
            </a:pPr>
            <a:r>
              <a:rPr lang="en-US" sz="1800" u="none" strike="noStrike" dirty="0"/>
              <a:t>This is the who, what, how, when, and why</a:t>
            </a:r>
            <a:endParaRPr dirty="0"/>
          </a:p>
          <a:p>
            <a:pPr marL="800100" lvl="1" indent="-342900" algn="l" rtl="0">
              <a:lnSpc>
                <a:spcPct val="115000"/>
              </a:lnSpc>
              <a:spcBef>
                <a:spcPts val="0"/>
              </a:spcBef>
              <a:spcAft>
                <a:spcPts val="0"/>
              </a:spcAft>
              <a:buSzPts val="1800"/>
              <a:buChar char="•"/>
            </a:pPr>
            <a:r>
              <a:rPr lang="en-US" sz="1800" u="none" strike="noStrike" dirty="0"/>
              <a:t>Includes your State and Federal requirements</a:t>
            </a:r>
            <a:endParaRPr dirty="0"/>
          </a:p>
          <a:p>
            <a:pPr marL="1257300" lvl="2" indent="-342900" algn="l" rtl="0">
              <a:lnSpc>
                <a:spcPct val="115000"/>
              </a:lnSpc>
              <a:spcBef>
                <a:spcPts val="0"/>
              </a:spcBef>
              <a:spcAft>
                <a:spcPts val="0"/>
              </a:spcAft>
              <a:buSzPts val="1620"/>
              <a:buChar char="•"/>
            </a:pPr>
            <a:r>
              <a:rPr lang="en-US" sz="1800" u="none" strike="noStrike" dirty="0"/>
              <a:t> </a:t>
            </a:r>
            <a:r>
              <a:rPr lang="en-US" sz="1800" b="1" u="sng" strike="noStrike" dirty="0">
                <a:solidFill>
                  <a:srgbClr val="385B57"/>
                </a:solidFill>
                <a:hlinkClick r:id="rId4">
                  <a:extLst>
                    <a:ext uri="{A12FA001-AC4F-418D-AE19-62706E023703}">
                      <ahyp:hlinkClr xmlns:ahyp="http://schemas.microsoft.com/office/drawing/2018/hyperlinkcolor" val="tx"/>
                    </a:ext>
                  </a:extLst>
                </a:hlinkClick>
              </a:rPr>
              <a:t>Appendix II to Part 200</a:t>
            </a:r>
            <a:endParaRPr sz="1800" u="none" strike="noStrike" dirty="0"/>
          </a:p>
          <a:p>
            <a:pPr marL="347472" lvl="0" indent="-347472" algn="l" rtl="0">
              <a:lnSpc>
                <a:spcPct val="115000"/>
              </a:lnSpc>
              <a:spcBef>
                <a:spcPts val="600"/>
              </a:spcBef>
              <a:spcAft>
                <a:spcPts val="0"/>
              </a:spcAft>
              <a:buSzPts val="2250"/>
              <a:buChar char="•"/>
            </a:pPr>
            <a:r>
              <a:rPr lang="en-US" sz="1800" u="none" strike="noStrike" dirty="0"/>
              <a:t>When it is written down--it withstands changes in staffing--provides the directions for new staff coming in.</a:t>
            </a:r>
            <a:endParaRPr dirty="0"/>
          </a:p>
          <a:p>
            <a:pPr marL="347472" lvl="0" indent="-347472" algn="l" rtl="0">
              <a:lnSpc>
                <a:spcPct val="115000"/>
              </a:lnSpc>
              <a:spcBef>
                <a:spcPts val="1000"/>
              </a:spcBef>
              <a:spcAft>
                <a:spcPts val="0"/>
              </a:spcAft>
              <a:buSzPts val="2250"/>
              <a:buChar char="•"/>
            </a:pPr>
            <a:r>
              <a:rPr lang="en-US" sz="1800" u="none" strike="noStrike" dirty="0"/>
              <a:t>It links you to the agency rate setting methodology, so they operate in tandem.</a:t>
            </a:r>
            <a:endParaRPr dirty="0"/>
          </a:p>
          <a:p>
            <a:pPr marL="347472" lvl="0" indent="-347472" algn="l" rtl="0">
              <a:lnSpc>
                <a:spcPct val="115000"/>
              </a:lnSpc>
              <a:spcBef>
                <a:spcPts val="1000"/>
              </a:spcBef>
              <a:spcAft>
                <a:spcPts val="0"/>
              </a:spcAft>
              <a:buSzPts val="2250"/>
              <a:buChar char="•"/>
            </a:pPr>
            <a:r>
              <a:rPr lang="en-US" sz="1800" b="1" u="none" strike="noStrike" dirty="0"/>
              <a:t>VRTAC-QM Contract Management Checklist</a:t>
            </a:r>
            <a:endParaRPr dirty="0"/>
          </a:p>
        </p:txBody>
      </p:sp>
      <p:pic>
        <p:nvPicPr>
          <p:cNvPr id="311" name="Google Shape;311;p1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806364" y="322520"/>
            <a:ext cx="2476344" cy="2476344"/>
          </a:xfrm>
          <a:prstGeom prst="rect">
            <a:avLst/>
          </a:prstGeom>
          <a:noFill/>
          <a:ln>
            <a:noFill/>
          </a:ln>
        </p:spPr>
      </p:pic>
      <p:pic>
        <p:nvPicPr>
          <p:cNvPr id="312" name="Google Shape;312;p14">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85771" y="0"/>
            <a:ext cx="2381314" cy="2381314"/>
          </a:xfrm>
          <a:prstGeom prst="rect">
            <a:avLst/>
          </a:prstGeom>
          <a:noFill/>
          <a:ln>
            <a:noFill/>
          </a:ln>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5"/>
          <p:cNvSpPr txBox="1">
            <a:spLocks noGrp="1"/>
          </p:cNvSpPr>
          <p:nvPr>
            <p:ph type="ctrTitle"/>
          </p:nvPr>
        </p:nvSpPr>
        <p:spPr>
          <a:xfrm>
            <a:off x="186192" y="2884809"/>
            <a:ext cx="4442958" cy="1991208"/>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4400"/>
              <a:buFont typeface="Open Sans"/>
              <a:buNone/>
            </a:pPr>
            <a:r>
              <a:rPr lang="en-US" sz="4000" dirty="0"/>
              <a:t>Contract Reality #9 – Monitoring is 7 Steps</a:t>
            </a:r>
            <a:endParaRPr sz="4000" dirty="0"/>
          </a:p>
        </p:txBody>
      </p:sp>
      <p:sp>
        <p:nvSpPr>
          <p:cNvPr id="318" name="Google Shape;318;p15"/>
          <p:cNvSpPr txBox="1">
            <a:spLocks noGrp="1"/>
          </p:cNvSpPr>
          <p:nvPr>
            <p:ph type="body" idx="1"/>
          </p:nvPr>
        </p:nvSpPr>
        <p:spPr>
          <a:xfrm>
            <a:off x="5432136" y="787234"/>
            <a:ext cx="5963920" cy="5221679"/>
          </a:xfrm>
          <a:prstGeom prst="rect">
            <a:avLst/>
          </a:prstGeom>
          <a:noFill/>
          <a:ln>
            <a:noFill/>
          </a:ln>
        </p:spPr>
        <p:txBody>
          <a:bodyPr spcFirstLastPara="1" wrap="square" lIns="91425" tIns="45700" rIns="91425" bIns="45700" anchor="t" anchorCtr="0">
            <a:noAutofit/>
          </a:bodyPr>
          <a:lstStyle/>
          <a:p>
            <a:pPr marL="457200" lvl="0" indent="-457200" algn="l" rtl="0">
              <a:lnSpc>
                <a:spcPct val="108000"/>
              </a:lnSpc>
              <a:spcBef>
                <a:spcPts val="0"/>
              </a:spcBef>
              <a:spcAft>
                <a:spcPts val="0"/>
              </a:spcAft>
              <a:buSzPts val="2520"/>
              <a:buFont typeface="Open Sans"/>
              <a:buAutoNum type="arabicPeriod"/>
            </a:pPr>
            <a:r>
              <a:rPr lang="en-US"/>
              <a:t>Gather the contract and all pertinent contract documents;</a:t>
            </a:r>
            <a:endParaRPr/>
          </a:p>
          <a:p>
            <a:pPr marL="457200" lvl="0" indent="-457200" algn="l" rtl="0">
              <a:lnSpc>
                <a:spcPct val="108000"/>
              </a:lnSpc>
              <a:spcBef>
                <a:spcPts val="1000"/>
              </a:spcBef>
              <a:spcAft>
                <a:spcPts val="0"/>
              </a:spcAft>
              <a:buSzPts val="2520"/>
              <a:buFont typeface="Open Sans"/>
              <a:buAutoNum type="arabicPeriod"/>
            </a:pPr>
            <a:r>
              <a:rPr lang="en-US"/>
              <a:t>Decide what to monitor;</a:t>
            </a:r>
            <a:endParaRPr/>
          </a:p>
          <a:p>
            <a:pPr marL="457200" lvl="0" indent="-457200" algn="l" rtl="0">
              <a:lnSpc>
                <a:spcPct val="108000"/>
              </a:lnSpc>
              <a:spcBef>
                <a:spcPts val="1000"/>
              </a:spcBef>
              <a:spcAft>
                <a:spcPts val="0"/>
              </a:spcAft>
              <a:buSzPts val="2520"/>
              <a:buFont typeface="Open Sans"/>
              <a:buAutoNum type="arabicPeriod"/>
            </a:pPr>
            <a:r>
              <a:rPr lang="en-US"/>
              <a:t>Decide how it will be monitored;</a:t>
            </a:r>
            <a:endParaRPr/>
          </a:p>
          <a:p>
            <a:pPr marL="457200" lvl="0" indent="-457200" algn="l" rtl="0">
              <a:lnSpc>
                <a:spcPct val="108000"/>
              </a:lnSpc>
              <a:spcBef>
                <a:spcPts val="1000"/>
              </a:spcBef>
              <a:spcAft>
                <a:spcPts val="0"/>
              </a:spcAft>
              <a:buSzPts val="2520"/>
              <a:buFont typeface="Open Sans"/>
              <a:buAutoNum type="arabicPeriod"/>
            </a:pPr>
            <a:r>
              <a:rPr lang="en-US"/>
              <a:t>Decide who will monitor;</a:t>
            </a:r>
            <a:endParaRPr/>
          </a:p>
          <a:p>
            <a:pPr marL="457200" lvl="0" indent="-457200" algn="l" rtl="0">
              <a:lnSpc>
                <a:spcPct val="108000"/>
              </a:lnSpc>
              <a:spcBef>
                <a:spcPts val="1000"/>
              </a:spcBef>
              <a:spcAft>
                <a:spcPts val="0"/>
              </a:spcAft>
              <a:buSzPts val="2520"/>
              <a:buFont typeface="Open Sans"/>
              <a:buAutoNum type="arabicPeriod"/>
            </a:pPr>
            <a:r>
              <a:rPr lang="en-US"/>
              <a:t>Gather information and data for monitoring;</a:t>
            </a:r>
            <a:endParaRPr/>
          </a:p>
          <a:p>
            <a:pPr marL="457200" lvl="0" indent="-457200" algn="l" rtl="0">
              <a:lnSpc>
                <a:spcPct val="108000"/>
              </a:lnSpc>
              <a:spcBef>
                <a:spcPts val="1000"/>
              </a:spcBef>
              <a:spcAft>
                <a:spcPts val="0"/>
              </a:spcAft>
              <a:buSzPts val="2520"/>
              <a:buFont typeface="Open Sans"/>
              <a:buAutoNum type="arabicPeriod"/>
            </a:pPr>
            <a:r>
              <a:rPr lang="en-US"/>
              <a:t>Analyze information and data for monitoring; and</a:t>
            </a:r>
            <a:endParaRPr/>
          </a:p>
          <a:p>
            <a:pPr marL="457200" lvl="0" indent="-457200" algn="l" rtl="0">
              <a:lnSpc>
                <a:spcPct val="108000"/>
              </a:lnSpc>
              <a:spcBef>
                <a:spcPts val="1000"/>
              </a:spcBef>
              <a:spcAft>
                <a:spcPts val="0"/>
              </a:spcAft>
              <a:buSzPts val="2520"/>
              <a:buFont typeface="Open Sans"/>
              <a:buAutoNum type="arabicPeriod"/>
            </a:pPr>
            <a:r>
              <a:rPr lang="en-US"/>
              <a:t>Act in cases of non-compliance.</a:t>
            </a:r>
            <a:endParaRPr/>
          </a:p>
          <a:p>
            <a:pPr marL="457200" lvl="0" indent="-297180" algn="l" rtl="0">
              <a:lnSpc>
                <a:spcPct val="108000"/>
              </a:lnSpc>
              <a:spcBef>
                <a:spcPts val="1000"/>
              </a:spcBef>
              <a:spcAft>
                <a:spcPts val="0"/>
              </a:spcAft>
              <a:buSzPts val="2520"/>
              <a:buFont typeface="Open Sans"/>
              <a:buNone/>
            </a:pPr>
            <a:endParaRPr/>
          </a:p>
        </p:txBody>
      </p:sp>
      <p:pic>
        <p:nvPicPr>
          <p:cNvPr id="319" name="Google Shape;319;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0467" y="0"/>
            <a:ext cx="2381314" cy="2381314"/>
          </a:xfrm>
          <a:prstGeom prst="rect">
            <a:avLst/>
          </a:prstGeom>
          <a:noFill/>
          <a:ln>
            <a:noFill/>
          </a:ln>
        </p:spPr>
      </p:pic>
      <p:pic>
        <p:nvPicPr>
          <p:cNvPr id="320" name="Google Shape;320;p1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806364" y="322520"/>
            <a:ext cx="2476344" cy="2476344"/>
          </a:xfrm>
          <a:prstGeom prst="rect">
            <a:avLst/>
          </a:prstGeom>
          <a:noFill/>
          <a:ln>
            <a:noFill/>
          </a:ln>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6"/>
          <p:cNvSpPr txBox="1">
            <a:spLocks noGrp="1"/>
          </p:cNvSpPr>
          <p:nvPr>
            <p:ph type="ctrTitle"/>
          </p:nvPr>
        </p:nvSpPr>
        <p:spPr>
          <a:xfrm>
            <a:off x="5049718" y="1537444"/>
            <a:ext cx="6342206" cy="1155408"/>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3600"/>
              <a:buFont typeface="Open Sans"/>
              <a:buNone/>
            </a:pPr>
            <a:r>
              <a:rPr lang="en-US" sz="3600" b="1"/>
              <a:t>Contract Reality #10</a:t>
            </a:r>
            <a:br>
              <a:rPr lang="en-US" sz="3600" b="1"/>
            </a:br>
            <a:r>
              <a:rPr lang="en-US" sz="3600" b="1"/>
              <a:t>Managing Contract Compliance and Performance Matters</a:t>
            </a:r>
            <a:endParaRPr sz="4000"/>
          </a:p>
        </p:txBody>
      </p:sp>
      <p:pic>
        <p:nvPicPr>
          <p:cNvPr id="327" name="Google Shape;327;p1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06364" y="322520"/>
            <a:ext cx="2476344" cy="2476344"/>
          </a:xfrm>
          <a:prstGeom prst="rect">
            <a:avLst/>
          </a:prstGeom>
          <a:noFill/>
          <a:ln>
            <a:noFill/>
          </a:ln>
        </p:spPr>
      </p:pic>
      <p:pic>
        <p:nvPicPr>
          <p:cNvPr id="328" name="Google Shape;328;p16" descr="Badge 10 with solid fill"/>
          <p:cNvPicPr preferRelativeResize="0"/>
          <p:nvPr/>
        </p:nvPicPr>
        <p:blipFill rotWithShape="1">
          <a:blip r:embed="rId5">
            <a:alphaModFix/>
          </a:blip>
          <a:srcRect/>
          <a:stretch/>
        </p:blipFill>
        <p:spPr>
          <a:xfrm>
            <a:off x="85771" y="0"/>
            <a:ext cx="2381314" cy="2381314"/>
          </a:xfrm>
          <a:prstGeom prst="rect">
            <a:avLst/>
          </a:prstGeom>
          <a:noFill/>
          <a:ln>
            <a:noFill/>
          </a:ln>
        </p:spPr>
      </p:pic>
      <p:sp>
        <p:nvSpPr>
          <p:cNvPr id="329" name="Google Shape;329;p16"/>
          <p:cNvSpPr txBox="1"/>
          <p:nvPr/>
        </p:nvSpPr>
        <p:spPr>
          <a:xfrm>
            <a:off x="7355563" y="3927885"/>
            <a:ext cx="3905732" cy="2247283"/>
          </a:xfrm>
          <a:prstGeom prst="rect">
            <a:avLst/>
          </a:prstGeom>
          <a:noFill/>
          <a:ln>
            <a:noFill/>
          </a:ln>
        </p:spPr>
        <p:txBody>
          <a:bodyPr spcFirstLastPara="1" wrap="square" lIns="91425" tIns="45700" rIns="91425" bIns="45700" anchor="t" anchorCtr="0">
            <a:normAutofit/>
          </a:bodyPr>
          <a:lstStyle/>
          <a:p>
            <a:pPr marL="0" marR="0" lvl="0" indent="0" algn="l" rtl="0">
              <a:lnSpc>
                <a:spcPct val="115000"/>
              </a:lnSpc>
              <a:spcBef>
                <a:spcPts val="0"/>
              </a:spcBef>
              <a:spcAft>
                <a:spcPts val="0"/>
              </a:spcAft>
              <a:buClr>
                <a:srgbClr val="4C7A75"/>
              </a:buClr>
              <a:buSzPts val="4500"/>
              <a:buFont typeface="Arial"/>
              <a:buNone/>
            </a:pPr>
            <a:r>
              <a:rPr lang="en-US" sz="3600" b="1">
                <a:solidFill>
                  <a:srgbClr val="4C7A75"/>
                </a:solidFill>
                <a:latin typeface="Open Sans"/>
                <a:ea typeface="Open Sans"/>
                <a:cs typeface="Open Sans"/>
                <a:sym typeface="Open Sans"/>
              </a:rPr>
              <a:t>Let me tell you a story….</a:t>
            </a:r>
            <a:endParaRPr/>
          </a:p>
          <a:p>
            <a:pPr marL="0" marR="0" lvl="0" indent="0" algn="l" rtl="0">
              <a:lnSpc>
                <a:spcPct val="115000"/>
              </a:lnSpc>
              <a:spcBef>
                <a:spcPts val="0"/>
              </a:spcBef>
              <a:spcAft>
                <a:spcPts val="0"/>
              </a:spcAft>
              <a:buClr>
                <a:schemeClr val="lt1"/>
              </a:buClr>
              <a:buSzPts val="2000"/>
              <a:buFont typeface="Arial"/>
              <a:buNone/>
            </a:pPr>
            <a:r>
              <a:rPr lang="en-US" sz="1600" b="0">
                <a:solidFill>
                  <a:schemeClr val="lt1"/>
                </a:solidFill>
                <a:latin typeface="Open Sans"/>
                <a:ea typeface="Open Sans"/>
                <a:cs typeface="Open Sans"/>
                <a:sym typeface="Open Sans"/>
              </a:rPr>
              <a:t> </a:t>
            </a:r>
            <a:endParaRPr sz="1800" b="0">
              <a:solidFill>
                <a:schemeClr val="lt1"/>
              </a:solidFill>
              <a:latin typeface="Arial"/>
              <a:ea typeface="Arial"/>
              <a:cs typeface="Arial"/>
              <a:sym typeface="Arial"/>
            </a:endParaRPr>
          </a:p>
        </p:txBody>
      </p:sp>
      <p:pic>
        <p:nvPicPr>
          <p:cNvPr id="330" name="Google Shape;330;p16">
            <a:extLst>
              <a:ext uri="{C183D7F6-B498-43B3-948B-1728B52AA6E4}">
                <adec:decorative xmlns:adec="http://schemas.microsoft.com/office/drawing/2017/decorative" val="1"/>
              </a:ext>
            </a:extLst>
          </p:cNvPr>
          <p:cNvPicPr preferRelativeResize="0"/>
          <p:nvPr/>
        </p:nvPicPr>
        <p:blipFill rotWithShape="1">
          <a:blip r:embed="rId6">
            <a:alphaModFix/>
          </a:blip>
          <a:srcRect l="14571" t="3367" r="12278" b="12502"/>
          <a:stretch/>
        </p:blipFill>
        <p:spPr>
          <a:xfrm>
            <a:off x="800076" y="2536248"/>
            <a:ext cx="6102930" cy="4154167"/>
          </a:xfrm>
          <a:prstGeom prst="rect">
            <a:avLst/>
          </a:prstGeom>
          <a:noFill/>
          <a:ln>
            <a:noFill/>
          </a:ln>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7">
            <a:extLst>
              <a:ext uri="{C183D7F6-B498-43B3-948B-1728B52AA6E4}">
                <adec:decorative xmlns:adec="http://schemas.microsoft.com/office/drawing/2017/decorative" val="1"/>
              </a:ext>
            </a:extLst>
          </p:cNvPr>
          <p:cNvSpPr/>
          <p:nvPr/>
        </p:nvSpPr>
        <p:spPr>
          <a:xfrm>
            <a:off x="1208567" y="-1458433"/>
            <a:ext cx="9774866" cy="9774866"/>
          </a:xfrm>
          <a:prstGeom prst="ellipse">
            <a:avLst/>
          </a:prstGeom>
          <a:solidFill>
            <a:srgbClr val="C7975E">
              <a:alpha val="2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336" name="Google Shape;336;p17">
            <a:extLst>
              <a:ext uri="{C183D7F6-B498-43B3-948B-1728B52AA6E4}">
                <adec:decorative xmlns:adec="http://schemas.microsoft.com/office/drawing/2017/decorative" val="1"/>
              </a:ext>
            </a:extLst>
          </p:cNvPr>
          <p:cNvSpPr/>
          <p:nvPr/>
        </p:nvSpPr>
        <p:spPr>
          <a:xfrm>
            <a:off x="1625009" y="-1041991"/>
            <a:ext cx="8941982" cy="8941982"/>
          </a:xfrm>
          <a:prstGeom prst="ellipse">
            <a:avLst/>
          </a:prstGeom>
          <a:solidFill>
            <a:srgbClr val="C7975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Open Sans"/>
              <a:ea typeface="Open Sans"/>
              <a:cs typeface="Open Sans"/>
              <a:sym typeface="Open Sans"/>
            </a:endParaRPr>
          </a:p>
        </p:txBody>
      </p:sp>
      <p:sp>
        <p:nvSpPr>
          <p:cNvPr id="337" name="Google Shape;337;p17"/>
          <p:cNvSpPr txBox="1">
            <a:spLocks noGrp="1"/>
          </p:cNvSpPr>
          <p:nvPr>
            <p:ph type="title"/>
          </p:nvPr>
        </p:nvSpPr>
        <p:spPr>
          <a:xfrm>
            <a:off x="2264664" y="1546882"/>
            <a:ext cx="7662672" cy="626507"/>
          </a:xfrm>
          <a:prstGeom prst="rect">
            <a:avLst/>
          </a:prstGeom>
          <a:noFill/>
          <a:ln>
            <a:noFill/>
          </a:ln>
        </p:spPr>
        <p:txBody>
          <a:bodyPr spcFirstLastPara="1" wrap="square" lIns="91425" tIns="45700" rIns="91425" bIns="45700" anchor="b" anchorCtr="0">
            <a:noAutofit/>
          </a:bodyPr>
          <a:lstStyle/>
          <a:p>
            <a:pPr marL="0" lvl="0" indent="0" algn="ctr" rtl="0">
              <a:lnSpc>
                <a:spcPct val="105000"/>
              </a:lnSpc>
              <a:spcBef>
                <a:spcPts val="0"/>
              </a:spcBef>
              <a:spcAft>
                <a:spcPts val="0"/>
              </a:spcAft>
              <a:buClr>
                <a:schemeClr val="lt1"/>
              </a:buClr>
              <a:buSzPts val="4000"/>
              <a:buFont typeface="Open Sans"/>
              <a:buNone/>
            </a:pPr>
            <a:r>
              <a:rPr lang="en-US" sz="4000" b="1"/>
              <a:t>South Carolina Story</a:t>
            </a:r>
            <a:endParaRPr sz="4000"/>
          </a:p>
        </p:txBody>
      </p:sp>
      <p:pic>
        <p:nvPicPr>
          <p:cNvPr id="338" name="Google Shape;338;p17" descr="Vocational Rehabilitation Logo&#10;Let's go to work"/>
          <p:cNvPicPr preferRelativeResize="0"/>
          <p:nvPr/>
        </p:nvPicPr>
        <p:blipFill rotWithShape="1">
          <a:blip r:embed="rId4">
            <a:alphaModFix/>
          </a:blip>
          <a:srcRect/>
          <a:stretch/>
        </p:blipFill>
        <p:spPr>
          <a:xfrm>
            <a:off x="4886325" y="2292096"/>
            <a:ext cx="2419350" cy="786289"/>
          </a:xfrm>
          <a:prstGeom prst="rect">
            <a:avLst/>
          </a:prstGeom>
          <a:noFill/>
          <a:ln>
            <a:noFill/>
          </a:ln>
        </p:spPr>
      </p:pic>
      <p:sp>
        <p:nvSpPr>
          <p:cNvPr id="339" name="Google Shape;339;p17"/>
          <p:cNvSpPr txBox="1"/>
          <p:nvPr/>
        </p:nvSpPr>
        <p:spPr>
          <a:xfrm>
            <a:off x="2733675" y="3197092"/>
            <a:ext cx="4572000" cy="2292096"/>
          </a:xfrm>
          <a:prstGeom prst="rect">
            <a:avLst/>
          </a:prstGeom>
          <a:noFill/>
          <a:ln>
            <a:noFill/>
          </a:ln>
        </p:spPr>
        <p:txBody>
          <a:bodyPr spcFirstLastPara="1" wrap="square" lIns="91425" tIns="45700" rIns="91425" bIns="45700" anchor="b" anchorCtr="0">
            <a:noAutofit/>
          </a:bodyPr>
          <a:lstStyle/>
          <a:p>
            <a:pPr marL="0" marR="0" lvl="0" indent="0" algn="ctr" rtl="0">
              <a:lnSpc>
                <a:spcPct val="105000"/>
              </a:lnSpc>
              <a:spcBef>
                <a:spcPts val="0"/>
              </a:spcBef>
              <a:spcAft>
                <a:spcPts val="0"/>
              </a:spcAft>
              <a:buClr>
                <a:schemeClr val="lt1"/>
              </a:buClr>
              <a:buSzPts val="6000"/>
              <a:buFont typeface="Open Sans"/>
              <a:buNone/>
            </a:pPr>
            <a:r>
              <a:rPr lang="en-US" sz="6000" b="1">
                <a:solidFill>
                  <a:schemeClr val="lt1"/>
                </a:solidFill>
                <a:latin typeface="Open Sans"/>
                <a:ea typeface="Open Sans"/>
                <a:cs typeface="Open Sans"/>
                <a:sym typeface="Open Sans"/>
              </a:rPr>
              <a:t>Contract Monitoring</a:t>
            </a:r>
            <a:endParaRPr/>
          </a:p>
        </p:txBody>
      </p:sp>
      <p:pic>
        <p:nvPicPr>
          <p:cNvPr id="340" name="Google Shape;340;p1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004251" y="3197092"/>
            <a:ext cx="2476344" cy="2476344"/>
          </a:xfrm>
          <a:prstGeom prst="rect">
            <a:avLst/>
          </a:prstGeom>
          <a:noFill/>
          <a:ln>
            <a:noFill/>
          </a:ln>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8"/>
          <p:cNvSpPr txBox="1">
            <a:spLocks noGrp="1"/>
          </p:cNvSpPr>
          <p:nvPr>
            <p:ph type="ctrTitle"/>
          </p:nvPr>
        </p:nvSpPr>
        <p:spPr>
          <a:xfrm>
            <a:off x="269002" y="327308"/>
            <a:ext cx="3872068" cy="4846479"/>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4400"/>
              <a:buFont typeface="Open Sans"/>
              <a:buNone/>
            </a:pPr>
            <a:r>
              <a:rPr lang="en-US"/>
              <a:t>What do you think of when you hear the words “Contract Monitoring”?</a:t>
            </a:r>
            <a:endParaRPr/>
          </a:p>
        </p:txBody>
      </p:sp>
      <p:sp>
        <p:nvSpPr>
          <p:cNvPr id="347" name="Google Shape;347;p18">
            <a:extLst>
              <a:ext uri="{C183D7F6-B498-43B3-948B-1728B52AA6E4}">
                <adec:decorative xmlns:adec="http://schemas.microsoft.com/office/drawing/2017/decorative" val="1"/>
              </a:ext>
            </a:extLst>
          </p:cNvPr>
          <p:cNvSpPr/>
          <p:nvPr/>
        </p:nvSpPr>
        <p:spPr>
          <a:xfrm>
            <a:off x="7367155" y="3743785"/>
            <a:ext cx="4322618" cy="2527485"/>
          </a:xfrm>
          <a:prstGeom prst="rect">
            <a:avLst/>
          </a:prstGeom>
          <a:solidFill>
            <a:schemeClr val="accent4">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348" name="Google Shape;348;p18">
            <a:extLst>
              <a:ext uri="{C183D7F6-B498-43B3-948B-1728B52AA6E4}">
                <adec:decorative xmlns:adec="http://schemas.microsoft.com/office/drawing/2017/decorative" val="1"/>
              </a:ext>
            </a:extLst>
          </p:cNvPr>
          <p:cNvSpPr/>
          <p:nvPr/>
        </p:nvSpPr>
        <p:spPr>
          <a:xfrm>
            <a:off x="4769427" y="862445"/>
            <a:ext cx="4426528" cy="2635787"/>
          </a:xfrm>
          <a:prstGeom prst="rect">
            <a:avLst/>
          </a:prstGeom>
          <a:solidFill>
            <a:schemeClr val="accent4">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pic>
        <p:nvPicPr>
          <p:cNvPr id="349" name="Google Shape;349;p18" descr="Image of ___ from the movie Home Alone with his mouth open wide and hands on his face in alarm."/>
          <p:cNvPicPr preferRelativeResize="0"/>
          <p:nvPr/>
        </p:nvPicPr>
        <p:blipFill rotWithShape="1">
          <a:blip r:embed="rId4">
            <a:alphaModFix/>
          </a:blip>
          <a:srcRect/>
          <a:stretch/>
        </p:blipFill>
        <p:spPr>
          <a:xfrm>
            <a:off x="4904610" y="1020866"/>
            <a:ext cx="4145605" cy="2323739"/>
          </a:xfrm>
          <a:prstGeom prst="rect">
            <a:avLst/>
          </a:prstGeom>
          <a:noFill/>
          <a:ln w="9525" cap="flat" cmpd="sng">
            <a:solidFill>
              <a:schemeClr val="accent4"/>
            </a:solidFill>
            <a:prstDash val="solid"/>
            <a:round/>
            <a:headEnd type="none" w="sm" len="sm"/>
            <a:tailEnd type="none" w="sm" len="sm"/>
          </a:ln>
        </p:spPr>
      </p:pic>
      <p:pic>
        <p:nvPicPr>
          <p:cNvPr id="350" name="Google Shape;350;p18" descr="A person gazing peacefully over a zen mountain view."/>
          <p:cNvPicPr preferRelativeResize="0"/>
          <p:nvPr/>
        </p:nvPicPr>
        <p:blipFill rotWithShape="1">
          <a:blip r:embed="rId5">
            <a:alphaModFix/>
          </a:blip>
          <a:srcRect/>
          <a:stretch/>
        </p:blipFill>
        <p:spPr>
          <a:xfrm>
            <a:off x="7513037" y="3890308"/>
            <a:ext cx="3988870" cy="2234440"/>
          </a:xfrm>
          <a:prstGeom prst="rect">
            <a:avLst/>
          </a:prstGeom>
          <a:noFill/>
          <a:ln w="9525" cap="flat" cmpd="sng">
            <a:solidFill>
              <a:schemeClr val="accent4"/>
            </a:solidFill>
            <a:prstDash val="solid"/>
            <a:round/>
            <a:headEnd type="none" w="sm" len="sm"/>
            <a:tailEnd type="none" w="sm" len="sm"/>
          </a:ln>
        </p:spPr>
      </p:pic>
      <p:sp>
        <p:nvSpPr>
          <p:cNvPr id="351" name="Google Shape;351;p18">
            <a:extLst>
              <a:ext uri="{C183D7F6-B498-43B3-948B-1728B52AA6E4}">
                <adec:decorative xmlns:adec="http://schemas.microsoft.com/office/drawing/2017/decorative" val="1"/>
              </a:ext>
            </a:extLst>
          </p:cNvPr>
          <p:cNvSpPr/>
          <p:nvPr/>
        </p:nvSpPr>
        <p:spPr>
          <a:xfrm>
            <a:off x="8823273" y="2370044"/>
            <a:ext cx="1520264" cy="1520264"/>
          </a:xfrm>
          <a:prstGeom prst="ellipse">
            <a:avLst/>
          </a:prstGeom>
          <a:solidFill>
            <a:srgbClr val="C7975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pic>
        <p:nvPicPr>
          <p:cNvPr id="352" name="Google Shape;352;p18" descr="A collection of circles in various sizes and patterns"/>
          <p:cNvPicPr preferRelativeResize="0"/>
          <p:nvPr/>
        </p:nvPicPr>
        <p:blipFill rotWithShape="1">
          <a:blip r:embed="rId6">
            <a:alphaModFix/>
          </a:blip>
          <a:srcRect/>
          <a:stretch/>
        </p:blipFill>
        <p:spPr>
          <a:xfrm rot="-1153509">
            <a:off x="8736523" y="1567697"/>
            <a:ext cx="2175576" cy="2175576"/>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2000"/>
                                        <p:tgtEl>
                                          <p:spTgt spid="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0"/>
                                        </p:tgtEl>
                                        <p:attrNameLst>
                                          <p:attrName>style.visibility</p:attrName>
                                        </p:attrNameLst>
                                      </p:cBhvr>
                                      <p:to>
                                        <p:strVal val="visible"/>
                                      </p:to>
                                    </p:set>
                                    <p:animEffect transition="in" filter="fade">
                                      <p:cBhvr>
                                        <p:cTn id="12" dur="1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9">
            <a:extLst>
              <a:ext uri="{C183D7F6-B498-43B3-948B-1728B52AA6E4}">
                <adec:decorative xmlns:adec="http://schemas.microsoft.com/office/drawing/2017/decorative" val="1"/>
              </a:ext>
            </a:extLst>
          </p:cNvPr>
          <p:cNvSpPr/>
          <p:nvPr/>
        </p:nvSpPr>
        <p:spPr>
          <a:xfrm>
            <a:off x="5809305" y="3469595"/>
            <a:ext cx="8922450" cy="8425386"/>
          </a:xfrm>
          <a:prstGeom prst="ellipse">
            <a:avLst/>
          </a:prstGeom>
          <a:solidFill>
            <a:srgbClr val="4C7A75">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359" name="Google Shape;359;p19"/>
          <p:cNvSpPr txBox="1">
            <a:spLocks noGrp="1"/>
          </p:cNvSpPr>
          <p:nvPr>
            <p:ph type="title"/>
          </p:nvPr>
        </p:nvSpPr>
        <p:spPr>
          <a:xfrm>
            <a:off x="430641" y="315397"/>
            <a:ext cx="10757328" cy="77576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rgbClr val="4C7A76"/>
              </a:buClr>
              <a:buSzPct val="100000"/>
              <a:buFont typeface="Open Sans"/>
              <a:buNone/>
            </a:pPr>
            <a:r>
              <a:rPr lang="en-US" sz="4800" b="1">
                <a:solidFill>
                  <a:srgbClr val="4C7A76"/>
                </a:solidFill>
                <a:latin typeface="Open Sans"/>
                <a:ea typeface="Open Sans"/>
                <a:cs typeface="Open Sans"/>
                <a:sym typeface="Open Sans"/>
              </a:rPr>
              <a:t>Contract Monitoring</a:t>
            </a:r>
            <a:endParaRPr/>
          </a:p>
        </p:txBody>
      </p:sp>
      <p:sp>
        <p:nvSpPr>
          <p:cNvPr id="360" name="Google Shape;360;p19"/>
          <p:cNvSpPr txBox="1">
            <a:spLocks noGrp="1"/>
          </p:cNvSpPr>
          <p:nvPr>
            <p:ph type="body" idx="1"/>
          </p:nvPr>
        </p:nvSpPr>
        <p:spPr>
          <a:xfrm>
            <a:off x="540144" y="1397263"/>
            <a:ext cx="10757328" cy="460464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40000"/>
              </a:lnSpc>
              <a:spcBef>
                <a:spcPts val="0"/>
              </a:spcBef>
              <a:spcAft>
                <a:spcPts val="0"/>
              </a:spcAft>
              <a:buSzPct val="125000"/>
              <a:buNone/>
            </a:pPr>
            <a:r>
              <a:rPr lang="en-US" sz="2000" b="1"/>
              <a:t>Thoughtful process based upon </a:t>
            </a:r>
            <a:r>
              <a:rPr lang="en-US" sz="2000" b="1" u="sng">
                <a:solidFill>
                  <a:schemeClr val="hlink"/>
                </a:solidFill>
                <a:hlinkClick r:id="rId4"/>
              </a:rPr>
              <a:t>§ 200.329 Monitoring and reporting program performance.</a:t>
            </a:r>
            <a:endParaRPr sz="2000" b="1"/>
          </a:p>
          <a:p>
            <a:pPr marL="285750" lvl="0" indent="-285750" algn="l" rtl="0">
              <a:lnSpc>
                <a:spcPct val="140000"/>
              </a:lnSpc>
              <a:spcBef>
                <a:spcPts val="1200"/>
              </a:spcBef>
              <a:spcAft>
                <a:spcPts val="0"/>
              </a:spcAft>
              <a:buSzPct val="125000"/>
              <a:buFont typeface="Arial"/>
              <a:buChar char="•"/>
            </a:pPr>
            <a:r>
              <a:rPr lang="en-US" i="1"/>
              <a:t>The non-Federal entity must monitor its activities under Federal awards to assure compliance with applicable Federal requirements and performance expectations are being achieved.  Monitoring by the non-Federal entity must cover each program, function or activity.  </a:t>
            </a:r>
            <a:endParaRPr/>
          </a:p>
          <a:p>
            <a:pPr marL="0" lvl="0" indent="0" algn="l" rtl="0">
              <a:lnSpc>
                <a:spcPct val="140000"/>
              </a:lnSpc>
              <a:spcBef>
                <a:spcPts val="1200"/>
              </a:spcBef>
              <a:spcAft>
                <a:spcPts val="0"/>
              </a:spcAft>
              <a:buSzPct val="125000"/>
              <a:buNone/>
            </a:pPr>
            <a:r>
              <a:rPr lang="en-US" sz="2000" b="1"/>
              <a:t>Dedication</a:t>
            </a:r>
            <a:endParaRPr/>
          </a:p>
          <a:p>
            <a:pPr marL="358902" lvl="0" indent="-285750" algn="l" rtl="0">
              <a:lnSpc>
                <a:spcPct val="140000"/>
              </a:lnSpc>
              <a:spcBef>
                <a:spcPts val="1200"/>
              </a:spcBef>
              <a:spcAft>
                <a:spcPts val="0"/>
              </a:spcAft>
              <a:buSzPct val="125000"/>
              <a:buChar char="•"/>
            </a:pPr>
            <a:r>
              <a:rPr lang="en-US"/>
              <a:t>Creation of the Policy &amp; Internal Control Unit.</a:t>
            </a:r>
            <a:endParaRPr b="1"/>
          </a:p>
          <a:p>
            <a:pPr marL="0" lvl="0" indent="0" algn="l" rtl="0">
              <a:lnSpc>
                <a:spcPct val="140000"/>
              </a:lnSpc>
              <a:spcBef>
                <a:spcPts val="1200"/>
              </a:spcBef>
              <a:spcAft>
                <a:spcPts val="0"/>
              </a:spcAft>
              <a:buSzPct val="125000"/>
              <a:buNone/>
            </a:pPr>
            <a:r>
              <a:rPr lang="en-US" sz="2000" b="1"/>
              <a:t>Monitoring Schedule</a:t>
            </a:r>
            <a:endParaRPr/>
          </a:p>
          <a:p>
            <a:pPr marL="0" lvl="0" indent="0" algn="l" rtl="0">
              <a:lnSpc>
                <a:spcPct val="140000"/>
              </a:lnSpc>
              <a:spcBef>
                <a:spcPts val="1200"/>
              </a:spcBef>
              <a:spcAft>
                <a:spcPts val="0"/>
              </a:spcAft>
              <a:buSzPct val="125000"/>
              <a:buNone/>
            </a:pPr>
            <a:r>
              <a:rPr lang="en-US" sz="2000" b="1"/>
              <a:t>Communication</a:t>
            </a:r>
            <a:endParaRPr/>
          </a:p>
          <a:p>
            <a:pPr marL="347472" lvl="0" indent="-171259" algn="l" rtl="0">
              <a:lnSpc>
                <a:spcPct val="140000"/>
              </a:lnSpc>
              <a:spcBef>
                <a:spcPts val="1200"/>
              </a:spcBef>
              <a:spcAft>
                <a:spcPts val="0"/>
              </a:spcAft>
              <a:buSzPct val="125000"/>
              <a:buNone/>
            </a:pPr>
            <a:endParaRPr/>
          </a:p>
        </p:txBody>
      </p:sp>
      <p:pic>
        <p:nvPicPr>
          <p:cNvPr id="361" name="Google Shape;361;p19" descr="Blocks stacked on top of each other that say decide, commit, focus, succeed"/>
          <p:cNvPicPr preferRelativeResize="0"/>
          <p:nvPr/>
        </p:nvPicPr>
        <p:blipFill rotWithShape="1">
          <a:blip r:embed="rId5">
            <a:alphaModFix/>
          </a:blip>
          <a:srcRect l="7546" t="37771" r="7798" b="-2194"/>
          <a:stretch/>
        </p:blipFill>
        <p:spPr>
          <a:xfrm>
            <a:off x="6365629" y="3725328"/>
            <a:ext cx="6599404" cy="3415398"/>
          </a:xfrm>
          <a:custGeom>
            <a:avLst/>
            <a:gdLst/>
            <a:ahLst/>
            <a:cxnLst/>
            <a:rect l="l" t="t" r="r" b="b"/>
            <a:pathLst>
              <a:path w="7503904" h="3883505" extrusionOk="0">
                <a:moveTo>
                  <a:pt x="4430652" y="0"/>
                </a:moveTo>
                <a:cubicBezTo>
                  <a:pt x="5609680" y="0"/>
                  <a:pt x="6684065" y="448027"/>
                  <a:pt x="7492846" y="1183119"/>
                </a:cubicBezTo>
                <a:lnTo>
                  <a:pt x="7503904" y="1193662"/>
                </a:lnTo>
                <a:lnTo>
                  <a:pt x="7503904" y="3883505"/>
                </a:lnTo>
                <a:lnTo>
                  <a:pt x="0" y="3883505"/>
                </a:lnTo>
                <a:lnTo>
                  <a:pt x="0" y="3501683"/>
                </a:lnTo>
                <a:lnTo>
                  <a:pt x="19754" y="3416094"/>
                </a:lnTo>
                <a:cubicBezTo>
                  <a:pt x="525194" y="1451607"/>
                  <a:pt x="2308403" y="0"/>
                  <a:pt x="4430652" y="0"/>
                </a:cubicBezTo>
                <a:close/>
              </a:path>
            </a:pathLst>
          </a:custGeom>
          <a:noFill/>
          <a:ln>
            <a:noFill/>
          </a:ln>
        </p:spPr>
      </p:pic>
      <p:pic>
        <p:nvPicPr>
          <p:cNvPr id="362" name="Google Shape;362;p1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5020266" y="4137179"/>
            <a:ext cx="3259280" cy="3259280"/>
          </a:xfrm>
          <a:prstGeom prst="rect">
            <a:avLst/>
          </a:prstGeom>
          <a:noFill/>
          <a:ln>
            <a:noFill/>
          </a:ln>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2"/>
          <p:cNvSpPr txBox="1">
            <a:spLocks noGrp="1"/>
          </p:cNvSpPr>
          <p:nvPr>
            <p:ph type="title"/>
          </p:nvPr>
        </p:nvSpPr>
        <p:spPr>
          <a:xfrm>
            <a:off x="731519" y="365761"/>
            <a:ext cx="10685169" cy="931411"/>
          </a:xfrm>
          <a:prstGeom prst="rect">
            <a:avLst/>
          </a:prstGeom>
          <a:noFill/>
          <a:ln>
            <a:noFill/>
          </a:ln>
        </p:spPr>
        <p:txBody>
          <a:bodyPr spcFirstLastPara="1" wrap="square" lIns="91425" tIns="45700" rIns="91425" bIns="45700" anchor="b" anchorCtr="0">
            <a:noAutofit/>
          </a:bodyPr>
          <a:lstStyle/>
          <a:p>
            <a:pPr marL="0" lvl="0" indent="0" algn="l" rtl="0">
              <a:lnSpc>
                <a:spcPct val="105000"/>
              </a:lnSpc>
              <a:spcBef>
                <a:spcPts val="0"/>
              </a:spcBef>
              <a:spcAft>
                <a:spcPts val="0"/>
              </a:spcAft>
              <a:buClr>
                <a:schemeClr val="dk1"/>
              </a:buClr>
              <a:buSzPts val="4400"/>
              <a:buFont typeface="Open Sans"/>
              <a:buNone/>
            </a:pPr>
            <a:r>
              <a:rPr lang="en-US" sz="4400">
                <a:solidFill>
                  <a:schemeClr val="dk1"/>
                </a:solidFill>
              </a:rPr>
              <a:t>Disclaimer</a:t>
            </a:r>
            <a:endParaRPr/>
          </a:p>
        </p:txBody>
      </p:sp>
      <p:sp>
        <p:nvSpPr>
          <p:cNvPr id="199" name="Google Shape;199;p2"/>
          <p:cNvSpPr txBox="1">
            <a:spLocks noGrp="1"/>
          </p:cNvSpPr>
          <p:nvPr>
            <p:ph type="body" idx="1"/>
          </p:nvPr>
        </p:nvSpPr>
        <p:spPr>
          <a:xfrm>
            <a:off x="731520" y="1509823"/>
            <a:ext cx="10507094" cy="4982416"/>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3500"/>
              <a:buNone/>
            </a:pPr>
            <a:r>
              <a:rPr lang="en-US" dirty="0"/>
              <a:t>This content was developed by the VRTAC-QM, a project funded under #H264J200002; the VRTAC-QE, a project funded under #H264K200003; the NTACT:C, a project funded under #H326E200003, of the U.S. Department of Education (Department); and CSAVR, a member organization of State Vocational Rehabilitation Agencies. The information contained herein does not necessarily reflect the position or policies of the Department, and no official endorsement of any non-Federal product, service, or venture should be inferred.</a:t>
            </a:r>
            <a:endParaRPr dirty="0"/>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0">
            <a:extLst>
              <a:ext uri="{C183D7F6-B498-43B3-948B-1728B52AA6E4}">
                <adec:decorative xmlns:adec="http://schemas.microsoft.com/office/drawing/2017/decorative" val="1"/>
              </a:ext>
            </a:extLst>
          </p:cNvPr>
          <p:cNvSpPr/>
          <p:nvPr/>
        </p:nvSpPr>
        <p:spPr>
          <a:xfrm>
            <a:off x="581029" y="1208654"/>
            <a:ext cx="8689093" cy="861885"/>
          </a:xfrm>
          <a:prstGeom prst="rect">
            <a:avLst/>
          </a:prstGeom>
          <a:solidFill>
            <a:srgbClr val="4C7A7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369" name="Google Shape;369;p20"/>
          <p:cNvSpPr txBox="1">
            <a:spLocks noGrp="1"/>
          </p:cNvSpPr>
          <p:nvPr>
            <p:ph type="title"/>
          </p:nvPr>
        </p:nvSpPr>
        <p:spPr>
          <a:xfrm>
            <a:off x="465417" y="400222"/>
            <a:ext cx="10757328" cy="700527"/>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rgbClr val="4C7A76"/>
              </a:buClr>
              <a:buSzPct val="100000"/>
              <a:buFont typeface="Open Sans"/>
              <a:buNone/>
            </a:pPr>
            <a:r>
              <a:rPr lang="en-US" sz="4800" b="1">
                <a:solidFill>
                  <a:srgbClr val="4C7A76"/>
                </a:solidFill>
                <a:latin typeface="Open Sans"/>
                <a:ea typeface="Open Sans"/>
                <a:cs typeface="Open Sans"/>
                <a:sym typeface="Open Sans"/>
              </a:rPr>
              <a:t>SCVRD Contract Monitoring Guidelines</a:t>
            </a:r>
            <a:endParaRPr/>
          </a:p>
        </p:txBody>
      </p:sp>
      <p:sp>
        <p:nvSpPr>
          <p:cNvPr id="370" name="Google Shape;370;p20"/>
          <p:cNvSpPr txBox="1"/>
          <p:nvPr/>
        </p:nvSpPr>
        <p:spPr>
          <a:xfrm>
            <a:off x="581030" y="1240184"/>
            <a:ext cx="8689094" cy="546111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000" b="1" i="1">
                <a:solidFill>
                  <a:schemeClr val="lt1"/>
                </a:solidFill>
                <a:latin typeface="Open Sans"/>
                <a:ea typeface="Open Sans"/>
                <a:cs typeface="Open Sans"/>
                <a:sym typeface="Open Sans"/>
              </a:rPr>
              <a:t>3.11 SCVRD must monitor contracts for several reasons, such as, but not limited to, the following to ensure:</a:t>
            </a:r>
            <a:endParaRPr/>
          </a:p>
          <a:p>
            <a:pPr marL="0" marR="0" lvl="0" indent="0" algn="l" rtl="0">
              <a:lnSpc>
                <a:spcPct val="120000"/>
              </a:lnSpc>
              <a:spcBef>
                <a:spcPts val="0"/>
              </a:spcBef>
              <a:spcAft>
                <a:spcPts val="0"/>
              </a:spcAft>
              <a:buNone/>
            </a:pPr>
            <a:endParaRPr sz="1100">
              <a:solidFill>
                <a:schemeClr val="dk1"/>
              </a:solidFill>
              <a:latin typeface="Open Sans"/>
              <a:ea typeface="Open Sans"/>
              <a:cs typeface="Open Sans"/>
              <a:sym typeface="Open Sans"/>
            </a:endParaRPr>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a:solidFill>
                  <a:schemeClr val="dk1"/>
                </a:solidFill>
                <a:latin typeface="Open Sans"/>
                <a:ea typeface="Open Sans"/>
                <a:cs typeface="Open Sans"/>
                <a:sym typeface="Open Sans"/>
              </a:rPr>
              <a:t>Performance under the contract meets the terms, conditions and specifications of the contract;</a:t>
            </a:r>
            <a:endParaRPr/>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a:solidFill>
                  <a:schemeClr val="dk1"/>
                </a:solidFill>
                <a:latin typeface="Open Sans"/>
                <a:ea typeface="Open Sans"/>
                <a:cs typeface="Open Sans"/>
                <a:sym typeface="Open Sans"/>
              </a:rPr>
              <a:t>Contractors are qualified to perform the work required of the contract;</a:t>
            </a:r>
            <a:endParaRPr/>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a:solidFill>
                  <a:schemeClr val="dk1"/>
                </a:solidFill>
                <a:latin typeface="Open Sans"/>
                <a:ea typeface="Open Sans"/>
                <a:cs typeface="Open Sans"/>
                <a:sym typeface="Open Sans"/>
              </a:rPr>
              <a:t>Elimination of the conflict of interest between contractors and employees and/or among contractors during the bidding, awarding, drafting, payment or execution of the contract, including segregation  of duties among personnel;</a:t>
            </a:r>
            <a:endParaRPr/>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a:solidFill>
                  <a:schemeClr val="dk1"/>
                </a:solidFill>
                <a:latin typeface="Open Sans"/>
                <a:ea typeface="Open Sans"/>
                <a:cs typeface="Open Sans"/>
                <a:sym typeface="Open Sans"/>
              </a:rPr>
              <a:t>Contractors delivered goods and/or performed servicers in accordance with contract specifications;</a:t>
            </a:r>
            <a:endParaRPr/>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a:solidFill>
                  <a:schemeClr val="dk1"/>
                </a:solidFill>
                <a:latin typeface="Open Sans"/>
                <a:ea typeface="Open Sans"/>
                <a:cs typeface="Open Sans"/>
                <a:sym typeface="Open Sans"/>
              </a:rPr>
              <a:t>Only allowable SCVRD costs are billed and paid; and</a:t>
            </a:r>
            <a:endParaRPr/>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a:solidFill>
                  <a:schemeClr val="dk1"/>
                </a:solidFill>
                <a:latin typeface="Open Sans"/>
                <a:ea typeface="Open Sans"/>
                <a:cs typeface="Open Sans"/>
                <a:sym typeface="Open Sans"/>
              </a:rPr>
              <a:t>All expenditures have supporting, adequate documentation that demonstrates compliance with the terms and conditions of the grand award</a:t>
            </a:r>
            <a:endParaRPr/>
          </a:p>
          <a:p>
            <a:pPr marL="0" marR="0" lvl="0" indent="0" algn="l" rtl="0">
              <a:lnSpc>
                <a:spcPct val="120000"/>
              </a:lnSpc>
              <a:spcBef>
                <a:spcPts val="0"/>
              </a:spcBef>
              <a:spcAft>
                <a:spcPts val="0"/>
              </a:spcAft>
              <a:buNone/>
            </a:pPr>
            <a:endParaRPr sz="1800">
              <a:solidFill>
                <a:schemeClr val="dk1"/>
              </a:solidFill>
              <a:latin typeface="Open Sans"/>
              <a:ea typeface="Open Sans"/>
              <a:cs typeface="Open Sans"/>
              <a:sym typeface="Open Sans"/>
            </a:endParaRPr>
          </a:p>
        </p:txBody>
      </p:sp>
      <p:pic>
        <p:nvPicPr>
          <p:cNvPr id="371" name="Google Shape;371;p2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363616">
            <a:off x="8961825" y="3043059"/>
            <a:ext cx="3633302" cy="3633302"/>
          </a:xfrm>
          <a:prstGeom prst="rect">
            <a:avLst/>
          </a:prstGeom>
          <a:noFill/>
          <a:ln>
            <a:noFill/>
          </a:ln>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1">
            <a:extLst>
              <a:ext uri="{C183D7F6-B498-43B3-948B-1728B52AA6E4}">
                <adec:decorative xmlns:adec="http://schemas.microsoft.com/office/drawing/2017/decorative" val="1"/>
              </a:ext>
            </a:extLst>
          </p:cNvPr>
          <p:cNvSpPr/>
          <p:nvPr/>
        </p:nvSpPr>
        <p:spPr>
          <a:xfrm>
            <a:off x="547949" y="1041513"/>
            <a:ext cx="9988433" cy="1628952"/>
          </a:xfrm>
          <a:prstGeom prst="rect">
            <a:avLst/>
          </a:prstGeom>
          <a:solidFill>
            <a:srgbClr val="4C7A7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378" name="Google Shape;378;p21"/>
          <p:cNvSpPr txBox="1">
            <a:spLocks noGrp="1"/>
          </p:cNvSpPr>
          <p:nvPr>
            <p:ph type="title"/>
          </p:nvPr>
        </p:nvSpPr>
        <p:spPr>
          <a:xfrm>
            <a:off x="381694" y="221890"/>
            <a:ext cx="11631630" cy="715881"/>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rgbClr val="4C7A76"/>
              </a:buClr>
              <a:buSzPts val="4000"/>
              <a:buFont typeface="Open Sans"/>
              <a:buNone/>
            </a:pPr>
            <a:r>
              <a:rPr lang="en-US" b="1">
                <a:solidFill>
                  <a:srgbClr val="4C7A76"/>
                </a:solidFill>
                <a:latin typeface="Open Sans"/>
                <a:ea typeface="Open Sans"/>
                <a:cs typeface="Open Sans"/>
                <a:sym typeface="Open Sans"/>
              </a:rPr>
              <a:t>SCVRD Contract Monitoring Guidelines </a:t>
            </a:r>
            <a:r>
              <a:rPr lang="en-US" b="0">
                <a:solidFill>
                  <a:srgbClr val="4C7A76"/>
                </a:solidFill>
                <a:latin typeface="Open Sans"/>
                <a:ea typeface="Open Sans"/>
                <a:cs typeface="Open Sans"/>
                <a:sym typeface="Open Sans"/>
              </a:rPr>
              <a:t>(2)</a:t>
            </a:r>
            <a:endParaRPr b="0"/>
          </a:p>
        </p:txBody>
      </p:sp>
      <p:sp>
        <p:nvSpPr>
          <p:cNvPr id="379" name="Google Shape;379;p21"/>
          <p:cNvSpPr txBox="1"/>
          <p:nvPr/>
        </p:nvSpPr>
        <p:spPr>
          <a:xfrm>
            <a:off x="475211" y="2753425"/>
            <a:ext cx="10757328" cy="372525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chemeClr val="dk1"/>
              </a:buClr>
              <a:buSzPts val="1800"/>
              <a:buFont typeface="Open Sans"/>
              <a:buAutoNum type="alphaUcPeriod"/>
            </a:pPr>
            <a:r>
              <a:rPr lang="en-US" sz="1800" dirty="0">
                <a:solidFill>
                  <a:schemeClr val="dk1"/>
                </a:solidFill>
                <a:latin typeface="Open Sans"/>
                <a:ea typeface="Open Sans"/>
                <a:cs typeface="Open Sans"/>
                <a:sym typeface="Open Sans"/>
              </a:rPr>
              <a:t>Reviewing contractor qualifications;</a:t>
            </a:r>
            <a:endParaRPr dirty="0"/>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dirty="0">
                <a:solidFill>
                  <a:schemeClr val="dk1"/>
                </a:solidFill>
                <a:latin typeface="Open Sans"/>
                <a:ea typeface="Open Sans"/>
                <a:cs typeface="Open Sans"/>
                <a:sym typeface="Open Sans"/>
              </a:rPr>
              <a:t>Analyzing contractor service performance;</a:t>
            </a:r>
            <a:endParaRPr dirty="0"/>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dirty="0">
                <a:solidFill>
                  <a:schemeClr val="dk1"/>
                </a:solidFill>
                <a:latin typeface="Open Sans"/>
                <a:ea typeface="Open Sans"/>
                <a:cs typeface="Open Sans"/>
                <a:sym typeface="Open Sans"/>
              </a:rPr>
              <a:t>Observation of evaluation/training sessions;</a:t>
            </a:r>
            <a:endParaRPr dirty="0"/>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dirty="0">
                <a:solidFill>
                  <a:schemeClr val="dk1"/>
                </a:solidFill>
                <a:latin typeface="Open Sans"/>
                <a:ea typeface="Open Sans"/>
                <a:cs typeface="Open Sans"/>
                <a:sym typeface="Open Sans"/>
              </a:rPr>
              <a:t>Interviewing consumers and/or assessing their case notes;</a:t>
            </a:r>
            <a:endParaRPr dirty="0"/>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dirty="0">
                <a:solidFill>
                  <a:schemeClr val="dk1"/>
                </a:solidFill>
                <a:latin typeface="Open Sans"/>
                <a:ea typeface="Open Sans"/>
                <a:cs typeface="Open Sans"/>
                <a:sym typeface="Open Sans"/>
              </a:rPr>
              <a:t>On-site inspections;</a:t>
            </a:r>
            <a:endParaRPr dirty="0"/>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dirty="0">
                <a:solidFill>
                  <a:schemeClr val="dk1"/>
                </a:solidFill>
                <a:latin typeface="Open Sans"/>
                <a:ea typeface="Open Sans"/>
                <a:cs typeface="Open Sans"/>
                <a:sym typeface="Open Sans"/>
              </a:rPr>
              <a:t>Ensuring compliance with state and federal regulations;</a:t>
            </a:r>
            <a:endParaRPr dirty="0"/>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dirty="0">
                <a:solidFill>
                  <a:schemeClr val="dk1"/>
                </a:solidFill>
                <a:latin typeface="Open Sans"/>
                <a:ea typeface="Open Sans"/>
                <a:cs typeface="Open Sans"/>
                <a:sym typeface="Open Sans"/>
              </a:rPr>
              <a:t>Auditing financial records, documentation, management, control systems and curricula related to the provisions of services; and</a:t>
            </a:r>
            <a:endParaRPr dirty="0"/>
          </a:p>
          <a:p>
            <a:pPr marL="342900" marR="0" lvl="0" indent="-342900" algn="l" rtl="0">
              <a:lnSpc>
                <a:spcPct val="120000"/>
              </a:lnSpc>
              <a:spcBef>
                <a:spcPts val="0"/>
              </a:spcBef>
              <a:spcAft>
                <a:spcPts val="0"/>
              </a:spcAft>
              <a:buClr>
                <a:schemeClr val="dk1"/>
              </a:buClr>
              <a:buSzPts val="1800"/>
              <a:buFont typeface="Open Sans"/>
              <a:buAutoNum type="alphaUcPeriod"/>
            </a:pPr>
            <a:r>
              <a:rPr lang="en-US" sz="1800" dirty="0">
                <a:solidFill>
                  <a:schemeClr val="dk1"/>
                </a:solidFill>
                <a:latin typeface="Open Sans"/>
                <a:ea typeface="Open Sans"/>
                <a:cs typeface="Open Sans"/>
                <a:sym typeface="Open Sans"/>
              </a:rPr>
              <a:t>Inspection of documentation, records or other information relating to the health, safety or welfare of applicants, non-consumer individuals and consumers of SCVRD.</a:t>
            </a:r>
            <a:endParaRPr dirty="0"/>
          </a:p>
          <a:p>
            <a:pPr marL="0" marR="0" lvl="0" indent="0" algn="l" rtl="0">
              <a:lnSpc>
                <a:spcPct val="120000"/>
              </a:lnSpc>
              <a:spcBef>
                <a:spcPts val="0"/>
              </a:spcBef>
              <a:spcAft>
                <a:spcPts val="0"/>
              </a:spcAft>
              <a:buNone/>
            </a:pPr>
            <a:endParaRPr sz="1800" dirty="0">
              <a:solidFill>
                <a:schemeClr val="dk1"/>
              </a:solidFill>
              <a:latin typeface="Open Sans"/>
              <a:ea typeface="Open Sans"/>
              <a:cs typeface="Open Sans"/>
              <a:sym typeface="Open Sans"/>
            </a:endParaRPr>
          </a:p>
        </p:txBody>
      </p:sp>
      <p:sp>
        <p:nvSpPr>
          <p:cNvPr id="380" name="Google Shape;380;p21"/>
          <p:cNvSpPr txBox="1"/>
          <p:nvPr/>
        </p:nvSpPr>
        <p:spPr>
          <a:xfrm>
            <a:off x="641467" y="1271942"/>
            <a:ext cx="937445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1">
                <a:solidFill>
                  <a:schemeClr val="lt1"/>
                </a:solidFill>
                <a:latin typeface="Open Sans"/>
                <a:ea typeface="Open Sans"/>
                <a:cs typeface="Open Sans"/>
                <a:sym typeface="Open Sans"/>
              </a:rPr>
              <a:t>3.1.2 The Policy and Internal Control Unit (PICU) will conduct various monitoring activities to evaluate Consumer Services contracts to ensure that contractual agreements are met and consumers are receiving quality services. Such activities may include:</a:t>
            </a:r>
            <a:endParaRPr/>
          </a:p>
        </p:txBody>
      </p:sp>
      <p:pic>
        <p:nvPicPr>
          <p:cNvPr id="381" name="Google Shape;381;p2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035596" y="1855989"/>
            <a:ext cx="1960643" cy="1960643"/>
          </a:xfrm>
          <a:prstGeom prst="rect">
            <a:avLst/>
          </a:prstGeom>
          <a:noFill/>
          <a:ln>
            <a:noFill/>
          </a:ln>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2"/>
          <p:cNvSpPr txBox="1">
            <a:spLocks noGrp="1"/>
          </p:cNvSpPr>
          <p:nvPr>
            <p:ph type="title"/>
          </p:nvPr>
        </p:nvSpPr>
        <p:spPr>
          <a:xfrm>
            <a:off x="357963" y="273128"/>
            <a:ext cx="10757328" cy="1234440"/>
          </a:xfrm>
          <a:prstGeom prst="rect">
            <a:avLst/>
          </a:prstGeom>
          <a:noFill/>
          <a:ln>
            <a:noFill/>
          </a:ln>
        </p:spPr>
        <p:txBody>
          <a:bodyPr spcFirstLastPara="1" wrap="square" lIns="91425" tIns="45700" rIns="91425" bIns="45700" anchor="b" anchorCtr="0">
            <a:normAutofit/>
          </a:bodyPr>
          <a:lstStyle/>
          <a:p>
            <a:pPr marL="0" lvl="0" indent="0" algn="l" rtl="0">
              <a:lnSpc>
                <a:spcPct val="102000"/>
              </a:lnSpc>
              <a:spcBef>
                <a:spcPts val="0"/>
              </a:spcBef>
              <a:spcAft>
                <a:spcPts val="0"/>
              </a:spcAft>
              <a:buClr>
                <a:srgbClr val="4C7A76"/>
              </a:buClr>
              <a:buSzPts val="4100"/>
              <a:buFont typeface="Open Sans"/>
              <a:buNone/>
            </a:pPr>
            <a:r>
              <a:rPr lang="en-US" sz="4100" b="1">
                <a:solidFill>
                  <a:srgbClr val="4C7A76"/>
                </a:solidFill>
                <a:latin typeface="Open Sans"/>
                <a:ea typeface="Open Sans"/>
                <a:cs typeface="Open Sans"/>
                <a:sym typeface="Open Sans"/>
              </a:rPr>
              <a:t>SCVRD Contract Monitoring Guidelines </a:t>
            </a:r>
            <a:r>
              <a:rPr lang="en-US" sz="2000" b="0">
                <a:solidFill>
                  <a:srgbClr val="4C7A76"/>
                </a:solidFill>
                <a:latin typeface="Open Sans"/>
                <a:ea typeface="Open Sans"/>
                <a:cs typeface="Open Sans"/>
                <a:sym typeface="Open Sans"/>
              </a:rPr>
              <a:t>(3)</a:t>
            </a:r>
            <a:endParaRPr sz="2000" b="0"/>
          </a:p>
          <a:p>
            <a:pPr marL="0" lvl="0" indent="0" algn="l" rtl="0">
              <a:lnSpc>
                <a:spcPct val="102000"/>
              </a:lnSpc>
              <a:spcBef>
                <a:spcPts val="0"/>
              </a:spcBef>
              <a:spcAft>
                <a:spcPts val="0"/>
              </a:spcAft>
              <a:buClr>
                <a:schemeClr val="dk1"/>
              </a:buClr>
              <a:buSzPts val="4000"/>
              <a:buFont typeface="Open Sans"/>
              <a:buNone/>
            </a:pPr>
            <a:endParaRPr/>
          </a:p>
        </p:txBody>
      </p:sp>
      <p:sp>
        <p:nvSpPr>
          <p:cNvPr id="388" name="Google Shape;388;p22"/>
          <p:cNvSpPr txBox="1"/>
          <p:nvPr/>
        </p:nvSpPr>
        <p:spPr>
          <a:xfrm>
            <a:off x="357963" y="944345"/>
            <a:ext cx="11206716" cy="56323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Open Sans"/>
              <a:buNone/>
            </a:pPr>
            <a:r>
              <a:rPr lang="en-US" sz="1800" b="1" i="1" dirty="0">
                <a:solidFill>
                  <a:schemeClr val="dk1"/>
                </a:solidFill>
                <a:latin typeface="Open Sans"/>
                <a:ea typeface="Open Sans"/>
                <a:cs typeface="Open Sans"/>
                <a:sym typeface="Open Sans"/>
              </a:rPr>
              <a:t>3.4 Monitoring Tools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The SCVRD may use various tools to monitor a contract including:</a:t>
            </a:r>
            <a:endParaRPr dirty="0"/>
          </a:p>
          <a:p>
            <a:pPr marL="742950" marR="0" lvl="1" indent="-285750" algn="l" rtl="0">
              <a:spcBef>
                <a:spcPts val="0"/>
              </a:spcBef>
              <a:spcAft>
                <a:spcPts val="0"/>
              </a:spcAft>
              <a:buClr>
                <a:schemeClr val="dk1"/>
              </a:buClr>
              <a:buSzPts val="1800"/>
              <a:buFont typeface="Arial"/>
              <a:buChar char="•"/>
            </a:pPr>
            <a:r>
              <a:rPr lang="en-US" sz="1800" b="1" i="1" u="none" strike="noStrike" cap="none" dirty="0">
                <a:solidFill>
                  <a:schemeClr val="dk1"/>
                </a:solidFill>
                <a:latin typeface="Open Sans"/>
                <a:ea typeface="Open Sans"/>
                <a:cs typeface="Open Sans"/>
                <a:sym typeface="Open Sans"/>
              </a:rPr>
              <a:t>3.4.1 Site Visits</a:t>
            </a:r>
            <a:endParaRPr dirty="0"/>
          </a:p>
          <a:p>
            <a:pPr marL="1200150" marR="0" lvl="2"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Contracts that are complex or have a high degree of risk may require visits to the contractor’s facilities. Site visits may be used to verify that the contractor’s performance complies with the contract schedule or other requirements.</a:t>
            </a:r>
            <a:endParaRPr dirty="0"/>
          </a:p>
          <a:p>
            <a:pPr marL="742950" marR="0" lvl="1" indent="-285750" algn="l" rtl="0">
              <a:spcBef>
                <a:spcPts val="0"/>
              </a:spcBef>
              <a:spcAft>
                <a:spcPts val="0"/>
              </a:spcAft>
              <a:buClr>
                <a:schemeClr val="dk1"/>
              </a:buClr>
              <a:buSzPts val="1800"/>
              <a:buFont typeface="Arial"/>
              <a:buChar char="•"/>
            </a:pPr>
            <a:r>
              <a:rPr lang="en-US" sz="1800" b="1" i="1" u="none" strike="noStrike" cap="none" dirty="0">
                <a:solidFill>
                  <a:schemeClr val="dk1"/>
                </a:solidFill>
                <a:latin typeface="Open Sans"/>
                <a:ea typeface="Open Sans"/>
                <a:cs typeface="Open Sans"/>
                <a:sym typeface="Open Sans"/>
              </a:rPr>
              <a:t>3.4.2 Periodic Business Reviews</a:t>
            </a:r>
            <a:endParaRPr dirty="0"/>
          </a:p>
          <a:p>
            <a:pPr marL="1200150" marR="0" lvl="2"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Formal, face-to-face business reviews should be scheduled at appropriate intervals (quarterly, semi-annually) to assure that contractor’s performance is discussed. These reviews should have a formal agenda that specifically addresses all identified areas of risk, as well as discussion of opportunities for improvement that have been identified.</a:t>
            </a:r>
            <a:endParaRPr dirty="0"/>
          </a:p>
          <a:p>
            <a:pPr marL="742950" marR="0" lvl="1" indent="-285750" algn="l" rtl="0">
              <a:spcBef>
                <a:spcPts val="0"/>
              </a:spcBef>
              <a:spcAft>
                <a:spcPts val="0"/>
              </a:spcAft>
              <a:buClr>
                <a:schemeClr val="dk1"/>
              </a:buClr>
              <a:buSzPts val="1800"/>
              <a:buFont typeface="Arial"/>
              <a:buChar char="•"/>
            </a:pPr>
            <a:r>
              <a:rPr lang="en-US" sz="1800" b="1" i="1" u="none" strike="noStrike" cap="none" dirty="0">
                <a:solidFill>
                  <a:schemeClr val="dk1"/>
                </a:solidFill>
                <a:latin typeface="Open Sans"/>
                <a:ea typeface="Open Sans"/>
                <a:cs typeface="Open Sans"/>
                <a:sym typeface="Open Sans"/>
              </a:rPr>
              <a:t>3.4.3 Desk Reviews</a:t>
            </a:r>
            <a:endParaRPr dirty="0"/>
          </a:p>
          <a:p>
            <a:pPr marL="1200150" marR="0" lvl="2"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A desk review includes a review of reports submitted by a contractor to the SCVRD. Criteria for items that require reporting by the contractor should be included in the contract monitoring plan.</a:t>
            </a:r>
            <a:endParaRPr dirty="0"/>
          </a:p>
          <a:p>
            <a:pPr marL="742950" marR="0" lvl="1" indent="-285750" algn="l" rtl="0">
              <a:spcBef>
                <a:spcPts val="0"/>
              </a:spcBef>
              <a:spcAft>
                <a:spcPts val="0"/>
              </a:spcAft>
              <a:buClr>
                <a:schemeClr val="dk1"/>
              </a:buClr>
              <a:buSzPts val="1800"/>
              <a:buFont typeface="Arial"/>
              <a:buChar char="•"/>
            </a:pPr>
            <a:r>
              <a:rPr lang="en-US" sz="1800" b="1" i="1" u="none" strike="noStrike" cap="none" dirty="0">
                <a:solidFill>
                  <a:schemeClr val="dk1"/>
                </a:solidFill>
                <a:latin typeface="Open Sans"/>
                <a:ea typeface="Open Sans"/>
                <a:cs typeface="Open Sans"/>
                <a:sym typeface="Open Sans"/>
              </a:rPr>
              <a:t>3.4.4 Expenditure Documents Reviews </a:t>
            </a:r>
            <a:r>
              <a:rPr lang="en-US" sz="1800" b="0" i="0" u="none" strike="noStrike" cap="none" dirty="0">
                <a:solidFill>
                  <a:schemeClr val="dk1"/>
                </a:solidFill>
                <a:latin typeface="Open Sans"/>
                <a:ea typeface="Open Sans"/>
                <a:cs typeface="Open Sans"/>
                <a:sym typeface="Open Sans"/>
              </a:rPr>
              <a:t>An expenditure document review includes analysis of contractor invoices to determine if;</a:t>
            </a:r>
            <a:endParaRPr dirty="0"/>
          </a:p>
          <a:p>
            <a:pPr marL="1200150" marR="0" lvl="2"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Fee rates and expenditure items are permitted under the terms of the contract, and</a:t>
            </a:r>
            <a:endParaRPr dirty="0"/>
          </a:p>
          <a:p>
            <a:pPr marL="1200150" marR="0" lvl="2" indent="-28575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Open Sans"/>
                <a:ea typeface="Open Sans"/>
                <a:cs typeface="Open Sans"/>
                <a:sym typeface="Open Sans"/>
              </a:rPr>
              <a:t>Supporting documentation adequately supports the invoice.</a:t>
            </a:r>
            <a:endParaRPr dirty="0"/>
          </a:p>
          <a:p>
            <a:pPr marL="0" marR="0" lvl="0" indent="0" algn="l" rtl="0">
              <a:spcBef>
                <a:spcPts val="0"/>
              </a:spcBef>
              <a:spcAft>
                <a:spcPts val="0"/>
              </a:spcAft>
              <a:buNone/>
            </a:pPr>
            <a:endParaRPr sz="1800" dirty="0">
              <a:solidFill>
                <a:schemeClr val="dk1"/>
              </a:solidFill>
              <a:latin typeface="Open Sans"/>
              <a:ea typeface="Open Sans"/>
              <a:cs typeface="Open Sans"/>
              <a:sym typeface="Open Sans"/>
            </a:endParaRPr>
          </a:p>
        </p:txBody>
      </p:sp>
      <p:pic>
        <p:nvPicPr>
          <p:cNvPr id="389" name="Google Shape;389;p2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0384183" y="4933333"/>
            <a:ext cx="1960643" cy="1960643"/>
          </a:xfrm>
          <a:prstGeom prst="rect">
            <a:avLst/>
          </a:prstGeom>
          <a:noFill/>
          <a:ln>
            <a:noFill/>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3"/>
          <p:cNvSpPr txBox="1">
            <a:spLocks noGrp="1"/>
          </p:cNvSpPr>
          <p:nvPr>
            <p:ph type="ctrTitle"/>
          </p:nvPr>
        </p:nvSpPr>
        <p:spPr>
          <a:xfrm>
            <a:off x="221949" y="301162"/>
            <a:ext cx="3872068" cy="1219200"/>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rgbClr val="4C7A76"/>
              </a:buClr>
              <a:buSzPts val="6600"/>
              <a:buFont typeface="Open Sans"/>
              <a:buNone/>
            </a:pPr>
            <a:r>
              <a:rPr lang="en-US" sz="6600" b="1">
                <a:solidFill>
                  <a:srgbClr val="4C7A76"/>
                </a:solidFill>
                <a:latin typeface="Open Sans"/>
                <a:ea typeface="Open Sans"/>
                <a:cs typeface="Open Sans"/>
                <a:sym typeface="Open Sans"/>
              </a:rPr>
              <a:t>Benefits</a:t>
            </a:r>
            <a:endParaRPr sz="6600"/>
          </a:p>
        </p:txBody>
      </p:sp>
      <p:sp>
        <p:nvSpPr>
          <p:cNvPr id="396" name="Google Shape;396;p23"/>
          <p:cNvSpPr txBox="1"/>
          <p:nvPr/>
        </p:nvSpPr>
        <p:spPr>
          <a:xfrm>
            <a:off x="5063515" y="1218975"/>
            <a:ext cx="6657429" cy="286228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5000"/>
              </a:lnSpc>
              <a:spcBef>
                <a:spcPts val="0"/>
              </a:spcBef>
              <a:spcAft>
                <a:spcPts val="0"/>
              </a:spcAft>
              <a:buClr>
                <a:schemeClr val="accent2"/>
              </a:buClr>
              <a:buSzPts val="4000"/>
              <a:buFont typeface="Arial"/>
              <a:buChar char="•"/>
            </a:pPr>
            <a:r>
              <a:rPr lang="en-US" sz="3600" b="1" dirty="0">
                <a:solidFill>
                  <a:schemeClr val="accent2"/>
                </a:solidFill>
                <a:latin typeface="Open Sans" pitchFamily="2" charset="0"/>
                <a:ea typeface="Open Sans" pitchFamily="2" charset="0"/>
                <a:cs typeface="Open Sans" pitchFamily="2" charset="0"/>
                <a:sym typeface="Open Sans"/>
              </a:rPr>
              <a:t>Successful Outcomes</a:t>
            </a:r>
            <a:endParaRPr sz="3600" dirty="0">
              <a:latin typeface="Open Sans" pitchFamily="2" charset="0"/>
              <a:ea typeface="Open Sans" pitchFamily="2" charset="0"/>
              <a:cs typeface="Open Sans" pitchFamily="2" charset="0"/>
            </a:endParaRPr>
          </a:p>
          <a:p>
            <a:pPr marL="285750" marR="0" lvl="0" indent="-285750" algn="l" rtl="0">
              <a:lnSpc>
                <a:spcPct val="125000"/>
              </a:lnSpc>
              <a:spcBef>
                <a:spcPts val="0"/>
              </a:spcBef>
              <a:spcAft>
                <a:spcPts val="0"/>
              </a:spcAft>
              <a:buClr>
                <a:schemeClr val="accent2"/>
              </a:buClr>
              <a:buSzPts val="4000"/>
              <a:buFont typeface="Arial"/>
              <a:buChar char="•"/>
            </a:pPr>
            <a:r>
              <a:rPr lang="en-US" sz="3600" b="1" dirty="0">
                <a:solidFill>
                  <a:schemeClr val="accent2"/>
                </a:solidFill>
                <a:latin typeface="Open Sans" pitchFamily="2" charset="0"/>
                <a:ea typeface="Open Sans" pitchFamily="2" charset="0"/>
                <a:cs typeface="Open Sans" pitchFamily="2" charset="0"/>
                <a:sym typeface="Open Sans"/>
              </a:rPr>
              <a:t>Positive Corrective Action</a:t>
            </a:r>
            <a:endParaRPr sz="3600" dirty="0">
              <a:latin typeface="Open Sans" pitchFamily="2" charset="0"/>
              <a:ea typeface="Open Sans" pitchFamily="2" charset="0"/>
              <a:cs typeface="Open Sans" pitchFamily="2" charset="0"/>
            </a:endParaRPr>
          </a:p>
          <a:p>
            <a:pPr marL="285750" marR="0" lvl="0" indent="-285750" algn="l" rtl="0">
              <a:lnSpc>
                <a:spcPct val="125000"/>
              </a:lnSpc>
              <a:spcBef>
                <a:spcPts val="0"/>
              </a:spcBef>
              <a:spcAft>
                <a:spcPts val="0"/>
              </a:spcAft>
              <a:buClr>
                <a:schemeClr val="accent2"/>
              </a:buClr>
              <a:buSzPts val="4000"/>
              <a:buFont typeface="Arial"/>
              <a:buChar char="•"/>
            </a:pPr>
            <a:r>
              <a:rPr lang="en-US" sz="3600" b="1" dirty="0">
                <a:solidFill>
                  <a:schemeClr val="accent2"/>
                </a:solidFill>
                <a:latin typeface="Open Sans" pitchFamily="2" charset="0"/>
                <a:ea typeface="Open Sans" pitchFamily="2" charset="0"/>
                <a:cs typeface="Open Sans" pitchFamily="2" charset="0"/>
                <a:sym typeface="Open Sans"/>
              </a:rPr>
              <a:t>Proactive vs. Reactive</a:t>
            </a:r>
            <a:endParaRPr sz="3600" dirty="0">
              <a:latin typeface="Open Sans" pitchFamily="2" charset="0"/>
              <a:ea typeface="Open Sans" pitchFamily="2" charset="0"/>
              <a:cs typeface="Open Sans" pitchFamily="2" charset="0"/>
            </a:endParaRPr>
          </a:p>
          <a:p>
            <a:pPr marL="285750" marR="0" lvl="0" indent="-285750" algn="l" rtl="0">
              <a:lnSpc>
                <a:spcPct val="125000"/>
              </a:lnSpc>
              <a:spcBef>
                <a:spcPts val="0"/>
              </a:spcBef>
              <a:spcAft>
                <a:spcPts val="0"/>
              </a:spcAft>
              <a:buClr>
                <a:schemeClr val="accent2"/>
              </a:buClr>
              <a:buSzPts val="4000"/>
              <a:buFont typeface="Arial"/>
              <a:buChar char="•"/>
            </a:pPr>
            <a:r>
              <a:rPr lang="en-US" sz="3600" b="1" dirty="0">
                <a:solidFill>
                  <a:schemeClr val="accent2"/>
                </a:solidFill>
                <a:latin typeface="Open Sans" pitchFamily="2" charset="0"/>
                <a:ea typeface="Open Sans" pitchFamily="2" charset="0"/>
                <a:cs typeface="Open Sans" pitchFamily="2" charset="0"/>
                <a:sym typeface="Open Sans"/>
              </a:rPr>
              <a:t>Communication Is Key!</a:t>
            </a:r>
            <a:endParaRPr sz="3600" dirty="0">
              <a:solidFill>
                <a:schemeClr val="lt1"/>
              </a:solidFill>
              <a:latin typeface="Open Sans" pitchFamily="2" charset="0"/>
              <a:ea typeface="Open Sans" pitchFamily="2" charset="0"/>
              <a:cs typeface="Open Sans" pitchFamily="2" charset="0"/>
              <a:sym typeface="Open Sans"/>
            </a:endParaRPr>
          </a:p>
        </p:txBody>
      </p:sp>
      <p:pic>
        <p:nvPicPr>
          <p:cNvPr id="397" name="Google Shape;397;p2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314167" y="3944636"/>
            <a:ext cx="2389148" cy="2369239"/>
          </a:xfrm>
          <a:prstGeom prst="rect">
            <a:avLst/>
          </a:prstGeom>
          <a:noFill/>
          <a:ln>
            <a:noFill/>
          </a:ln>
        </p:spPr>
      </p:pic>
      <p:pic>
        <p:nvPicPr>
          <p:cNvPr id="398" name="Google Shape;398;p2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59629" y="1218975"/>
            <a:ext cx="1960643" cy="1960643"/>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animEffect transition="in" filter="fade">
                                      <p:cBhvr>
                                        <p:cTn id="7" dur="1822"/>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4"/>
          <p:cNvSpPr txBox="1">
            <a:spLocks noGrp="1"/>
          </p:cNvSpPr>
          <p:nvPr>
            <p:ph type="ctrTitle"/>
          </p:nvPr>
        </p:nvSpPr>
        <p:spPr>
          <a:xfrm>
            <a:off x="129530" y="310882"/>
            <a:ext cx="5183815" cy="1219200"/>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rgbClr val="4C7A76"/>
              </a:buClr>
              <a:buSzPts val="4000"/>
              <a:buFont typeface="Open Sans"/>
              <a:buNone/>
            </a:pPr>
            <a:r>
              <a:rPr lang="en-US" sz="4000">
                <a:solidFill>
                  <a:srgbClr val="4C7A76"/>
                </a:solidFill>
                <a:latin typeface="Open Sans"/>
                <a:ea typeface="Open Sans"/>
                <a:cs typeface="Open Sans"/>
                <a:sym typeface="Open Sans"/>
              </a:rPr>
              <a:t>Thank you and Questions?</a:t>
            </a:r>
            <a:endParaRPr sz="4000"/>
          </a:p>
        </p:txBody>
      </p:sp>
      <p:pic>
        <p:nvPicPr>
          <p:cNvPr id="405" name="Google Shape;405;p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83025" y="2008621"/>
            <a:ext cx="1960643" cy="1960643"/>
          </a:xfrm>
          <a:prstGeom prst="rect">
            <a:avLst/>
          </a:prstGeom>
          <a:noFill/>
          <a:ln>
            <a:noFill/>
          </a:ln>
        </p:spPr>
      </p:pic>
      <p:sp>
        <p:nvSpPr>
          <p:cNvPr id="406" name="Google Shape;406;p24"/>
          <p:cNvSpPr txBox="1"/>
          <p:nvPr/>
        </p:nvSpPr>
        <p:spPr>
          <a:xfrm>
            <a:off x="4877177" y="2988943"/>
            <a:ext cx="7314823" cy="2142894"/>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1800" b="1">
                <a:solidFill>
                  <a:srgbClr val="32514E"/>
                </a:solidFill>
                <a:latin typeface="Open Sans"/>
                <a:ea typeface="Open Sans"/>
                <a:cs typeface="Open Sans"/>
                <a:sym typeface="Open Sans"/>
              </a:rPr>
              <a:t>Felicia W. Johnson, Commissioner</a:t>
            </a:r>
            <a:endParaRPr/>
          </a:p>
          <a:p>
            <a:pPr marL="0" marR="0" lvl="0" indent="0" algn="l" rtl="0">
              <a:lnSpc>
                <a:spcPct val="125000"/>
              </a:lnSpc>
              <a:spcBef>
                <a:spcPts val="0"/>
              </a:spcBef>
              <a:spcAft>
                <a:spcPts val="0"/>
              </a:spcAft>
              <a:buNone/>
            </a:pPr>
            <a:r>
              <a:rPr lang="en-US" sz="1800" b="1">
                <a:solidFill>
                  <a:schemeClr val="dk1"/>
                </a:solidFill>
                <a:latin typeface="Open Sans"/>
                <a:ea typeface="Open Sans"/>
                <a:cs typeface="Open Sans"/>
                <a:sym typeface="Open Sans"/>
              </a:rPr>
              <a:t>South Carolina Vocational Rehabilitation Department (SCVRD)</a:t>
            </a:r>
            <a:br>
              <a:rPr lang="en-US" sz="1800" b="1">
                <a:solidFill>
                  <a:schemeClr val="dk1"/>
                </a:solidFill>
                <a:latin typeface="Open Sans"/>
                <a:ea typeface="Open Sans"/>
                <a:cs typeface="Open Sans"/>
                <a:sym typeface="Open Sans"/>
              </a:rPr>
            </a:br>
            <a:r>
              <a:rPr lang="en-US" sz="1800" b="1">
                <a:solidFill>
                  <a:schemeClr val="dk1"/>
                </a:solidFill>
                <a:latin typeface="Open Sans"/>
                <a:ea typeface="Open Sans"/>
                <a:cs typeface="Open Sans"/>
                <a:sym typeface="Open Sans"/>
              </a:rPr>
              <a:t>1410 Boston Avenue, West Columbia, SC 29170</a:t>
            </a:r>
            <a:endParaRPr/>
          </a:p>
          <a:p>
            <a:pPr marL="0" marR="0" lvl="0" indent="0" algn="l" rtl="0">
              <a:lnSpc>
                <a:spcPct val="125000"/>
              </a:lnSpc>
              <a:spcBef>
                <a:spcPts val="0"/>
              </a:spcBef>
              <a:spcAft>
                <a:spcPts val="0"/>
              </a:spcAft>
              <a:buNone/>
            </a:pPr>
            <a:r>
              <a:rPr lang="en-US" sz="1800" b="1">
                <a:solidFill>
                  <a:schemeClr val="dk1"/>
                </a:solidFill>
                <a:latin typeface="Open Sans"/>
                <a:ea typeface="Open Sans"/>
                <a:cs typeface="Open Sans"/>
                <a:sym typeface="Open Sans"/>
              </a:rPr>
              <a:t>803-896-6500</a:t>
            </a:r>
            <a:br>
              <a:rPr lang="en-US" sz="1800" b="1">
                <a:solidFill>
                  <a:schemeClr val="dk1"/>
                </a:solidFill>
                <a:latin typeface="Open Sans"/>
                <a:ea typeface="Open Sans"/>
                <a:cs typeface="Open Sans"/>
                <a:sym typeface="Open Sans"/>
              </a:rPr>
            </a:br>
            <a:r>
              <a:rPr lang="en-US" sz="1800" b="1"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www.scvrd.net</a:t>
            </a:r>
            <a:r>
              <a:rPr lang="en-US" sz="1800" b="1">
                <a:solidFill>
                  <a:schemeClr val="dk1"/>
                </a:solidFill>
                <a:latin typeface="Open Sans"/>
                <a:ea typeface="Open Sans"/>
                <a:cs typeface="Open Sans"/>
                <a:sym typeface="Open Sans"/>
              </a:rPr>
              <a:t> </a:t>
            </a:r>
            <a:br>
              <a:rPr lang="en-US" sz="1800" b="1">
                <a:solidFill>
                  <a:schemeClr val="dk1"/>
                </a:solidFill>
                <a:latin typeface="Open Sans"/>
                <a:ea typeface="Open Sans"/>
                <a:cs typeface="Open Sans"/>
                <a:sym typeface="Open Sans"/>
              </a:rPr>
            </a:br>
            <a:r>
              <a:rPr lang="en-US" sz="1800" b="1" i="1">
                <a:solidFill>
                  <a:schemeClr val="dk1"/>
                </a:solidFill>
                <a:latin typeface="Open Sans"/>
                <a:ea typeface="Open Sans"/>
                <a:cs typeface="Open Sans"/>
                <a:sym typeface="Open Sans"/>
              </a:rPr>
              <a:t>Policy and Internal Control: </a:t>
            </a:r>
            <a:r>
              <a:rPr lang="en-US" sz="1800" b="1" i="1"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PICU@scvrd.net</a:t>
            </a:r>
            <a:r>
              <a:rPr lang="en-US" sz="1800" b="1" i="1">
                <a:solidFill>
                  <a:schemeClr val="dk1"/>
                </a:solidFill>
                <a:latin typeface="Open Sans"/>
                <a:ea typeface="Open Sans"/>
                <a:cs typeface="Open Sans"/>
                <a:sym typeface="Open Sans"/>
              </a:rPr>
              <a:t> </a:t>
            </a:r>
            <a:endParaRPr sz="1800">
              <a:solidFill>
                <a:schemeClr val="dk1"/>
              </a:solidFill>
              <a:latin typeface="Open Sans"/>
              <a:ea typeface="Open Sans"/>
              <a:cs typeface="Open Sans"/>
              <a:sym typeface="Open Sans"/>
            </a:endParaRPr>
          </a:p>
        </p:txBody>
      </p:sp>
      <p:pic>
        <p:nvPicPr>
          <p:cNvPr id="407" name="Google Shape;407;p24">
            <a:extLst>
              <a:ext uri="{C183D7F6-B498-43B3-948B-1728B52AA6E4}">
                <adec:decorative xmlns:adec="http://schemas.microsoft.com/office/drawing/2017/decorative" val="1"/>
              </a:ext>
            </a:extLst>
          </p:cNvPr>
          <p:cNvPicPr preferRelativeResize="0"/>
          <p:nvPr/>
        </p:nvPicPr>
        <p:blipFill rotWithShape="1">
          <a:blip r:embed="rId7">
            <a:alphaModFix/>
          </a:blip>
          <a:srcRect l="4654" r="5075" b="19727"/>
          <a:stretch/>
        </p:blipFill>
        <p:spPr>
          <a:xfrm>
            <a:off x="6897840" y="1328363"/>
            <a:ext cx="1636748" cy="1477328"/>
          </a:xfrm>
          <a:prstGeom prst="rect">
            <a:avLst/>
          </a:prstGeom>
          <a:noFill/>
          <a:ln w="57150" cap="flat" cmpd="sng">
            <a:solidFill>
              <a:srgbClr val="32514E"/>
            </a:solidFill>
            <a:prstDash val="solid"/>
            <a:round/>
            <a:headEnd type="none" w="sm" len="sm"/>
            <a:tailEnd type="none" w="sm" len="sm"/>
          </a:ln>
        </p:spPr>
      </p:pic>
      <p:pic>
        <p:nvPicPr>
          <p:cNvPr id="408" name="Google Shape;408;p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744878" y="4765790"/>
            <a:ext cx="1960643" cy="1960643"/>
          </a:xfrm>
          <a:prstGeom prst="rect">
            <a:avLst/>
          </a:prstGeom>
          <a:noFill/>
          <a:ln>
            <a:noFill/>
          </a:ln>
        </p:spPr>
      </p:pic>
      <p:pic>
        <p:nvPicPr>
          <p:cNvPr id="409" name="Google Shape;409;p2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315273" y="577965"/>
            <a:ext cx="1960643" cy="1960643"/>
          </a:xfrm>
          <a:prstGeom prst="rect">
            <a:avLst/>
          </a:prstGeom>
          <a:noFill/>
          <a:ln>
            <a:noFill/>
          </a:ln>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5">
            <a:extLst>
              <a:ext uri="{C183D7F6-B498-43B3-948B-1728B52AA6E4}">
                <adec:decorative xmlns:adec="http://schemas.microsoft.com/office/drawing/2017/decorative" val="1"/>
              </a:ext>
            </a:extLst>
          </p:cNvPr>
          <p:cNvSpPr/>
          <p:nvPr/>
        </p:nvSpPr>
        <p:spPr>
          <a:xfrm>
            <a:off x="1208567" y="-1458433"/>
            <a:ext cx="9774866" cy="9774866"/>
          </a:xfrm>
          <a:prstGeom prst="ellipse">
            <a:avLst/>
          </a:prstGeom>
          <a:solidFill>
            <a:srgbClr val="4981D5">
              <a:alpha val="2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415" name="Google Shape;415;p25">
            <a:extLst>
              <a:ext uri="{C183D7F6-B498-43B3-948B-1728B52AA6E4}">
                <adec:decorative xmlns:adec="http://schemas.microsoft.com/office/drawing/2017/decorative" val="1"/>
              </a:ext>
            </a:extLst>
          </p:cNvPr>
          <p:cNvSpPr/>
          <p:nvPr/>
        </p:nvSpPr>
        <p:spPr>
          <a:xfrm>
            <a:off x="1625009" y="-1041991"/>
            <a:ext cx="8941982" cy="8941982"/>
          </a:xfrm>
          <a:prstGeom prst="ellipse">
            <a:avLst/>
          </a:prstGeom>
          <a:solidFill>
            <a:srgbClr val="BDD6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Open Sans"/>
              <a:ea typeface="Open Sans"/>
              <a:cs typeface="Open Sans"/>
              <a:sym typeface="Open Sans"/>
            </a:endParaRPr>
          </a:p>
        </p:txBody>
      </p:sp>
      <p:sp>
        <p:nvSpPr>
          <p:cNvPr id="416" name="Google Shape;416;p25"/>
          <p:cNvSpPr txBox="1">
            <a:spLocks noGrp="1"/>
          </p:cNvSpPr>
          <p:nvPr>
            <p:ph type="title"/>
          </p:nvPr>
        </p:nvSpPr>
        <p:spPr>
          <a:xfrm>
            <a:off x="3241409" y="310362"/>
            <a:ext cx="7662672" cy="2292096"/>
          </a:xfrm>
          <a:prstGeom prst="rect">
            <a:avLst/>
          </a:prstGeom>
          <a:noFill/>
          <a:ln>
            <a:noFill/>
          </a:ln>
        </p:spPr>
        <p:txBody>
          <a:bodyPr spcFirstLastPara="1" wrap="square" lIns="91425" tIns="45700" rIns="91425" bIns="45700" anchor="b" anchorCtr="0">
            <a:noAutofit/>
          </a:bodyPr>
          <a:lstStyle/>
          <a:p>
            <a:pPr marL="0" lvl="0" indent="0" algn="l" rtl="0">
              <a:lnSpc>
                <a:spcPct val="105000"/>
              </a:lnSpc>
              <a:spcBef>
                <a:spcPts val="0"/>
              </a:spcBef>
              <a:spcAft>
                <a:spcPts val="0"/>
              </a:spcAft>
              <a:buClr>
                <a:schemeClr val="accent2"/>
              </a:buClr>
              <a:buSzPts val="6600"/>
              <a:buFont typeface="Open Sans"/>
              <a:buNone/>
            </a:pPr>
            <a:r>
              <a:rPr lang="en-US" sz="6600" b="1" i="0" u="none" strike="noStrike">
                <a:solidFill>
                  <a:schemeClr val="accent2"/>
                </a:solidFill>
              </a:rPr>
              <a:t>Innovative Partnerships </a:t>
            </a:r>
            <a:endParaRPr sz="6600" b="1">
              <a:solidFill>
                <a:schemeClr val="accent2"/>
              </a:solidFill>
            </a:endParaRPr>
          </a:p>
        </p:txBody>
      </p:sp>
      <p:sp>
        <p:nvSpPr>
          <p:cNvPr id="417" name="Google Shape;417;p25"/>
          <p:cNvSpPr txBox="1">
            <a:spLocks noGrp="1"/>
          </p:cNvSpPr>
          <p:nvPr>
            <p:ph type="body" idx="1"/>
          </p:nvPr>
        </p:nvSpPr>
        <p:spPr>
          <a:xfrm>
            <a:off x="3320761" y="2602458"/>
            <a:ext cx="7662672" cy="924792"/>
          </a:xfrm>
          <a:prstGeom prst="rect">
            <a:avLst/>
          </a:prstGeom>
          <a:noFill/>
          <a:ln>
            <a:noFill/>
          </a:ln>
        </p:spPr>
        <p:txBody>
          <a:bodyPr spcFirstLastPara="1" wrap="square" lIns="91425" tIns="45700" rIns="91425" bIns="45700" anchor="t" anchorCtr="0">
            <a:noAutofit/>
          </a:bodyPr>
          <a:lstStyle/>
          <a:p>
            <a:pPr marL="0" marR="0" lvl="0" indent="0" algn="l" rtl="0">
              <a:lnSpc>
                <a:spcPct val="105000"/>
              </a:lnSpc>
              <a:spcBef>
                <a:spcPts val="0"/>
              </a:spcBef>
              <a:spcAft>
                <a:spcPts val="0"/>
              </a:spcAft>
              <a:buClr>
                <a:schemeClr val="accent2"/>
              </a:buClr>
              <a:buSzPts val="3500"/>
              <a:buNone/>
            </a:pPr>
            <a:r>
              <a:rPr lang="en-US" sz="2800" b="0" i="0" u="none" strike="noStrike">
                <a:solidFill>
                  <a:schemeClr val="accent2"/>
                </a:solidFill>
              </a:rPr>
              <a:t>Connecticut Customized Employment </a:t>
            </a:r>
            <a:endParaRPr/>
          </a:p>
          <a:p>
            <a:pPr marL="0" marR="0" lvl="0" indent="0" algn="l" rtl="0">
              <a:lnSpc>
                <a:spcPct val="105000"/>
              </a:lnSpc>
              <a:spcBef>
                <a:spcPts val="1000"/>
              </a:spcBef>
              <a:spcAft>
                <a:spcPts val="0"/>
              </a:spcAft>
              <a:buClr>
                <a:schemeClr val="accent2"/>
              </a:buClr>
              <a:buSzPts val="3500"/>
              <a:buNone/>
            </a:pPr>
            <a:r>
              <a:rPr lang="en-US" sz="2800" b="0" i="0" u="none" strike="noStrike">
                <a:solidFill>
                  <a:schemeClr val="accent2"/>
                </a:solidFill>
              </a:rPr>
              <a:t>(CE) Services</a:t>
            </a:r>
            <a:endParaRPr/>
          </a:p>
          <a:p>
            <a:pPr marL="0" marR="0" lvl="0" indent="0" algn="l" rtl="0">
              <a:lnSpc>
                <a:spcPct val="105000"/>
              </a:lnSpc>
              <a:spcBef>
                <a:spcPts val="1000"/>
              </a:spcBef>
              <a:spcAft>
                <a:spcPts val="0"/>
              </a:spcAft>
              <a:buClr>
                <a:schemeClr val="accent2"/>
              </a:buClr>
              <a:buSzPts val="2500"/>
              <a:buNone/>
            </a:pPr>
            <a:r>
              <a:rPr lang="en-US" sz="2000" b="0" i="0" u="none" strike="noStrike">
                <a:solidFill>
                  <a:schemeClr val="accent2"/>
                </a:solidFill>
              </a:rPr>
              <a:t>State of Connecticut</a:t>
            </a:r>
            <a:endParaRPr/>
          </a:p>
          <a:p>
            <a:pPr marL="0" marR="0" lvl="0" indent="0" algn="l" rtl="0">
              <a:lnSpc>
                <a:spcPct val="105000"/>
              </a:lnSpc>
              <a:spcBef>
                <a:spcPts val="1000"/>
              </a:spcBef>
              <a:spcAft>
                <a:spcPts val="0"/>
              </a:spcAft>
              <a:buClr>
                <a:schemeClr val="accent2"/>
              </a:buClr>
              <a:buSzPts val="2500"/>
              <a:buNone/>
            </a:pPr>
            <a:r>
              <a:rPr lang="en-US" sz="2000" b="0" i="0" u="none" strike="noStrike">
                <a:solidFill>
                  <a:schemeClr val="accent2"/>
                </a:solidFill>
              </a:rPr>
              <a:t>Departments of Aging &amp; Disability Services (ADS) and Developmental Services (DDS)</a:t>
            </a:r>
            <a:endParaRPr sz="2000">
              <a:solidFill>
                <a:schemeClr val="accent2"/>
              </a:solidFill>
            </a:endParaRPr>
          </a:p>
        </p:txBody>
      </p:sp>
      <p:sp>
        <p:nvSpPr>
          <p:cNvPr id="418" name="Google Shape;418;p25">
            <a:extLst>
              <a:ext uri="{C183D7F6-B498-43B3-948B-1728B52AA6E4}">
                <adec:decorative xmlns:adec="http://schemas.microsoft.com/office/drawing/2017/decorative" val="1"/>
              </a:ext>
            </a:extLst>
          </p:cNvPr>
          <p:cNvSpPr/>
          <p:nvPr/>
        </p:nvSpPr>
        <p:spPr>
          <a:xfrm>
            <a:off x="3320760" y="5200174"/>
            <a:ext cx="5979104" cy="109915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pic>
        <p:nvPicPr>
          <p:cNvPr id="419" name="Google Shape;419;p25" descr="Aging and Disability Services logo"/>
          <p:cNvPicPr preferRelativeResize="0"/>
          <p:nvPr/>
        </p:nvPicPr>
        <p:blipFill rotWithShape="1">
          <a:blip r:embed="rId4">
            <a:alphaModFix/>
          </a:blip>
          <a:srcRect/>
          <a:stretch/>
        </p:blipFill>
        <p:spPr>
          <a:xfrm>
            <a:off x="3616457" y="5366341"/>
            <a:ext cx="1204925" cy="801823"/>
          </a:xfrm>
          <a:prstGeom prst="rect">
            <a:avLst/>
          </a:prstGeom>
          <a:noFill/>
          <a:ln>
            <a:noFill/>
          </a:ln>
        </p:spPr>
      </p:pic>
      <p:pic>
        <p:nvPicPr>
          <p:cNvPr id="420" name="Google Shape;420;p25" descr="DDS logo"/>
          <p:cNvPicPr preferRelativeResize="0"/>
          <p:nvPr/>
        </p:nvPicPr>
        <p:blipFill rotWithShape="1">
          <a:blip r:embed="rId5">
            <a:alphaModFix/>
          </a:blip>
          <a:srcRect/>
          <a:stretch/>
        </p:blipFill>
        <p:spPr>
          <a:xfrm>
            <a:off x="6722386" y="5329822"/>
            <a:ext cx="2399495" cy="767597"/>
          </a:xfrm>
          <a:prstGeom prst="rect">
            <a:avLst/>
          </a:prstGeom>
          <a:noFill/>
          <a:ln>
            <a:noFill/>
          </a:ln>
        </p:spPr>
      </p:pic>
      <p:pic>
        <p:nvPicPr>
          <p:cNvPr id="421" name="Google Shape;421;p2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730166" y="4769428"/>
            <a:ext cx="1960643" cy="1960643"/>
          </a:xfrm>
          <a:prstGeom prst="rect">
            <a:avLst/>
          </a:prstGeom>
          <a:noFill/>
          <a:ln>
            <a:noFill/>
          </a:ln>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26"/>
          <p:cNvSpPr txBox="1">
            <a:spLocks noGrp="1"/>
          </p:cNvSpPr>
          <p:nvPr>
            <p:ph type="ctrTitle"/>
          </p:nvPr>
        </p:nvSpPr>
        <p:spPr>
          <a:xfrm>
            <a:off x="397871" y="904392"/>
            <a:ext cx="3872068" cy="1991208"/>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rgbClr val="000000"/>
              </a:buClr>
              <a:buSzPts val="4400"/>
              <a:buFont typeface="Corbel"/>
              <a:buNone/>
            </a:pPr>
            <a:br>
              <a:rPr lang="en-US" b="0" i="0" u="none" strike="noStrike">
                <a:solidFill>
                  <a:srgbClr val="000000"/>
                </a:solidFill>
                <a:latin typeface="Corbel"/>
                <a:ea typeface="Corbel"/>
                <a:cs typeface="Corbel"/>
                <a:sym typeface="Corbel"/>
              </a:rPr>
            </a:br>
            <a:r>
              <a:rPr lang="en-US" sz="6600" b="1" i="0" u="none" strike="noStrike">
                <a:solidFill>
                  <a:srgbClr val="11283F"/>
                </a:solidFill>
              </a:rPr>
              <a:t>Core Goals</a:t>
            </a:r>
            <a:endParaRPr>
              <a:solidFill>
                <a:srgbClr val="11283F"/>
              </a:solidFill>
            </a:endParaRPr>
          </a:p>
        </p:txBody>
      </p:sp>
      <p:sp>
        <p:nvSpPr>
          <p:cNvPr id="427" name="Google Shape;427;p26"/>
          <p:cNvSpPr txBox="1">
            <a:spLocks noGrp="1"/>
          </p:cNvSpPr>
          <p:nvPr>
            <p:ph type="body" idx="1"/>
          </p:nvPr>
        </p:nvSpPr>
        <p:spPr>
          <a:xfrm>
            <a:off x="509572" y="3221046"/>
            <a:ext cx="3515890" cy="2828880"/>
          </a:xfrm>
          <a:prstGeom prst="rect">
            <a:avLst/>
          </a:prstGeom>
          <a:noFill/>
          <a:ln>
            <a:noFill/>
          </a:ln>
        </p:spPr>
        <p:txBody>
          <a:bodyPr spcFirstLastPara="1" wrap="square" lIns="91425" tIns="45700" rIns="91425" bIns="45700" anchor="t" anchorCtr="0">
            <a:noAutofit/>
          </a:bodyPr>
          <a:lstStyle/>
          <a:p>
            <a:pPr marL="0" marR="10180" lvl="0" indent="0" algn="l" rtl="0">
              <a:lnSpc>
                <a:spcPct val="108000"/>
              </a:lnSpc>
              <a:spcBef>
                <a:spcPts val="0"/>
              </a:spcBef>
              <a:spcAft>
                <a:spcPts val="0"/>
              </a:spcAft>
              <a:buSzPts val="2500"/>
              <a:buNone/>
            </a:pPr>
            <a:r>
              <a:rPr lang="en-US" sz="2000" b="1" i="0" u="none" strike="noStrike"/>
              <a:t>Build a better Service Delivery System to improve employment outcomes for individuals with significant disabilities in CT through implementation of Customized Employment.</a:t>
            </a:r>
            <a:endParaRPr sz="2800" b="1"/>
          </a:p>
        </p:txBody>
      </p:sp>
      <p:sp>
        <p:nvSpPr>
          <p:cNvPr id="428" name="Google Shape;428;p26"/>
          <p:cNvSpPr/>
          <p:nvPr/>
        </p:nvSpPr>
        <p:spPr>
          <a:xfrm>
            <a:off x="4793534" y="1653055"/>
            <a:ext cx="3372575" cy="1651590"/>
          </a:xfrm>
          <a:prstGeom prst="roundRect">
            <a:avLst>
              <a:gd name="adj" fmla="val 16667"/>
            </a:avLst>
          </a:prstGeom>
          <a:solidFill>
            <a:srgbClr val="D9E1F7">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Open Sans"/>
                <a:ea typeface="Open Sans"/>
                <a:cs typeface="Open Sans"/>
                <a:sym typeface="Open Sans"/>
              </a:rPr>
              <a:t>Build capacity of providers statewide</a:t>
            </a:r>
            <a:endParaRPr/>
          </a:p>
        </p:txBody>
      </p:sp>
      <p:sp>
        <p:nvSpPr>
          <p:cNvPr id="429" name="Google Shape;429;p26"/>
          <p:cNvSpPr/>
          <p:nvPr/>
        </p:nvSpPr>
        <p:spPr>
          <a:xfrm>
            <a:off x="8309853" y="1653055"/>
            <a:ext cx="3372575" cy="1651590"/>
          </a:xfrm>
          <a:prstGeom prst="roundRect">
            <a:avLst>
              <a:gd name="adj" fmla="val 16667"/>
            </a:avLst>
          </a:prstGeom>
          <a:solidFill>
            <a:srgbClr val="D9E1F7">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dk1"/>
                </a:solidFill>
                <a:latin typeface="Open Sans"/>
                <a:ea typeface="Open Sans"/>
                <a:cs typeface="Open Sans"/>
                <a:sym typeface="Open Sans"/>
              </a:rPr>
              <a:t>Educate Secondary Transition Staff to key elements of CE</a:t>
            </a:r>
            <a:endParaRPr/>
          </a:p>
        </p:txBody>
      </p:sp>
      <p:sp>
        <p:nvSpPr>
          <p:cNvPr id="430" name="Google Shape;430;p26"/>
          <p:cNvSpPr/>
          <p:nvPr/>
        </p:nvSpPr>
        <p:spPr>
          <a:xfrm>
            <a:off x="4793534" y="3419803"/>
            <a:ext cx="6888894" cy="1651590"/>
          </a:xfrm>
          <a:prstGeom prst="roundRect">
            <a:avLst>
              <a:gd name="adj" fmla="val 16667"/>
            </a:avLst>
          </a:prstGeom>
          <a:solidFill>
            <a:srgbClr val="D9E1F7">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a:solidFill>
                  <a:schemeClr val="dk1"/>
                </a:solidFill>
                <a:latin typeface="Open Sans"/>
                <a:ea typeface="Open Sans"/>
                <a:cs typeface="Open Sans"/>
                <a:sym typeface="Open Sans"/>
              </a:rPr>
              <a:t>Build capacity to serve individuals with communication needs</a:t>
            </a:r>
            <a:endParaRPr sz="2400">
              <a:solidFill>
                <a:schemeClr val="dk1"/>
              </a:solidFill>
              <a:latin typeface="Open Sans"/>
              <a:ea typeface="Open Sans"/>
              <a:cs typeface="Open Sans"/>
              <a:sym typeface="Open Sans"/>
            </a:endParaRPr>
          </a:p>
        </p:txBody>
      </p:sp>
      <p:pic>
        <p:nvPicPr>
          <p:cNvPr id="431" name="Google Shape;431;p2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1721953">
            <a:off x="9808749" y="4397697"/>
            <a:ext cx="2476344" cy="2476344"/>
          </a:xfrm>
          <a:prstGeom prst="rect">
            <a:avLst/>
          </a:prstGeom>
          <a:noFill/>
          <a:ln>
            <a:noFill/>
          </a:ln>
        </p:spPr>
      </p:pic>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2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56217" y="2385603"/>
            <a:ext cx="6190593" cy="4585624"/>
          </a:xfrm>
          <a:prstGeom prst="rect">
            <a:avLst/>
          </a:prstGeom>
          <a:noFill/>
          <a:ln>
            <a:noFill/>
          </a:ln>
        </p:spPr>
      </p:pic>
      <p:sp>
        <p:nvSpPr>
          <p:cNvPr id="437" name="Google Shape;437;p27"/>
          <p:cNvSpPr txBox="1">
            <a:spLocks noGrp="1"/>
          </p:cNvSpPr>
          <p:nvPr>
            <p:ph type="title"/>
          </p:nvPr>
        </p:nvSpPr>
        <p:spPr>
          <a:xfrm>
            <a:off x="373679" y="278760"/>
            <a:ext cx="10757328" cy="867183"/>
          </a:xfrm>
          <a:prstGeom prst="rect">
            <a:avLst/>
          </a:prstGeom>
          <a:noFill/>
          <a:ln>
            <a:noFill/>
          </a:ln>
        </p:spPr>
        <p:txBody>
          <a:bodyPr spcFirstLastPara="1" wrap="square" lIns="91425" tIns="45700" rIns="91425" bIns="45700" anchor="b" anchorCtr="0">
            <a:normAutofit/>
          </a:bodyPr>
          <a:lstStyle/>
          <a:p>
            <a:pPr marL="0" lvl="0" indent="0" algn="l" rtl="0">
              <a:lnSpc>
                <a:spcPct val="102000"/>
              </a:lnSpc>
              <a:spcBef>
                <a:spcPts val="0"/>
              </a:spcBef>
              <a:spcAft>
                <a:spcPts val="0"/>
              </a:spcAft>
              <a:buClr>
                <a:srgbClr val="11283F"/>
              </a:buClr>
              <a:buSzPts val="4800"/>
              <a:buFont typeface="Open Sans"/>
              <a:buNone/>
            </a:pPr>
            <a:r>
              <a:rPr lang="en-US" sz="4800" b="1" i="0" u="none" strike="noStrike">
                <a:solidFill>
                  <a:srgbClr val="11283F"/>
                </a:solidFill>
              </a:rPr>
              <a:t>CT CE Philosophy</a:t>
            </a:r>
            <a:endParaRPr sz="4400">
              <a:solidFill>
                <a:srgbClr val="11283F"/>
              </a:solidFill>
            </a:endParaRPr>
          </a:p>
        </p:txBody>
      </p:sp>
      <p:sp>
        <p:nvSpPr>
          <p:cNvPr id="438" name="Google Shape;438;p27"/>
          <p:cNvSpPr txBox="1">
            <a:spLocks noGrp="1"/>
          </p:cNvSpPr>
          <p:nvPr>
            <p:ph type="body" idx="1"/>
          </p:nvPr>
        </p:nvSpPr>
        <p:spPr>
          <a:xfrm>
            <a:off x="373679" y="1228121"/>
            <a:ext cx="10283811" cy="1473520"/>
          </a:xfrm>
          <a:prstGeom prst="rect">
            <a:avLst/>
          </a:prstGeom>
          <a:noFill/>
          <a:ln>
            <a:noFill/>
          </a:ln>
        </p:spPr>
        <p:txBody>
          <a:bodyPr spcFirstLastPara="1" wrap="square" lIns="91425" tIns="45700" rIns="91425" bIns="45700" anchor="t" anchorCtr="0">
            <a:normAutofit/>
          </a:bodyPr>
          <a:lstStyle/>
          <a:p>
            <a:pPr marL="0" marR="10180" lvl="0" indent="0" algn="l" rtl="0">
              <a:lnSpc>
                <a:spcPct val="120000"/>
              </a:lnSpc>
              <a:spcBef>
                <a:spcPts val="0"/>
              </a:spcBef>
              <a:spcAft>
                <a:spcPts val="0"/>
              </a:spcAft>
              <a:buSzPts val="2250"/>
              <a:buNone/>
            </a:pPr>
            <a:r>
              <a:rPr lang="en-US" sz="1800" b="0" i="0" u="none" strike="noStrike"/>
              <a:t>CT Customized Employment is a collaborative approach to service provision based upon the belief that job seekers should be provided vocational options with priority placed upon creating opportunities for competitive work in the community providing for </a:t>
            </a:r>
            <a:r>
              <a:rPr lang="en-US" sz="1800" b="1" i="0" u="none" strike="noStrike"/>
              <a:t>integration</a:t>
            </a:r>
            <a:r>
              <a:rPr lang="en-US" sz="1800" b="0" i="0" u="none" strike="noStrike"/>
              <a:t>, </a:t>
            </a:r>
            <a:r>
              <a:rPr lang="en-US" sz="1800" b="1" i="0" u="none" strike="noStrike"/>
              <a:t>economic self-sufficiency</a:t>
            </a:r>
            <a:r>
              <a:rPr lang="en-US" sz="1800" b="0" i="0" u="none" strike="noStrike"/>
              <a:t>, and </a:t>
            </a:r>
            <a:r>
              <a:rPr lang="en-US" sz="1800" b="1" i="0" u="none" strike="noStrike"/>
              <a:t>challenge and career growth</a:t>
            </a:r>
            <a:r>
              <a:rPr lang="en-US" sz="1800" b="0" i="0" u="none" strike="noStrike"/>
              <a:t>.</a:t>
            </a:r>
            <a:endParaRPr/>
          </a:p>
        </p:txBody>
      </p:sp>
      <p:sp>
        <p:nvSpPr>
          <p:cNvPr id="439" name="Google Shape;439;p27"/>
          <p:cNvSpPr txBox="1"/>
          <p:nvPr/>
        </p:nvSpPr>
        <p:spPr>
          <a:xfrm>
            <a:off x="373679" y="3035105"/>
            <a:ext cx="5528819" cy="3602658"/>
          </a:xfrm>
          <a:prstGeom prst="rect">
            <a:avLst/>
          </a:prstGeom>
          <a:noFill/>
          <a:ln>
            <a:noFill/>
          </a:ln>
        </p:spPr>
        <p:txBody>
          <a:bodyPr spcFirstLastPara="1" wrap="square" lIns="91425" tIns="45700" rIns="91425" bIns="45700" anchor="t" anchorCtr="0">
            <a:normAutofit/>
          </a:bodyPr>
          <a:lstStyle/>
          <a:p>
            <a:pPr marL="0" marR="10180" lvl="0" indent="0" algn="l" rtl="0">
              <a:lnSpc>
                <a:spcPct val="120000"/>
              </a:lnSpc>
              <a:spcBef>
                <a:spcPts val="0"/>
              </a:spcBef>
              <a:spcAft>
                <a:spcPts val="0"/>
              </a:spcAft>
              <a:buClr>
                <a:srgbClr val="6C4C25"/>
              </a:buClr>
              <a:buSzPts val="2250"/>
              <a:buFont typeface="Arial"/>
              <a:buNone/>
            </a:pPr>
            <a:r>
              <a:rPr lang="en-US" sz="1800" b="0">
                <a:solidFill>
                  <a:schemeClr val="dk1"/>
                </a:solidFill>
                <a:latin typeface="Open Sans"/>
                <a:ea typeface="Open Sans"/>
                <a:cs typeface="Open Sans"/>
                <a:sym typeface="Open Sans"/>
              </a:rPr>
              <a:t>Services will be delivered based upon an </a:t>
            </a:r>
            <a:r>
              <a:rPr lang="en-US" sz="1800" b="1">
                <a:solidFill>
                  <a:schemeClr val="dk1"/>
                </a:solidFill>
                <a:latin typeface="Open Sans"/>
                <a:ea typeface="Open Sans"/>
                <a:cs typeface="Open Sans"/>
                <a:sym typeface="Open Sans"/>
              </a:rPr>
              <a:t>individualized </a:t>
            </a:r>
            <a:r>
              <a:rPr lang="en-US" sz="1800" b="0">
                <a:solidFill>
                  <a:schemeClr val="dk1"/>
                </a:solidFill>
                <a:latin typeface="Open Sans"/>
                <a:ea typeface="Open Sans"/>
                <a:cs typeface="Open Sans"/>
                <a:sym typeface="Open Sans"/>
              </a:rPr>
              <a:t>plan according to the individual’s needs.</a:t>
            </a:r>
            <a:endParaRPr/>
          </a:p>
          <a:p>
            <a:pPr marL="0" marR="10160" lvl="0" indent="0" algn="l" rtl="0">
              <a:lnSpc>
                <a:spcPct val="120000"/>
              </a:lnSpc>
              <a:spcBef>
                <a:spcPts val="1200"/>
              </a:spcBef>
              <a:spcAft>
                <a:spcPts val="0"/>
              </a:spcAft>
              <a:buClr>
                <a:srgbClr val="6C4C25"/>
              </a:buClr>
              <a:buSzPts val="2250"/>
              <a:buFont typeface="Arial"/>
              <a:buNone/>
            </a:pPr>
            <a:r>
              <a:rPr lang="en-US" sz="1800" b="1">
                <a:solidFill>
                  <a:srgbClr val="002876"/>
                </a:solidFill>
                <a:latin typeface="Open Sans"/>
                <a:ea typeface="Open Sans"/>
                <a:cs typeface="Open Sans"/>
                <a:sym typeface="Open Sans"/>
              </a:rPr>
              <a:t>ADS and DDS leadership in 2018-2020 viewed CE as the first step in ongoing efforts to collaborate and implement mutually agreed upon and coordinated service structures.</a:t>
            </a:r>
            <a:endParaRPr sz="1800" b="0">
              <a:solidFill>
                <a:srgbClr val="002876"/>
              </a:solidFill>
              <a:latin typeface="Open Sans"/>
              <a:ea typeface="Open Sans"/>
              <a:cs typeface="Open Sans"/>
              <a:sym typeface="Open Sans"/>
            </a:endParaRPr>
          </a:p>
          <a:p>
            <a:pPr marL="0" marR="68850" lvl="0" indent="0" algn="l" rtl="0">
              <a:lnSpc>
                <a:spcPct val="120000"/>
              </a:lnSpc>
              <a:spcBef>
                <a:spcPts val="1200"/>
              </a:spcBef>
              <a:spcAft>
                <a:spcPts val="0"/>
              </a:spcAft>
              <a:buClr>
                <a:srgbClr val="6C4C25"/>
              </a:buClr>
              <a:buSzPts val="2250"/>
              <a:buFont typeface="Arial"/>
              <a:buNone/>
            </a:pPr>
            <a:r>
              <a:rPr lang="en-US" sz="1800" b="1">
                <a:solidFill>
                  <a:srgbClr val="002876"/>
                </a:solidFill>
                <a:latin typeface="Open Sans"/>
                <a:ea typeface="Open Sans"/>
                <a:cs typeface="Open Sans"/>
                <a:sym typeface="Open Sans"/>
              </a:rPr>
              <a:t>This work continues today.</a:t>
            </a:r>
            <a:endParaRPr sz="1800" b="0">
              <a:solidFill>
                <a:srgbClr val="000000"/>
              </a:solidFill>
              <a:latin typeface="Open Sans"/>
              <a:ea typeface="Open Sans"/>
              <a:cs typeface="Open Sans"/>
              <a:sym typeface="Open Sans"/>
            </a:endParaRPr>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5" name="Google Shape;445;p28"/>
          <p:cNvSpPr txBox="1">
            <a:spLocks noGrp="1"/>
          </p:cNvSpPr>
          <p:nvPr>
            <p:ph type="title"/>
          </p:nvPr>
        </p:nvSpPr>
        <p:spPr>
          <a:xfrm>
            <a:off x="731520" y="365761"/>
            <a:ext cx="10757328" cy="92701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rgbClr val="11283F"/>
              </a:buClr>
              <a:buSzPct val="100000"/>
              <a:buFont typeface="Open Sans"/>
              <a:buNone/>
            </a:pPr>
            <a:r>
              <a:rPr lang="en-US" sz="5400" b="1" i="0" u="none" strike="noStrike">
                <a:solidFill>
                  <a:srgbClr val="11283F"/>
                </a:solidFill>
              </a:rPr>
              <a:t>Factors</a:t>
            </a:r>
            <a:endParaRPr>
              <a:solidFill>
                <a:srgbClr val="11283F"/>
              </a:solidFill>
            </a:endParaRPr>
          </a:p>
        </p:txBody>
      </p:sp>
      <p:sp>
        <p:nvSpPr>
          <p:cNvPr id="446" name="Google Shape;446;p28"/>
          <p:cNvSpPr txBox="1">
            <a:spLocks noGrp="1"/>
          </p:cNvSpPr>
          <p:nvPr>
            <p:ph type="body" idx="1"/>
          </p:nvPr>
        </p:nvSpPr>
        <p:spPr>
          <a:xfrm>
            <a:off x="815603" y="1403284"/>
            <a:ext cx="10757328" cy="2441421"/>
          </a:xfrm>
          <a:prstGeom prst="rect">
            <a:avLst/>
          </a:prstGeom>
          <a:noFill/>
          <a:ln>
            <a:noFill/>
          </a:ln>
        </p:spPr>
        <p:txBody>
          <a:bodyPr spcFirstLastPara="1" wrap="square" lIns="91425" tIns="45700" rIns="91425" bIns="45700" anchor="t" anchorCtr="0">
            <a:normAutofit/>
          </a:bodyPr>
          <a:lstStyle/>
          <a:p>
            <a:pPr marL="0" marR="16980" lvl="0" indent="0" algn="l" rtl="0">
              <a:lnSpc>
                <a:spcPct val="108000"/>
              </a:lnSpc>
              <a:spcBef>
                <a:spcPts val="0"/>
              </a:spcBef>
              <a:spcAft>
                <a:spcPts val="0"/>
              </a:spcAft>
              <a:buSzPts val="2500"/>
              <a:buNone/>
            </a:pPr>
            <a:r>
              <a:rPr lang="en-US" sz="2000" b="1" i="1" u="none" strike="noStrike"/>
              <a:t>There were many factors that led to the </a:t>
            </a:r>
            <a:r>
              <a:rPr lang="en-US" sz="2000" b="1" i="1" u="none" strike="noStrike">
                <a:solidFill>
                  <a:srgbClr val="00359E"/>
                </a:solidFill>
              </a:rPr>
              <a:t>ADS-DDS Partnership </a:t>
            </a:r>
            <a:r>
              <a:rPr lang="en-US" sz="2000" b="1" i="1" u="none" strike="noStrike">
                <a:solidFill>
                  <a:srgbClr val="000000"/>
                </a:solidFill>
              </a:rPr>
              <a:t>on CE Services:</a:t>
            </a:r>
            <a:endParaRPr/>
          </a:p>
          <a:p>
            <a:pPr marL="347472" marR="0" lvl="0" indent="-347472" algn="l" rtl="0">
              <a:lnSpc>
                <a:spcPct val="108000"/>
              </a:lnSpc>
              <a:spcBef>
                <a:spcPts val="1200"/>
              </a:spcBef>
              <a:spcAft>
                <a:spcPts val="0"/>
              </a:spcAft>
              <a:buSzPts val="2500"/>
              <a:buChar char="•"/>
            </a:pPr>
            <a:r>
              <a:rPr lang="en-US" sz="2000" b="0" i="0" u="none" strike="noStrike">
                <a:solidFill>
                  <a:srgbClr val="000000"/>
                </a:solidFill>
              </a:rPr>
              <a:t>Recognition of need to increase collaboration across agencies</a:t>
            </a:r>
            <a:endParaRPr/>
          </a:p>
          <a:p>
            <a:pPr marL="347472" marR="0" lvl="0" indent="-347472" algn="l" rtl="0">
              <a:lnSpc>
                <a:spcPct val="108000"/>
              </a:lnSpc>
              <a:spcBef>
                <a:spcPts val="1200"/>
              </a:spcBef>
              <a:spcAft>
                <a:spcPts val="0"/>
              </a:spcAft>
              <a:buSzPts val="2500"/>
              <a:buChar char="•"/>
            </a:pPr>
            <a:r>
              <a:rPr lang="en-US" sz="2000" b="0" i="0" u="none" strike="noStrike">
                <a:solidFill>
                  <a:srgbClr val="000000"/>
                </a:solidFill>
              </a:rPr>
              <a:t>Increased focus on Competitive Integrated Employment (CIE)</a:t>
            </a:r>
            <a:endParaRPr/>
          </a:p>
          <a:p>
            <a:pPr marL="347472" marR="0" lvl="0" indent="-347472" algn="l" rtl="0">
              <a:lnSpc>
                <a:spcPct val="108000"/>
              </a:lnSpc>
              <a:spcBef>
                <a:spcPts val="1200"/>
              </a:spcBef>
              <a:spcAft>
                <a:spcPts val="0"/>
              </a:spcAft>
              <a:buSzPts val="2500"/>
              <a:buChar char="•"/>
            </a:pPr>
            <a:r>
              <a:rPr lang="en-US" sz="2000" b="0" i="0" u="none" strike="noStrike">
                <a:solidFill>
                  <a:srgbClr val="000000"/>
                </a:solidFill>
              </a:rPr>
              <a:t>Reduced reliance on 14C Certificates</a:t>
            </a:r>
            <a:endParaRPr/>
          </a:p>
          <a:p>
            <a:pPr marL="347472" marR="0" lvl="0" indent="-347472" algn="l" rtl="0">
              <a:lnSpc>
                <a:spcPct val="108000"/>
              </a:lnSpc>
              <a:spcBef>
                <a:spcPts val="1200"/>
              </a:spcBef>
              <a:spcAft>
                <a:spcPts val="0"/>
              </a:spcAft>
              <a:buSzPts val="2500"/>
              <a:buChar char="•"/>
            </a:pPr>
            <a:r>
              <a:rPr lang="en-US" sz="2000" b="0" i="0" u="none" strike="noStrike">
                <a:solidFill>
                  <a:srgbClr val="000000"/>
                </a:solidFill>
              </a:rPr>
              <a:t>Workforce Innovation &amp; Opportunity Act (WIOA)</a:t>
            </a:r>
            <a:endParaRPr/>
          </a:p>
        </p:txBody>
      </p:sp>
      <p:sp>
        <p:nvSpPr>
          <p:cNvPr id="444" name="Google Shape;444;p28"/>
          <p:cNvSpPr/>
          <p:nvPr/>
        </p:nvSpPr>
        <p:spPr>
          <a:xfrm>
            <a:off x="481054" y="4144814"/>
            <a:ext cx="8518806" cy="1854270"/>
          </a:xfrm>
          <a:prstGeom prst="roundRect">
            <a:avLst>
              <a:gd name="adj" fmla="val 16667"/>
            </a:avLst>
          </a:prstGeom>
          <a:solidFill>
            <a:srgbClr val="7FAEDC">
              <a:alpha val="24705"/>
            </a:srgbClr>
          </a:solidFill>
          <a:ln>
            <a:noFill/>
          </a:ln>
        </p:spPr>
        <p:txBody>
          <a:bodyPr spcFirstLastPara="1" wrap="square" lIns="91425" tIns="45700" rIns="91425" bIns="45700" anchor="t" anchorCtr="0">
            <a:noAutofit/>
          </a:bodyPr>
          <a:lstStyle/>
          <a:p>
            <a:pPr marL="0" marR="11760" lvl="0" indent="0" algn="l" rtl="0">
              <a:lnSpc>
                <a:spcPct val="125000"/>
              </a:lnSpc>
              <a:spcBef>
                <a:spcPts val="0"/>
              </a:spcBef>
              <a:spcAft>
                <a:spcPts val="0"/>
              </a:spcAft>
              <a:buClr>
                <a:srgbClr val="000000"/>
              </a:buClr>
              <a:buSzPts val="2400"/>
              <a:buFont typeface="Open Sans"/>
              <a:buNone/>
            </a:pPr>
            <a:r>
              <a:rPr lang="en-US" sz="2400" b="1" i="0" u="none" strike="noStrike">
                <a:solidFill>
                  <a:srgbClr val="000000"/>
                </a:solidFill>
                <a:latin typeface="Open Sans"/>
                <a:ea typeface="Open Sans"/>
                <a:cs typeface="Open Sans"/>
                <a:sym typeface="Open Sans"/>
              </a:rPr>
              <a:t>CE is a service option that creates employment opportunities for individuals who have not achieved CIE with traditional employment service models</a:t>
            </a:r>
            <a:endParaRPr sz="2400">
              <a:solidFill>
                <a:schemeClr val="dk1"/>
              </a:solidFill>
              <a:latin typeface="Open Sans"/>
              <a:ea typeface="Open Sans"/>
              <a:cs typeface="Open Sans"/>
              <a:sym typeface="Open Sans"/>
            </a:endParaRPr>
          </a:p>
        </p:txBody>
      </p:sp>
      <p:pic>
        <p:nvPicPr>
          <p:cNvPr id="447" name="Google Shape;447;p2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1721953">
            <a:off x="9808749" y="4397697"/>
            <a:ext cx="2476344" cy="2476344"/>
          </a:xfrm>
          <a:prstGeom prst="rect">
            <a:avLst/>
          </a:prstGeom>
          <a:noFill/>
          <a:ln>
            <a:noFill/>
          </a:ln>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9"/>
          <p:cNvSpPr txBox="1">
            <a:spLocks noGrp="1"/>
          </p:cNvSpPr>
          <p:nvPr>
            <p:ph type="title"/>
          </p:nvPr>
        </p:nvSpPr>
        <p:spPr>
          <a:xfrm>
            <a:off x="731520" y="365761"/>
            <a:ext cx="10757328" cy="841124"/>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rgbClr val="11283F"/>
              </a:buClr>
              <a:buSzPts val="4800"/>
              <a:buFont typeface="Open Sans"/>
              <a:buNone/>
            </a:pPr>
            <a:r>
              <a:rPr lang="en-US" sz="4800" b="1" i="0" u="none" strike="noStrike">
                <a:solidFill>
                  <a:srgbClr val="11283F"/>
                </a:solidFill>
              </a:rPr>
              <a:t>What is Customized Employment?</a:t>
            </a:r>
            <a:endParaRPr sz="4800">
              <a:solidFill>
                <a:srgbClr val="11283F"/>
              </a:solidFill>
            </a:endParaRPr>
          </a:p>
        </p:txBody>
      </p:sp>
      <p:sp>
        <p:nvSpPr>
          <p:cNvPr id="454" name="Google Shape;454;p29"/>
          <p:cNvSpPr txBox="1">
            <a:spLocks noGrp="1"/>
          </p:cNvSpPr>
          <p:nvPr>
            <p:ph type="body" idx="1"/>
          </p:nvPr>
        </p:nvSpPr>
        <p:spPr>
          <a:xfrm>
            <a:off x="717336" y="1447537"/>
            <a:ext cx="10757328" cy="1736105"/>
          </a:xfrm>
          <a:prstGeom prst="rect">
            <a:avLst/>
          </a:prstGeom>
          <a:noFill/>
          <a:ln>
            <a:noFill/>
          </a:ln>
        </p:spPr>
        <p:txBody>
          <a:bodyPr spcFirstLastPara="1" wrap="square" lIns="91425" tIns="45700" rIns="91425" bIns="45700" anchor="t" anchorCtr="0">
            <a:normAutofit/>
          </a:bodyPr>
          <a:lstStyle/>
          <a:p>
            <a:pPr marL="0" marR="10060" lvl="0" indent="0" algn="l" rtl="0">
              <a:lnSpc>
                <a:spcPct val="125000"/>
              </a:lnSpc>
              <a:spcBef>
                <a:spcPts val="0"/>
              </a:spcBef>
              <a:spcAft>
                <a:spcPts val="0"/>
              </a:spcAft>
              <a:buSzPts val="2500"/>
              <a:buNone/>
            </a:pPr>
            <a:r>
              <a:rPr lang="en-US" sz="2000" b="0" i="0" u="none" strike="noStrike"/>
              <a:t>Customized Employment (CE) is an alternative method of finding </a:t>
            </a:r>
            <a:r>
              <a:rPr lang="en-US" sz="2000" b="1" i="0" u="none" strike="noStrike"/>
              <a:t>competitive integrated employment </a:t>
            </a:r>
            <a:r>
              <a:rPr lang="en-US" sz="2000" b="0" i="0" u="none" strike="noStrike"/>
              <a:t>for individuals with significant disabilities. CE focuses on the strengths, skills and abilities of the individuals and the unmet needs of employers. It is a highly structured, person-centered process, </a:t>
            </a:r>
            <a:r>
              <a:rPr lang="en-US" sz="2000" b="1" i="0" u="none" strike="noStrike"/>
              <a:t>carried out over time.</a:t>
            </a:r>
            <a:endParaRPr sz="2000" b="1"/>
          </a:p>
        </p:txBody>
      </p:sp>
      <p:sp>
        <p:nvSpPr>
          <p:cNvPr id="455" name="Google Shape;455;p29">
            <a:extLst>
              <a:ext uri="{C183D7F6-B498-43B3-948B-1728B52AA6E4}">
                <adec:decorative xmlns:adec="http://schemas.microsoft.com/office/drawing/2017/decorative" val="1"/>
              </a:ext>
            </a:extLst>
          </p:cNvPr>
          <p:cNvSpPr/>
          <p:nvPr/>
        </p:nvSpPr>
        <p:spPr>
          <a:xfrm>
            <a:off x="508235" y="3456615"/>
            <a:ext cx="8593723" cy="2907538"/>
          </a:xfrm>
          <a:prstGeom prst="rightArrow">
            <a:avLst>
              <a:gd name="adj1" fmla="val 50000"/>
              <a:gd name="adj2" fmla="val 50000"/>
            </a:avLst>
          </a:prstGeom>
          <a:solidFill>
            <a:srgbClr val="4981D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456" name="Google Shape;456;p29"/>
          <p:cNvSpPr/>
          <p:nvPr/>
        </p:nvSpPr>
        <p:spPr>
          <a:xfrm>
            <a:off x="632476" y="4301583"/>
            <a:ext cx="1934721" cy="1205842"/>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Open Sans"/>
                <a:ea typeface="Open Sans"/>
                <a:cs typeface="Open Sans"/>
                <a:sym typeface="Open Sans"/>
              </a:rPr>
              <a:t>Job Discovery</a:t>
            </a:r>
            <a:endParaRPr/>
          </a:p>
        </p:txBody>
      </p:sp>
      <p:sp>
        <p:nvSpPr>
          <p:cNvPr id="457" name="Google Shape;457;p29"/>
          <p:cNvSpPr/>
          <p:nvPr/>
        </p:nvSpPr>
        <p:spPr>
          <a:xfrm>
            <a:off x="2666241" y="4301583"/>
            <a:ext cx="2829862" cy="1205842"/>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Open Sans"/>
                <a:ea typeface="Open Sans"/>
                <a:cs typeface="Open Sans"/>
                <a:sym typeface="Open Sans"/>
              </a:rPr>
              <a:t>Job Development, Negotiation, and Placement</a:t>
            </a:r>
            <a:endParaRPr/>
          </a:p>
        </p:txBody>
      </p:sp>
      <p:sp>
        <p:nvSpPr>
          <p:cNvPr id="458" name="Google Shape;458;p29"/>
          <p:cNvSpPr/>
          <p:nvPr/>
        </p:nvSpPr>
        <p:spPr>
          <a:xfrm>
            <a:off x="5578580" y="4301583"/>
            <a:ext cx="2567570" cy="1205842"/>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Open Sans"/>
                <a:ea typeface="Open Sans"/>
                <a:cs typeface="Open Sans"/>
                <a:sym typeface="Open Sans"/>
              </a:rPr>
              <a:t>Post-Employment Supports</a:t>
            </a:r>
            <a:endParaRPr/>
          </a:p>
        </p:txBody>
      </p:sp>
      <p:sp>
        <p:nvSpPr>
          <p:cNvPr id="459" name="Google Shape;459;p29"/>
          <p:cNvSpPr/>
          <p:nvPr/>
        </p:nvSpPr>
        <p:spPr>
          <a:xfrm>
            <a:off x="8853902" y="4029860"/>
            <a:ext cx="2829862" cy="1806492"/>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a:solidFill>
                  <a:schemeClr val="lt1"/>
                </a:solidFill>
                <a:latin typeface="Open Sans"/>
                <a:ea typeface="Open Sans"/>
                <a:cs typeface="Open Sans"/>
                <a:sym typeface="Open Sans"/>
              </a:rPr>
              <a:t>Competitive Integrated Employment</a:t>
            </a:r>
            <a:endParaRPr/>
          </a:p>
        </p:txBody>
      </p:sp>
      <p:pic>
        <p:nvPicPr>
          <p:cNvPr id="460" name="Google Shape;460;p2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3633328">
            <a:off x="10590503" y="2833203"/>
            <a:ext cx="1682310" cy="1682310"/>
          </a:xfrm>
          <a:prstGeom prst="rect">
            <a:avLst/>
          </a:prstGeom>
          <a:noFill/>
          <a:ln>
            <a:noFill/>
          </a:ln>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EBEA">
            <a:alpha val="38823"/>
          </a:srgbClr>
        </a:solidFill>
        <a:effectLst/>
      </p:bgPr>
    </p:bg>
    <p:spTree>
      <p:nvGrpSpPr>
        <p:cNvPr id="1" name="Shape 204"/>
        <p:cNvGrpSpPr/>
        <p:nvPr/>
      </p:nvGrpSpPr>
      <p:grpSpPr>
        <a:xfrm>
          <a:off x="0" y="0"/>
          <a:ext cx="0" cy="0"/>
          <a:chOff x="0" y="0"/>
          <a:chExt cx="0" cy="0"/>
        </a:xfrm>
      </p:grpSpPr>
      <p:sp>
        <p:nvSpPr>
          <p:cNvPr id="205" name="Google Shape;205;p3"/>
          <p:cNvSpPr txBox="1">
            <a:spLocks noGrp="1"/>
          </p:cNvSpPr>
          <p:nvPr>
            <p:ph type="ctrTitle"/>
          </p:nvPr>
        </p:nvSpPr>
        <p:spPr>
          <a:xfrm>
            <a:off x="503315" y="188539"/>
            <a:ext cx="3872068" cy="1462304"/>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4000"/>
              <a:buFont typeface="Open Sans"/>
              <a:buNone/>
            </a:pPr>
            <a:r>
              <a:rPr lang="en-US" sz="4000"/>
              <a:t>Meet Your Presenters</a:t>
            </a:r>
            <a:endParaRPr/>
          </a:p>
        </p:txBody>
      </p:sp>
      <p:sp>
        <p:nvSpPr>
          <p:cNvPr id="206" name="Google Shape;206;p3"/>
          <p:cNvSpPr txBox="1">
            <a:spLocks noGrp="1"/>
          </p:cNvSpPr>
          <p:nvPr>
            <p:ph type="body" idx="1"/>
          </p:nvPr>
        </p:nvSpPr>
        <p:spPr>
          <a:xfrm>
            <a:off x="5434534" y="1757117"/>
            <a:ext cx="5963920" cy="4514374"/>
          </a:xfrm>
          <a:prstGeom prst="rect">
            <a:avLst/>
          </a:prstGeom>
          <a:noFill/>
          <a:ln>
            <a:noFill/>
          </a:ln>
        </p:spPr>
        <p:txBody>
          <a:bodyPr spcFirstLastPara="1" wrap="square" lIns="91425" tIns="45700" rIns="91425" bIns="45700" anchor="t" anchorCtr="0">
            <a:noAutofit/>
          </a:bodyPr>
          <a:lstStyle/>
          <a:p>
            <a:pPr marL="347472" lvl="0" indent="-347472" algn="l" rtl="0">
              <a:lnSpc>
                <a:spcPct val="108000"/>
              </a:lnSpc>
              <a:spcBef>
                <a:spcPts val="0"/>
              </a:spcBef>
              <a:spcAft>
                <a:spcPts val="0"/>
              </a:spcAft>
              <a:buClr>
                <a:srgbClr val="214D8D"/>
              </a:buClr>
              <a:buSzPts val="3000"/>
              <a:buFont typeface="Arial"/>
              <a:buChar char="•"/>
            </a:pPr>
            <a:r>
              <a:rPr lang="en-US" i="0" dirty="0">
                <a:solidFill>
                  <a:srgbClr val="2A2E34"/>
                </a:solidFill>
                <a:latin typeface="Open Sans" pitchFamily="2" charset="0"/>
                <a:ea typeface="Open Sans" pitchFamily="2" charset="0"/>
                <a:cs typeface="Open Sans" pitchFamily="2" charset="0"/>
                <a:sym typeface="Arial"/>
              </a:rPr>
              <a:t>Carol Pankow, </a:t>
            </a:r>
            <a:r>
              <a:rPr lang="en-US" b="0" i="0" dirty="0">
                <a:solidFill>
                  <a:srgbClr val="2A2E34"/>
                </a:solidFill>
                <a:latin typeface="Open Sans" pitchFamily="2" charset="0"/>
                <a:ea typeface="Open Sans" pitchFamily="2" charset="0"/>
                <a:cs typeface="Open Sans" pitchFamily="2" charset="0"/>
                <a:sym typeface="Arial"/>
              </a:rPr>
              <a:t>VRTAC-QM</a:t>
            </a:r>
            <a:endParaRPr dirty="0">
              <a:latin typeface="Open Sans" pitchFamily="2" charset="0"/>
              <a:ea typeface="Open Sans" pitchFamily="2" charset="0"/>
              <a:cs typeface="Open Sans" pitchFamily="2" charset="0"/>
            </a:endParaRPr>
          </a:p>
          <a:p>
            <a:pPr marL="347472" lvl="0" indent="-347472" algn="l" rtl="0">
              <a:lnSpc>
                <a:spcPct val="108000"/>
              </a:lnSpc>
              <a:spcBef>
                <a:spcPts val="1000"/>
              </a:spcBef>
              <a:spcAft>
                <a:spcPts val="0"/>
              </a:spcAft>
              <a:buClr>
                <a:srgbClr val="214D8D"/>
              </a:buClr>
              <a:buSzPts val="3000"/>
              <a:buFont typeface="Arial"/>
              <a:buChar char="•"/>
            </a:pPr>
            <a:r>
              <a:rPr lang="en-US" i="0" dirty="0">
                <a:solidFill>
                  <a:srgbClr val="2A2E34"/>
                </a:solidFill>
                <a:latin typeface="Open Sans" pitchFamily="2" charset="0"/>
                <a:ea typeface="Open Sans" pitchFamily="2" charset="0"/>
                <a:cs typeface="Open Sans" pitchFamily="2" charset="0"/>
                <a:sym typeface="Arial"/>
              </a:rPr>
              <a:t>Felicia Johnson, </a:t>
            </a:r>
            <a:r>
              <a:rPr lang="en-US" b="0" i="0" dirty="0">
                <a:solidFill>
                  <a:srgbClr val="2A2E34"/>
                </a:solidFill>
                <a:latin typeface="Open Sans" pitchFamily="2" charset="0"/>
                <a:ea typeface="Open Sans" pitchFamily="2" charset="0"/>
                <a:cs typeface="Open Sans" pitchFamily="2" charset="0"/>
                <a:sym typeface="Arial"/>
              </a:rPr>
              <a:t>SCVRD Commissioner</a:t>
            </a:r>
            <a:endParaRPr dirty="0">
              <a:latin typeface="Open Sans" pitchFamily="2" charset="0"/>
              <a:ea typeface="Open Sans" pitchFamily="2" charset="0"/>
              <a:cs typeface="Open Sans" pitchFamily="2" charset="0"/>
            </a:endParaRPr>
          </a:p>
          <a:p>
            <a:pPr marL="339725" marR="0" lvl="0" indent="-339725" algn="l" rtl="0">
              <a:lnSpc>
                <a:spcPct val="108000"/>
              </a:lnSpc>
              <a:spcBef>
                <a:spcPts val="1000"/>
              </a:spcBef>
              <a:spcAft>
                <a:spcPts val="0"/>
              </a:spcAft>
              <a:buSzPts val="3000"/>
              <a:buChar char="•"/>
            </a:pPr>
            <a:r>
              <a:rPr lang="en-US" dirty="0">
                <a:solidFill>
                  <a:srgbClr val="2A2E34"/>
                </a:solidFill>
                <a:latin typeface="Open Sans" pitchFamily="2" charset="0"/>
                <a:ea typeface="Open Sans" pitchFamily="2" charset="0"/>
                <a:cs typeface="Open Sans" pitchFamily="2" charset="0"/>
                <a:sym typeface="Arial"/>
              </a:rPr>
              <a:t>Torrey Morse, Education Consultant, ADS – CT Bureau of Rehabilitation Services</a:t>
            </a:r>
            <a:endParaRPr dirty="0">
              <a:latin typeface="Open Sans" pitchFamily="2" charset="0"/>
              <a:ea typeface="Open Sans" pitchFamily="2" charset="0"/>
              <a:cs typeface="Open Sans" pitchFamily="2" charset="0"/>
            </a:endParaRPr>
          </a:p>
          <a:p>
            <a:pPr marL="339725" marR="0" lvl="0" indent="-339725" algn="l" rtl="0">
              <a:lnSpc>
                <a:spcPct val="108000"/>
              </a:lnSpc>
              <a:spcBef>
                <a:spcPts val="0"/>
              </a:spcBef>
              <a:spcAft>
                <a:spcPts val="0"/>
              </a:spcAft>
              <a:buSzPts val="3000"/>
              <a:buChar char="•"/>
            </a:pPr>
            <a:r>
              <a:rPr lang="en-US" dirty="0">
                <a:solidFill>
                  <a:srgbClr val="2A2E34"/>
                </a:solidFill>
                <a:latin typeface="Open Sans" pitchFamily="2" charset="0"/>
                <a:ea typeface="Open Sans" pitchFamily="2" charset="0"/>
                <a:cs typeface="Open Sans" pitchFamily="2" charset="0"/>
                <a:sym typeface="Arial"/>
              </a:rPr>
              <a:t>Trever Rogers, Adult Services Specialist,  CT Department of Developmental Services (DDS)</a:t>
            </a:r>
            <a:endParaRPr b="0" i="0" dirty="0">
              <a:solidFill>
                <a:srgbClr val="2A2E34"/>
              </a:solidFill>
              <a:latin typeface="Open Sans" pitchFamily="2" charset="0"/>
              <a:ea typeface="Open Sans" pitchFamily="2" charset="0"/>
              <a:cs typeface="Open Sans" pitchFamily="2" charset="0"/>
              <a:sym typeface="Arial"/>
            </a:endParaRPr>
          </a:p>
          <a:p>
            <a:pPr marL="347472" lvl="0" indent="-156972" algn="l" rtl="0">
              <a:lnSpc>
                <a:spcPct val="108000"/>
              </a:lnSpc>
              <a:spcBef>
                <a:spcPts val="0"/>
              </a:spcBef>
              <a:spcAft>
                <a:spcPts val="0"/>
              </a:spcAft>
              <a:buClr>
                <a:srgbClr val="214D8D"/>
              </a:buClr>
              <a:buSzPts val="3000"/>
              <a:buFont typeface="Arial"/>
              <a:buNone/>
            </a:pPr>
            <a:endParaRPr b="0" i="0" dirty="0">
              <a:solidFill>
                <a:srgbClr val="2A2E34"/>
              </a:solidFill>
              <a:latin typeface="Open Sans" pitchFamily="2" charset="0"/>
              <a:ea typeface="Open Sans" pitchFamily="2" charset="0"/>
              <a:cs typeface="Open Sans" pitchFamily="2" charset="0"/>
              <a:sym typeface="Arial"/>
            </a:endParaRPr>
          </a:p>
          <a:p>
            <a:pPr marL="347472" lvl="0" indent="-156972" algn="l" rtl="0">
              <a:lnSpc>
                <a:spcPct val="108000"/>
              </a:lnSpc>
              <a:spcBef>
                <a:spcPts val="1000"/>
              </a:spcBef>
              <a:spcAft>
                <a:spcPts val="0"/>
              </a:spcAft>
              <a:buClr>
                <a:srgbClr val="214D8D"/>
              </a:buClr>
              <a:buSzPts val="3000"/>
              <a:buFont typeface="Arial"/>
              <a:buNone/>
            </a:pPr>
            <a:endParaRPr dirty="0">
              <a:latin typeface="Open Sans" pitchFamily="2" charset="0"/>
              <a:ea typeface="Open Sans" pitchFamily="2" charset="0"/>
              <a:cs typeface="Open Sans" pitchFamily="2" charset="0"/>
            </a:endParaRPr>
          </a:p>
        </p:txBody>
      </p:sp>
      <p:pic>
        <p:nvPicPr>
          <p:cNvPr id="207" name="Google Shape;207;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9096654">
            <a:off x="10565475" y="4410124"/>
            <a:ext cx="991411" cy="991411"/>
          </a:xfrm>
          <a:prstGeom prst="rect">
            <a:avLst/>
          </a:prstGeom>
          <a:noFill/>
          <a:ln>
            <a:noFill/>
          </a:ln>
        </p:spPr>
      </p:pic>
      <p:pic>
        <p:nvPicPr>
          <p:cNvPr id="208" name="Google Shape;208;p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9096654">
            <a:off x="9221917" y="936639"/>
            <a:ext cx="991411" cy="991411"/>
          </a:xfrm>
          <a:prstGeom prst="rect">
            <a:avLst/>
          </a:prstGeom>
          <a:noFill/>
          <a:ln>
            <a:noFill/>
          </a:ln>
        </p:spPr>
      </p:pic>
      <p:pic>
        <p:nvPicPr>
          <p:cNvPr id="209" name="Google Shape;209;p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9096654">
            <a:off x="3082106" y="483359"/>
            <a:ext cx="991411" cy="991411"/>
          </a:xfrm>
          <a:prstGeom prst="rect">
            <a:avLst/>
          </a:prstGeom>
          <a:noFill/>
          <a:ln>
            <a:noFill/>
          </a:ln>
        </p:spPr>
      </p:pic>
      <p:pic>
        <p:nvPicPr>
          <p:cNvPr id="210" name="Google Shape;210;p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9096654">
            <a:off x="4551456" y="2890582"/>
            <a:ext cx="991411" cy="991411"/>
          </a:xfrm>
          <a:prstGeom prst="rect">
            <a:avLst/>
          </a:prstGeom>
          <a:noFill/>
          <a:ln>
            <a:noFill/>
          </a:ln>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0"/>
          <p:cNvSpPr txBox="1">
            <a:spLocks noGrp="1"/>
          </p:cNvSpPr>
          <p:nvPr>
            <p:ph type="title"/>
          </p:nvPr>
        </p:nvSpPr>
        <p:spPr>
          <a:xfrm>
            <a:off x="717336" y="246947"/>
            <a:ext cx="10757328" cy="879657"/>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rgbClr val="11283F"/>
              </a:buClr>
              <a:buSzPts val="4400"/>
              <a:buFont typeface="Open Sans"/>
              <a:buNone/>
            </a:pPr>
            <a:r>
              <a:rPr lang="en-US" sz="4400" b="1" i="0" u="none" strike="noStrike">
                <a:solidFill>
                  <a:srgbClr val="11283F"/>
                </a:solidFill>
              </a:rPr>
              <a:t>Who is Customized Employment for?</a:t>
            </a:r>
            <a:endParaRPr sz="4400">
              <a:solidFill>
                <a:srgbClr val="11283F"/>
              </a:solidFill>
            </a:endParaRPr>
          </a:p>
        </p:txBody>
      </p:sp>
      <p:sp>
        <p:nvSpPr>
          <p:cNvPr id="466" name="Google Shape;466;p30"/>
          <p:cNvSpPr txBox="1">
            <a:spLocks noGrp="1"/>
          </p:cNvSpPr>
          <p:nvPr>
            <p:ph type="body" idx="1"/>
          </p:nvPr>
        </p:nvSpPr>
        <p:spPr>
          <a:xfrm>
            <a:off x="696158" y="1321534"/>
            <a:ext cx="10757328" cy="844912"/>
          </a:xfrm>
          <a:prstGeom prst="rect">
            <a:avLst/>
          </a:prstGeom>
          <a:noFill/>
          <a:ln>
            <a:noFill/>
          </a:ln>
        </p:spPr>
        <p:txBody>
          <a:bodyPr spcFirstLastPara="1" wrap="square" lIns="91425" tIns="45700" rIns="91425" bIns="45700" anchor="t" anchorCtr="0">
            <a:normAutofit/>
          </a:bodyPr>
          <a:lstStyle/>
          <a:p>
            <a:pPr marL="0" lvl="0" indent="0" algn="l" rtl="0">
              <a:lnSpc>
                <a:spcPct val="108000"/>
              </a:lnSpc>
              <a:spcBef>
                <a:spcPts val="0"/>
              </a:spcBef>
              <a:spcAft>
                <a:spcPts val="0"/>
              </a:spcAft>
              <a:buSzPts val="2500"/>
              <a:buNone/>
            </a:pPr>
            <a:r>
              <a:rPr lang="en-US" sz="2000"/>
              <a:t>Customized Employment can be an </a:t>
            </a:r>
            <a:r>
              <a:rPr lang="en-US" sz="2000" b="1"/>
              <a:t>effective approach </a:t>
            </a:r>
            <a:r>
              <a:rPr lang="en-US" sz="2000"/>
              <a:t>for individuals with significant disabilities for whom traditional job search strategies have been unsuccessful.</a:t>
            </a:r>
            <a:endParaRPr sz="2000" i="1"/>
          </a:p>
          <a:p>
            <a:pPr marL="0" lvl="0" indent="0" algn="l" rtl="0">
              <a:lnSpc>
                <a:spcPct val="108000"/>
              </a:lnSpc>
              <a:spcBef>
                <a:spcPts val="1200"/>
              </a:spcBef>
              <a:spcAft>
                <a:spcPts val="0"/>
              </a:spcAft>
              <a:buSzPts val="2500"/>
              <a:buNone/>
            </a:pPr>
            <a:endParaRPr sz="2000" i="1"/>
          </a:p>
        </p:txBody>
      </p:sp>
      <p:sp>
        <p:nvSpPr>
          <p:cNvPr id="467" name="Google Shape;467;p30"/>
          <p:cNvSpPr txBox="1"/>
          <p:nvPr/>
        </p:nvSpPr>
        <p:spPr>
          <a:xfrm>
            <a:off x="731520" y="2249969"/>
            <a:ext cx="591866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A37238"/>
                </a:solidFill>
                <a:latin typeface="Open Sans"/>
                <a:ea typeface="Open Sans"/>
                <a:cs typeface="Open Sans"/>
                <a:sym typeface="Open Sans"/>
              </a:rPr>
              <a:t>Potential Pathways to CE:</a:t>
            </a:r>
            <a:endParaRPr/>
          </a:p>
        </p:txBody>
      </p:sp>
      <p:pic>
        <p:nvPicPr>
          <p:cNvPr id="468" name="Google Shape;468;p30" descr="Aging and Disability Services logo"/>
          <p:cNvPicPr preferRelativeResize="0"/>
          <p:nvPr/>
        </p:nvPicPr>
        <p:blipFill rotWithShape="1">
          <a:blip r:embed="rId4">
            <a:alphaModFix/>
          </a:blip>
          <a:srcRect/>
          <a:stretch/>
        </p:blipFill>
        <p:spPr>
          <a:xfrm>
            <a:off x="1874689" y="2991732"/>
            <a:ext cx="1391721" cy="926127"/>
          </a:xfrm>
          <a:prstGeom prst="rect">
            <a:avLst/>
          </a:prstGeom>
          <a:noFill/>
          <a:ln>
            <a:noFill/>
          </a:ln>
        </p:spPr>
      </p:pic>
      <p:sp>
        <p:nvSpPr>
          <p:cNvPr id="469" name="Google Shape;469;p30"/>
          <p:cNvSpPr/>
          <p:nvPr/>
        </p:nvSpPr>
        <p:spPr>
          <a:xfrm>
            <a:off x="535041" y="4135255"/>
            <a:ext cx="4071019" cy="1940957"/>
          </a:xfrm>
          <a:prstGeom prst="roundRect">
            <a:avLst>
              <a:gd name="adj" fmla="val 16667"/>
            </a:avLst>
          </a:prstGeom>
          <a:solidFill>
            <a:srgbClr val="D9E1F7"/>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Work Based Learning</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Work Attachments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Trial Work Experiences</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On the Job Training</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Industry Specific Training Placement Programs (ISTPP)</a:t>
            </a:r>
            <a:endParaRPr/>
          </a:p>
        </p:txBody>
      </p:sp>
      <p:pic>
        <p:nvPicPr>
          <p:cNvPr id="470" name="Google Shape;470;p30" descr="DDS Logo"/>
          <p:cNvPicPr preferRelativeResize="0"/>
          <p:nvPr/>
        </p:nvPicPr>
        <p:blipFill rotWithShape="1">
          <a:blip r:embed="rId5">
            <a:alphaModFix/>
          </a:blip>
          <a:srcRect/>
          <a:stretch/>
        </p:blipFill>
        <p:spPr>
          <a:xfrm>
            <a:off x="7280792" y="3134401"/>
            <a:ext cx="2641178" cy="844911"/>
          </a:xfrm>
          <a:prstGeom prst="rect">
            <a:avLst/>
          </a:prstGeom>
          <a:noFill/>
          <a:ln>
            <a:noFill/>
          </a:ln>
        </p:spPr>
      </p:pic>
      <p:sp>
        <p:nvSpPr>
          <p:cNvPr id="471" name="Google Shape;471;p30"/>
          <p:cNvSpPr/>
          <p:nvPr/>
        </p:nvSpPr>
        <p:spPr>
          <a:xfrm>
            <a:off x="5713916" y="4183915"/>
            <a:ext cx="5774931" cy="1940957"/>
          </a:xfrm>
          <a:prstGeom prst="roundRect">
            <a:avLst>
              <a:gd name="adj" fmla="val 16667"/>
            </a:avLst>
          </a:prstGeom>
          <a:solidFill>
            <a:srgbClr val="D9E1F7"/>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Group Supported Employment (GSE)</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Individualized Employment Supports (IES)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Individualized Day Vocational (IDV)</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One-Time Employment Incentives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Employment Transition Services (ETS)</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Open Sans"/>
                <a:ea typeface="Open Sans"/>
                <a:cs typeface="Open Sans"/>
                <a:sym typeface="Open Sans"/>
              </a:rPr>
              <a:t>Other DDS Employment Experiences</a:t>
            </a:r>
            <a:endParaRPr dirty="0"/>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1"/>
          <p:cNvSpPr txBox="1">
            <a:spLocks noGrp="1"/>
          </p:cNvSpPr>
          <p:nvPr>
            <p:ph type="title"/>
          </p:nvPr>
        </p:nvSpPr>
        <p:spPr>
          <a:xfrm>
            <a:off x="731520" y="365761"/>
            <a:ext cx="10757328" cy="739621"/>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rgbClr val="11283F"/>
              </a:buClr>
              <a:buSzPts val="4000"/>
              <a:buFont typeface="Open Sans"/>
              <a:buNone/>
            </a:pPr>
            <a:r>
              <a:rPr lang="en-US" b="1" i="0" u="none" strike="noStrike">
                <a:solidFill>
                  <a:srgbClr val="11283F"/>
                </a:solidFill>
              </a:rPr>
              <a:t>How is CE Different from other Services?</a:t>
            </a:r>
            <a:endParaRPr>
              <a:solidFill>
                <a:srgbClr val="11283F"/>
              </a:solidFill>
            </a:endParaRPr>
          </a:p>
        </p:txBody>
      </p:sp>
      <p:sp>
        <p:nvSpPr>
          <p:cNvPr id="477" name="Google Shape;477;p31"/>
          <p:cNvSpPr txBox="1">
            <a:spLocks noGrp="1"/>
          </p:cNvSpPr>
          <p:nvPr>
            <p:ph type="body" idx="1"/>
          </p:nvPr>
        </p:nvSpPr>
        <p:spPr>
          <a:xfrm>
            <a:off x="805094" y="1397264"/>
            <a:ext cx="7508590" cy="3342902"/>
          </a:xfrm>
          <a:prstGeom prst="rect">
            <a:avLst/>
          </a:prstGeom>
          <a:noFill/>
          <a:ln>
            <a:noFill/>
          </a:ln>
        </p:spPr>
        <p:txBody>
          <a:bodyPr spcFirstLastPara="1" wrap="square" lIns="91425" tIns="45700" rIns="91425" bIns="45700" anchor="t" anchorCtr="0">
            <a:normAutofit/>
          </a:bodyPr>
          <a:lstStyle/>
          <a:p>
            <a:pPr marL="347472" lvl="0" indent="-347472" algn="l" rtl="0">
              <a:lnSpc>
                <a:spcPct val="120000"/>
              </a:lnSpc>
              <a:spcBef>
                <a:spcPts val="0"/>
              </a:spcBef>
              <a:spcAft>
                <a:spcPts val="0"/>
              </a:spcAft>
              <a:buSzPts val="2250"/>
              <a:buChar char="•"/>
            </a:pPr>
            <a:r>
              <a:rPr lang="en-US" sz="1800" dirty="0"/>
              <a:t>Presumes that all individuals can work.</a:t>
            </a:r>
            <a:endParaRPr dirty="0"/>
          </a:p>
          <a:p>
            <a:pPr marL="347472" lvl="0" indent="-347472" algn="l" rtl="0">
              <a:lnSpc>
                <a:spcPct val="120000"/>
              </a:lnSpc>
              <a:spcBef>
                <a:spcPts val="1200"/>
              </a:spcBef>
              <a:spcAft>
                <a:spcPts val="0"/>
              </a:spcAft>
              <a:buSzPts val="2250"/>
              <a:buChar char="•"/>
            </a:pPr>
            <a:r>
              <a:rPr lang="en-US" sz="1800" dirty="0"/>
              <a:t>Designed to ensure the process is job seeker driven by focusing on what the job seeker wants.</a:t>
            </a:r>
            <a:endParaRPr dirty="0"/>
          </a:p>
          <a:p>
            <a:pPr marL="347472" lvl="0" indent="-347472" algn="l" rtl="0">
              <a:lnSpc>
                <a:spcPct val="120000"/>
              </a:lnSpc>
              <a:spcBef>
                <a:spcPts val="1200"/>
              </a:spcBef>
              <a:spcAft>
                <a:spcPts val="0"/>
              </a:spcAft>
              <a:buSzPts val="2250"/>
              <a:buChar char="•"/>
            </a:pPr>
            <a:r>
              <a:rPr lang="en-US" sz="1800" dirty="0"/>
              <a:t>Requires greater participation of family, personal networks, and extended supports. CE utilizes a service team approach.</a:t>
            </a:r>
            <a:endParaRPr dirty="0"/>
          </a:p>
          <a:p>
            <a:pPr marL="347472" lvl="0" indent="-347472" algn="l" rtl="0">
              <a:lnSpc>
                <a:spcPct val="120000"/>
              </a:lnSpc>
              <a:spcBef>
                <a:spcPts val="1200"/>
              </a:spcBef>
              <a:spcAft>
                <a:spcPts val="0"/>
              </a:spcAft>
              <a:buSzPts val="2250"/>
              <a:buChar char="•"/>
            </a:pPr>
            <a:r>
              <a:rPr lang="en-US" sz="1800" dirty="0"/>
              <a:t>Requires direct service staff to have an active Certification to offer services aligned with best practices and accreditation standards for CE.</a:t>
            </a:r>
            <a:endParaRPr dirty="0"/>
          </a:p>
          <a:p>
            <a:pPr marL="347472" lvl="0" indent="-204597" algn="l" rtl="0">
              <a:lnSpc>
                <a:spcPct val="120000"/>
              </a:lnSpc>
              <a:spcBef>
                <a:spcPts val="1200"/>
              </a:spcBef>
              <a:spcAft>
                <a:spcPts val="0"/>
              </a:spcAft>
              <a:buSzPts val="2250"/>
              <a:buNone/>
            </a:pPr>
            <a:endParaRPr sz="1800" dirty="0"/>
          </a:p>
        </p:txBody>
      </p:sp>
      <p:pic>
        <p:nvPicPr>
          <p:cNvPr id="478" name="Google Shape;478;p31">
            <a:extLst>
              <a:ext uri="{C183D7F6-B498-43B3-948B-1728B52AA6E4}">
                <adec:decorative xmlns:adec="http://schemas.microsoft.com/office/drawing/2017/decorative" val="1"/>
              </a:ext>
            </a:extLst>
          </p:cNvPr>
          <p:cNvPicPr preferRelativeResize="0"/>
          <p:nvPr/>
        </p:nvPicPr>
        <p:blipFill rotWithShape="1">
          <a:blip r:embed="rId4">
            <a:alphaModFix/>
          </a:blip>
          <a:srcRect l="18458" t="17850" r="19791" b="17697"/>
          <a:stretch/>
        </p:blipFill>
        <p:spPr>
          <a:xfrm rot="-285012">
            <a:off x="7959437" y="2317173"/>
            <a:ext cx="3990109" cy="4164675"/>
          </a:xfrm>
          <a:prstGeom prst="rect">
            <a:avLst/>
          </a:prstGeom>
          <a:noFill/>
          <a:ln>
            <a:noFill/>
          </a:ln>
        </p:spPr>
      </p:pic>
      <p:sp>
        <p:nvSpPr>
          <p:cNvPr id="479" name="Google Shape;479;p31"/>
          <p:cNvSpPr/>
          <p:nvPr/>
        </p:nvSpPr>
        <p:spPr>
          <a:xfrm>
            <a:off x="585952" y="4968792"/>
            <a:ext cx="6427076" cy="715089"/>
          </a:xfrm>
          <a:prstGeom prst="roundRect">
            <a:avLst>
              <a:gd name="adj" fmla="val 16667"/>
            </a:avLst>
          </a:prstGeom>
          <a:solidFill>
            <a:srgbClr val="D9E1F7"/>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Open Sans"/>
              <a:buNone/>
            </a:pPr>
            <a:r>
              <a:rPr lang="en-US" sz="1800">
                <a:solidFill>
                  <a:schemeClr val="dk1"/>
                </a:solidFill>
                <a:latin typeface="Open Sans"/>
                <a:ea typeface="Open Sans"/>
                <a:cs typeface="Open Sans"/>
                <a:sym typeface="Open Sans"/>
              </a:rPr>
              <a:t>This employment service model is new for both ADS, DDS, and most Connecticut community provider agencies. </a:t>
            </a:r>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32">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4">
            <a:alphaModFix/>
          </a:blip>
          <a:srcRect/>
          <a:stretch/>
        </p:blipFill>
        <p:spPr>
          <a:xfrm>
            <a:off x="1530020" y="1689100"/>
            <a:ext cx="9160535" cy="4064000"/>
          </a:xfrm>
          <a:prstGeom prst="rect">
            <a:avLst/>
          </a:prstGeom>
          <a:noFill/>
          <a:ln>
            <a:noFill/>
          </a:ln>
          <a:effectLst>
            <a:outerShdw blurRad="63500" dist="127000" dir="3480000" algn="ctr" rotWithShape="0">
              <a:srgbClr val="11283F">
                <a:alpha val="20000"/>
              </a:srgbClr>
            </a:outerShdw>
          </a:effectLst>
        </p:spPr>
      </p:pic>
      <p:sp>
        <p:nvSpPr>
          <p:cNvPr id="485" name="Google Shape;485;p32"/>
          <p:cNvSpPr txBox="1">
            <a:spLocks noGrp="1"/>
          </p:cNvSpPr>
          <p:nvPr>
            <p:ph type="title"/>
          </p:nvPr>
        </p:nvSpPr>
        <p:spPr>
          <a:xfrm>
            <a:off x="731520" y="365761"/>
            <a:ext cx="10757328" cy="92271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rgbClr val="000000"/>
              </a:buClr>
              <a:buSzPct val="100000"/>
              <a:buFont typeface="Open Sans"/>
              <a:buNone/>
            </a:pPr>
            <a:br>
              <a:rPr lang="en-US" sz="1800" b="0" i="0" u="none" strike="noStrike">
                <a:solidFill>
                  <a:srgbClr val="000000"/>
                </a:solidFill>
              </a:rPr>
            </a:br>
            <a:r>
              <a:rPr lang="en-US" sz="5400" b="1" i="0" u="none" strike="noStrike">
                <a:solidFill>
                  <a:srgbClr val="11283F"/>
                </a:solidFill>
              </a:rPr>
              <a:t>CT CE Project Timeline </a:t>
            </a:r>
            <a:endParaRPr>
              <a:solidFill>
                <a:srgbClr val="11283F"/>
              </a:solidFill>
            </a:endParaRPr>
          </a:p>
        </p:txBody>
      </p:sp>
      <p:pic>
        <p:nvPicPr>
          <p:cNvPr id="486" name="Google Shape;486;p3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715656" y="4381656"/>
            <a:ext cx="2476344" cy="2476344"/>
          </a:xfrm>
          <a:prstGeom prst="rect">
            <a:avLst/>
          </a:prstGeom>
          <a:noFill/>
          <a:ln>
            <a:noFill/>
          </a:ln>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3"/>
          <p:cNvSpPr txBox="1">
            <a:spLocks noGrp="1"/>
          </p:cNvSpPr>
          <p:nvPr>
            <p:ph type="title"/>
          </p:nvPr>
        </p:nvSpPr>
        <p:spPr>
          <a:xfrm>
            <a:off x="731520" y="365761"/>
            <a:ext cx="10757328" cy="73962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rgbClr val="11283F"/>
              </a:buClr>
              <a:buSzPct val="100000"/>
              <a:buFont typeface="Open Sans"/>
              <a:buNone/>
            </a:pPr>
            <a:r>
              <a:rPr lang="en-US" sz="4400" b="1" i="0" u="none" strike="noStrike">
                <a:solidFill>
                  <a:srgbClr val="11283F"/>
                </a:solidFill>
              </a:rPr>
              <a:t>How We Got Here</a:t>
            </a:r>
            <a:endParaRPr sz="4400">
              <a:solidFill>
                <a:srgbClr val="11283F"/>
              </a:solidFill>
            </a:endParaRPr>
          </a:p>
        </p:txBody>
      </p:sp>
      <p:sp>
        <p:nvSpPr>
          <p:cNvPr id="492" name="Google Shape;492;p33"/>
          <p:cNvSpPr txBox="1">
            <a:spLocks noGrp="1"/>
          </p:cNvSpPr>
          <p:nvPr>
            <p:ph type="body" idx="1"/>
          </p:nvPr>
        </p:nvSpPr>
        <p:spPr>
          <a:xfrm>
            <a:off x="717336" y="1223528"/>
            <a:ext cx="11046574" cy="4427259"/>
          </a:xfrm>
          <a:prstGeom prst="rect">
            <a:avLst/>
          </a:prstGeom>
          <a:noFill/>
          <a:ln>
            <a:noFill/>
          </a:ln>
        </p:spPr>
        <p:txBody>
          <a:bodyPr spcFirstLastPara="1" wrap="square" lIns="91425" tIns="45700" rIns="91425" bIns="45700" anchor="t" anchorCtr="0">
            <a:noAutofit/>
          </a:bodyPr>
          <a:lstStyle/>
          <a:p>
            <a:pPr marL="347472" lvl="0" indent="-347472" algn="l" rtl="0">
              <a:lnSpc>
                <a:spcPct val="140000"/>
              </a:lnSpc>
              <a:spcBef>
                <a:spcPts val="0"/>
              </a:spcBef>
              <a:spcAft>
                <a:spcPts val="0"/>
              </a:spcAft>
              <a:buSzPts val="2250"/>
              <a:buChar char="•"/>
            </a:pPr>
            <a:r>
              <a:rPr lang="en-US" sz="1800" b="0" i="0" u="none" strike="noStrike">
                <a:solidFill>
                  <a:srgbClr val="000000"/>
                </a:solidFill>
              </a:rPr>
              <a:t>DD Council sponsored Mark Gold &amp; Associates (MG&amp;A) Training for Providers in 2018.</a:t>
            </a:r>
            <a:endParaRPr sz="1800" b="0" i="0" u="none" strike="noStrike"/>
          </a:p>
          <a:p>
            <a:pPr marL="347472" marR="1080" lvl="0" indent="-347472" algn="l" rtl="0">
              <a:lnSpc>
                <a:spcPct val="140000"/>
              </a:lnSpc>
              <a:spcBef>
                <a:spcPts val="0"/>
              </a:spcBef>
              <a:spcAft>
                <a:spcPts val="0"/>
              </a:spcAft>
              <a:buSzPts val="2250"/>
              <a:buChar char="•"/>
            </a:pPr>
            <a:r>
              <a:rPr lang="en-US" sz="1800" b="0" i="0" u="none" strike="noStrike">
                <a:solidFill>
                  <a:srgbClr val="000000"/>
                </a:solidFill>
              </a:rPr>
              <a:t>ADS and DDS recognized the potential for an interagency agreement with coordination of providers for our shared consumer/client base.</a:t>
            </a:r>
            <a:endParaRPr/>
          </a:p>
          <a:p>
            <a:pPr marL="731520" lvl="1" indent="-347472" algn="l" rtl="0">
              <a:lnSpc>
                <a:spcPct val="140000"/>
              </a:lnSpc>
              <a:spcBef>
                <a:spcPts val="0"/>
              </a:spcBef>
              <a:spcAft>
                <a:spcPts val="0"/>
              </a:spcAft>
              <a:buSzPts val="1440"/>
              <a:buChar char="o"/>
            </a:pPr>
            <a:r>
              <a:rPr lang="en-US" sz="1800" b="0" i="0" u="none" strike="noStrike">
                <a:solidFill>
                  <a:srgbClr val="000000"/>
                </a:solidFill>
              </a:rPr>
              <a:t>The Essential Elements of Customized Employment for Universal Application served as a guide.</a:t>
            </a:r>
            <a:endParaRPr sz="1800" b="0" i="0" u="none" strike="noStrike">
              <a:solidFill>
                <a:srgbClr val="0066CC"/>
              </a:solidFill>
            </a:endParaRPr>
          </a:p>
          <a:p>
            <a:pPr marL="731520" lvl="1" indent="-347472" algn="l" rtl="0">
              <a:lnSpc>
                <a:spcPct val="140000"/>
              </a:lnSpc>
              <a:spcBef>
                <a:spcPts val="0"/>
              </a:spcBef>
              <a:spcAft>
                <a:spcPts val="0"/>
              </a:spcAft>
              <a:buSzPts val="1440"/>
              <a:buChar char="o"/>
            </a:pPr>
            <a:r>
              <a:rPr lang="en-US" sz="1800" b="0" i="0" u="none" strike="noStrike">
                <a:solidFill>
                  <a:srgbClr val="000000"/>
                </a:solidFill>
              </a:rPr>
              <a:t>There was agreement that the state Department of Education (SDE) should be a part of the discussion.</a:t>
            </a:r>
            <a:endParaRPr sz="1800" b="0" i="0" u="none" strike="noStrike"/>
          </a:p>
          <a:p>
            <a:pPr marL="347472" lvl="0" indent="-347472" algn="l" rtl="0">
              <a:lnSpc>
                <a:spcPct val="140000"/>
              </a:lnSpc>
              <a:spcBef>
                <a:spcPts val="0"/>
              </a:spcBef>
              <a:spcAft>
                <a:spcPts val="0"/>
              </a:spcAft>
              <a:buSzPts val="2250"/>
              <a:buChar char="•"/>
            </a:pPr>
            <a:r>
              <a:rPr lang="en-US" sz="1800" b="0" i="0" u="none" strike="noStrike">
                <a:solidFill>
                  <a:srgbClr val="000000"/>
                </a:solidFill>
              </a:rPr>
              <a:t>Technical Assistance was sought from WINTAC in early 2019.</a:t>
            </a:r>
            <a:endParaRPr/>
          </a:p>
          <a:p>
            <a:pPr marL="731520" lvl="1" indent="-347472" algn="l" rtl="0">
              <a:lnSpc>
                <a:spcPct val="140000"/>
              </a:lnSpc>
              <a:spcBef>
                <a:spcPts val="0"/>
              </a:spcBef>
              <a:spcAft>
                <a:spcPts val="0"/>
              </a:spcAft>
              <a:buSzPts val="1440"/>
              <a:buChar char="o"/>
            </a:pPr>
            <a:r>
              <a:rPr lang="en-US" sz="1800" b="0" i="0" u="none" strike="noStrike">
                <a:solidFill>
                  <a:srgbClr val="000000"/>
                </a:solidFill>
              </a:rPr>
              <a:t>ADS reached out to several States including Alaska and Minnesota which had implemented CE.</a:t>
            </a:r>
            <a:endParaRPr sz="1800" b="0" i="0" u="none" strike="noStrike">
              <a:solidFill>
                <a:srgbClr val="0066CC"/>
              </a:solidFill>
            </a:endParaRPr>
          </a:p>
          <a:p>
            <a:pPr marL="731520" lvl="1" indent="-347472" algn="l" rtl="0">
              <a:lnSpc>
                <a:spcPct val="140000"/>
              </a:lnSpc>
              <a:spcBef>
                <a:spcPts val="0"/>
              </a:spcBef>
              <a:spcAft>
                <a:spcPts val="0"/>
              </a:spcAft>
              <a:buSzPts val="1440"/>
              <a:buChar char="o"/>
            </a:pPr>
            <a:r>
              <a:rPr lang="en-US" sz="1800" b="0" i="0" u="none" strike="noStrike">
                <a:solidFill>
                  <a:srgbClr val="000000"/>
                </a:solidFill>
              </a:rPr>
              <a:t>Chip Kenney visited CT and held stakeholder focus groups.</a:t>
            </a:r>
            <a:endParaRPr sz="1800" b="0" i="0" u="none" strike="noStrike">
              <a:solidFill>
                <a:srgbClr val="0066CC"/>
              </a:solidFill>
            </a:endParaRPr>
          </a:p>
          <a:p>
            <a:pPr marL="731520" lvl="1" indent="-347472" algn="l" rtl="0">
              <a:lnSpc>
                <a:spcPct val="140000"/>
              </a:lnSpc>
              <a:spcBef>
                <a:spcPts val="0"/>
              </a:spcBef>
              <a:spcAft>
                <a:spcPts val="0"/>
              </a:spcAft>
              <a:buSzPts val="1440"/>
              <a:buChar char="o"/>
            </a:pPr>
            <a:r>
              <a:rPr lang="en-US" sz="1800" b="0" i="0" u="none" strike="noStrike">
                <a:solidFill>
                  <a:srgbClr val="000000"/>
                </a:solidFill>
              </a:rPr>
              <a:t>Feedback – Investment in MGA training was costly and presented time constraints. </a:t>
            </a:r>
            <a:r>
              <a:rPr lang="en-US" sz="1800" b="1" i="0" u="none" strike="noStrike">
                <a:solidFill>
                  <a:srgbClr val="000000"/>
                </a:solidFill>
              </a:rPr>
              <a:t>(Still an issue)</a:t>
            </a:r>
            <a:endParaRPr sz="1800" b="1" i="0" u="none" strike="noStrike">
              <a:solidFill>
                <a:srgbClr val="0066CC"/>
              </a:solidFill>
            </a:endParaRPr>
          </a:p>
          <a:p>
            <a:pPr marL="347472" lvl="0" indent="-204597" algn="l" rtl="0">
              <a:lnSpc>
                <a:spcPct val="140000"/>
              </a:lnSpc>
              <a:spcBef>
                <a:spcPts val="0"/>
              </a:spcBef>
              <a:spcAft>
                <a:spcPts val="0"/>
              </a:spcAft>
              <a:buSzPts val="2250"/>
              <a:buNone/>
            </a:pPr>
            <a:endParaRPr sz="1800"/>
          </a:p>
        </p:txBody>
      </p:sp>
      <p:pic>
        <p:nvPicPr>
          <p:cNvPr id="493" name="Google Shape;493;p3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9096654">
            <a:off x="5370229" y="5118369"/>
            <a:ext cx="1740788" cy="1740788"/>
          </a:xfrm>
          <a:prstGeom prst="rect">
            <a:avLst/>
          </a:prstGeom>
          <a:noFill/>
          <a:ln>
            <a:noFill/>
          </a:ln>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4"/>
          <p:cNvSpPr txBox="1">
            <a:spLocks noGrp="1"/>
          </p:cNvSpPr>
          <p:nvPr>
            <p:ph type="title"/>
          </p:nvPr>
        </p:nvSpPr>
        <p:spPr>
          <a:xfrm>
            <a:off x="731520" y="365761"/>
            <a:ext cx="10757328" cy="73962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rgbClr val="000000"/>
              </a:buClr>
              <a:buSzPct val="100000"/>
              <a:buFont typeface="Corbel"/>
              <a:buNone/>
            </a:pPr>
            <a:br>
              <a:rPr lang="en-US" sz="1800" b="0" i="0" u="none" strike="noStrike">
                <a:solidFill>
                  <a:srgbClr val="000000"/>
                </a:solidFill>
                <a:latin typeface="Corbel"/>
                <a:ea typeface="Corbel"/>
                <a:cs typeface="Corbel"/>
                <a:sym typeface="Corbel"/>
              </a:rPr>
            </a:br>
            <a:r>
              <a:rPr lang="en-US" b="1" i="0" u="none" strike="noStrike">
                <a:solidFill>
                  <a:srgbClr val="11283F"/>
                </a:solidFill>
              </a:rPr>
              <a:t>Training Development</a:t>
            </a:r>
            <a:endParaRPr>
              <a:solidFill>
                <a:srgbClr val="11283F"/>
              </a:solidFill>
            </a:endParaRPr>
          </a:p>
        </p:txBody>
      </p:sp>
      <p:sp>
        <p:nvSpPr>
          <p:cNvPr id="499" name="Google Shape;499;p34"/>
          <p:cNvSpPr txBox="1">
            <a:spLocks noGrp="1"/>
          </p:cNvSpPr>
          <p:nvPr>
            <p:ph type="body" idx="1"/>
          </p:nvPr>
        </p:nvSpPr>
        <p:spPr>
          <a:xfrm>
            <a:off x="813714" y="1237082"/>
            <a:ext cx="10757328" cy="4063473"/>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250"/>
              <a:buNone/>
            </a:pPr>
            <a:r>
              <a:rPr lang="en-US" sz="1800" b="1" i="1">
                <a:solidFill>
                  <a:srgbClr val="A37238"/>
                </a:solidFill>
              </a:rPr>
              <a:t>ADS and DDS established an MOA </a:t>
            </a:r>
            <a:r>
              <a:rPr lang="en-US" sz="1800" b="1"/>
              <a:t>to govern the provision of training while properly allocating costs to each Department/program. </a:t>
            </a:r>
            <a:endParaRPr/>
          </a:p>
          <a:p>
            <a:pPr marL="347472" lvl="0" indent="-347472" algn="l" rtl="0">
              <a:lnSpc>
                <a:spcPct val="120000"/>
              </a:lnSpc>
              <a:spcBef>
                <a:spcPts val="0"/>
              </a:spcBef>
              <a:spcAft>
                <a:spcPts val="0"/>
              </a:spcAft>
              <a:buSzPts val="2250"/>
              <a:buChar char="•"/>
            </a:pPr>
            <a:r>
              <a:rPr lang="en-US" sz="1800"/>
              <a:t>Initial discussions tasked ADS staff with facilitating the course</a:t>
            </a:r>
            <a:endParaRPr/>
          </a:p>
          <a:p>
            <a:pPr marL="731520" lvl="1" indent="-347472" algn="l" rtl="0">
              <a:lnSpc>
                <a:spcPct val="120000"/>
              </a:lnSpc>
              <a:spcBef>
                <a:spcPts val="0"/>
              </a:spcBef>
              <a:spcAft>
                <a:spcPts val="0"/>
              </a:spcAft>
              <a:buSzPts val="1440"/>
              <a:buChar char="o"/>
            </a:pPr>
            <a:r>
              <a:rPr lang="en-US" sz="1800"/>
              <a:t>Staff capacity issues prohibited this approach. With the help of SDE we contracted with the Regional Education Service Center (RESC) Alliance to develop and facilitate the CE Course with state staff.</a:t>
            </a:r>
            <a:endParaRPr/>
          </a:p>
          <a:p>
            <a:pPr marL="347472" lvl="0" indent="-347472" algn="l" rtl="0">
              <a:lnSpc>
                <a:spcPct val="120000"/>
              </a:lnSpc>
              <a:spcBef>
                <a:spcPts val="0"/>
              </a:spcBef>
              <a:spcAft>
                <a:spcPts val="0"/>
              </a:spcAft>
              <a:buSzPts val="2250"/>
              <a:buChar char="•"/>
            </a:pPr>
            <a:r>
              <a:rPr lang="en-US" sz="1800"/>
              <a:t>Original intent was to create an expedited online course to certify provider staff and train state agency staff that met ACRE Customized Employment Competencies.</a:t>
            </a:r>
            <a:endParaRPr/>
          </a:p>
          <a:p>
            <a:pPr marL="347472" lvl="0" indent="-347472" algn="l" rtl="0">
              <a:lnSpc>
                <a:spcPct val="120000"/>
              </a:lnSpc>
              <a:spcBef>
                <a:spcPts val="0"/>
              </a:spcBef>
              <a:spcAft>
                <a:spcPts val="0"/>
              </a:spcAft>
              <a:buSzPts val="2250"/>
              <a:buChar char="•"/>
            </a:pPr>
            <a:r>
              <a:rPr lang="en-US" sz="1800" i="1">
                <a:solidFill>
                  <a:srgbClr val="A37238"/>
                </a:solidFill>
              </a:rPr>
              <a:t>Alignment of marketing tools and external communications. </a:t>
            </a:r>
            <a:endParaRPr/>
          </a:p>
          <a:p>
            <a:pPr marL="0" lvl="0" indent="0" algn="l" rtl="0">
              <a:lnSpc>
                <a:spcPct val="120000"/>
              </a:lnSpc>
              <a:spcBef>
                <a:spcPts val="0"/>
              </a:spcBef>
              <a:spcAft>
                <a:spcPts val="0"/>
              </a:spcAft>
              <a:buSzPts val="2250"/>
              <a:buNone/>
            </a:pPr>
            <a:endParaRPr sz="1800" b="1"/>
          </a:p>
          <a:p>
            <a:pPr marL="0" lvl="0" indent="0" algn="l" rtl="0">
              <a:lnSpc>
                <a:spcPct val="120000"/>
              </a:lnSpc>
              <a:spcBef>
                <a:spcPts val="0"/>
              </a:spcBef>
              <a:spcAft>
                <a:spcPts val="0"/>
              </a:spcAft>
              <a:buSzPts val="2250"/>
              <a:buNone/>
            </a:pPr>
            <a:r>
              <a:rPr lang="en-US" sz="1800" b="1"/>
              <a:t>ADS, DDS, and SDE worked to develop an MOU to govern shared responsibilities and manage workflow of common job seekers. (Still unsigned, as of 4/2023 in final stages)</a:t>
            </a:r>
            <a:endParaRPr/>
          </a:p>
          <a:p>
            <a:pPr marL="731520" lvl="1" indent="-347472" algn="l" rtl="0">
              <a:lnSpc>
                <a:spcPct val="120000"/>
              </a:lnSpc>
              <a:spcBef>
                <a:spcPts val="0"/>
              </a:spcBef>
              <a:spcAft>
                <a:spcPts val="0"/>
              </a:spcAft>
              <a:buSzPts val="1440"/>
              <a:buChar char="o"/>
            </a:pPr>
            <a:r>
              <a:rPr lang="en-US" sz="1800" i="1">
                <a:solidFill>
                  <a:srgbClr val="A37238"/>
                </a:solidFill>
              </a:rPr>
              <a:t>Established referral process for ADS and DDS mutual job seekers and agency unique job seekers.</a:t>
            </a:r>
            <a:endParaRPr/>
          </a:p>
          <a:p>
            <a:pPr marL="731520" lvl="1" indent="-347472" algn="l" rtl="0">
              <a:lnSpc>
                <a:spcPct val="120000"/>
              </a:lnSpc>
              <a:spcBef>
                <a:spcPts val="0"/>
              </a:spcBef>
              <a:spcAft>
                <a:spcPts val="0"/>
              </a:spcAft>
              <a:buSzPts val="1440"/>
              <a:buChar char="o"/>
            </a:pPr>
            <a:r>
              <a:rPr lang="en-US" sz="1800"/>
              <a:t>SDE assumed responsibilities for providing Discovery Training to all willing LEA’s</a:t>
            </a:r>
            <a:endParaRPr/>
          </a:p>
        </p:txBody>
      </p:sp>
      <p:pic>
        <p:nvPicPr>
          <p:cNvPr id="500" name="Google Shape;500;p3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9096654">
            <a:off x="5750372" y="1839"/>
            <a:ext cx="1740788" cy="1740788"/>
          </a:xfrm>
          <a:prstGeom prst="rect">
            <a:avLst/>
          </a:prstGeom>
          <a:noFill/>
          <a:ln>
            <a:noFill/>
          </a:ln>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9096654">
            <a:off x="309160" y="4290939"/>
            <a:ext cx="1740788" cy="1740788"/>
          </a:xfrm>
          <a:prstGeom prst="rect">
            <a:avLst/>
          </a:prstGeom>
          <a:noFill/>
          <a:ln>
            <a:noFill/>
          </a:ln>
        </p:spPr>
      </p:pic>
      <p:sp>
        <p:nvSpPr>
          <p:cNvPr id="506" name="Google Shape;506;p35"/>
          <p:cNvSpPr txBox="1">
            <a:spLocks noGrp="1"/>
          </p:cNvSpPr>
          <p:nvPr>
            <p:ph type="title"/>
          </p:nvPr>
        </p:nvSpPr>
        <p:spPr>
          <a:xfrm>
            <a:off x="460417" y="376035"/>
            <a:ext cx="10757328" cy="78741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rgbClr val="11283F"/>
              </a:buClr>
              <a:buSzPct val="100000"/>
              <a:buFont typeface="Open Sans"/>
              <a:buNone/>
            </a:pPr>
            <a:r>
              <a:rPr lang="en-US" sz="4800">
                <a:solidFill>
                  <a:srgbClr val="11283F"/>
                </a:solidFill>
              </a:rPr>
              <a:t>CT CE Certification Course</a:t>
            </a:r>
            <a:endParaRPr/>
          </a:p>
        </p:txBody>
      </p:sp>
      <p:sp>
        <p:nvSpPr>
          <p:cNvPr id="507" name="Google Shape;507;p35"/>
          <p:cNvSpPr txBox="1">
            <a:spLocks noGrp="1"/>
          </p:cNvSpPr>
          <p:nvPr>
            <p:ph type="body" idx="1"/>
          </p:nvPr>
        </p:nvSpPr>
        <p:spPr>
          <a:xfrm>
            <a:off x="460417" y="1260377"/>
            <a:ext cx="10757328" cy="12751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8000"/>
              </a:lnSpc>
              <a:spcBef>
                <a:spcPts val="0"/>
              </a:spcBef>
              <a:spcAft>
                <a:spcPts val="0"/>
              </a:spcAft>
              <a:buSzPts val="3000"/>
              <a:buNone/>
            </a:pPr>
            <a:r>
              <a:rPr lang="en-US"/>
              <a:t>ADS, DDS, and SDE work together to offer the CT Customized Employment Certification Course. ADS &amp; DDS certify provider agency staff, SDE trains LEA’s.</a:t>
            </a:r>
            <a:endParaRPr/>
          </a:p>
        </p:txBody>
      </p:sp>
      <p:pic>
        <p:nvPicPr>
          <p:cNvPr id="508" name="Google Shape;508;p35">
            <a:extLst>
              <a:ext uri="{C183D7F6-B498-43B3-948B-1728B52AA6E4}">
                <adec:decorative xmlns:adec="http://schemas.microsoft.com/office/drawing/2017/decorative" val="1"/>
              </a:ext>
            </a:extLst>
          </p:cNvPr>
          <p:cNvPicPr preferRelativeResize="0"/>
          <p:nvPr/>
        </p:nvPicPr>
        <p:blipFill rotWithShape="1">
          <a:blip r:embed="rId5">
            <a:alphaModFix/>
          </a:blip>
          <a:srcRect l="1227" t="4583" r="1925" b="60577"/>
          <a:stretch/>
        </p:blipFill>
        <p:spPr>
          <a:xfrm>
            <a:off x="2606291" y="2868587"/>
            <a:ext cx="6465581" cy="1090052"/>
          </a:xfrm>
          <a:prstGeom prst="rect">
            <a:avLst/>
          </a:prstGeom>
          <a:noFill/>
          <a:ln>
            <a:noFill/>
          </a:ln>
        </p:spPr>
      </p:pic>
      <p:pic>
        <p:nvPicPr>
          <p:cNvPr id="509" name="Google Shape;509;p35">
            <a:extLst>
              <a:ext uri="{C183D7F6-B498-43B3-948B-1728B52AA6E4}">
                <adec:decorative xmlns:adec="http://schemas.microsoft.com/office/drawing/2017/decorative" val="1"/>
              </a:ext>
            </a:extLst>
          </p:cNvPr>
          <p:cNvPicPr preferRelativeResize="0"/>
          <p:nvPr/>
        </p:nvPicPr>
        <p:blipFill rotWithShape="1">
          <a:blip r:embed="rId6">
            <a:alphaModFix/>
          </a:blip>
          <a:srcRect l="1090" t="55193" r="34456" b="11909"/>
          <a:stretch/>
        </p:blipFill>
        <p:spPr>
          <a:xfrm>
            <a:off x="3484614" y="4078805"/>
            <a:ext cx="4557195" cy="1090051"/>
          </a:xfrm>
          <a:prstGeom prst="rect">
            <a:avLst/>
          </a:prstGeom>
          <a:noFill/>
          <a:ln>
            <a:noFill/>
          </a:ln>
        </p:spPr>
      </p:pic>
      <p:pic>
        <p:nvPicPr>
          <p:cNvPr id="510" name="Google Shape;510;p35" descr="UCONN Center for Excellence in Developmental Disabilities Logo"/>
          <p:cNvPicPr preferRelativeResize="0"/>
          <p:nvPr/>
        </p:nvPicPr>
        <p:blipFill rotWithShape="1">
          <a:blip r:embed="rId7">
            <a:alphaModFix/>
          </a:blip>
          <a:srcRect/>
          <a:stretch/>
        </p:blipFill>
        <p:spPr>
          <a:xfrm>
            <a:off x="353509" y="3571550"/>
            <a:ext cx="1495839" cy="827169"/>
          </a:xfrm>
          <a:prstGeom prst="rect">
            <a:avLst/>
          </a:prstGeom>
          <a:noFill/>
          <a:ln>
            <a:noFill/>
          </a:ln>
        </p:spPr>
      </p:pic>
      <p:pic>
        <p:nvPicPr>
          <p:cNvPr id="511" name="Google Shape;511;p35" descr="Connecticut Council on Development Disabilities logo"/>
          <p:cNvPicPr preferRelativeResize="0"/>
          <p:nvPr/>
        </p:nvPicPr>
        <p:blipFill rotWithShape="1">
          <a:blip r:embed="rId8">
            <a:alphaModFix/>
          </a:blip>
          <a:srcRect/>
          <a:stretch/>
        </p:blipFill>
        <p:spPr>
          <a:xfrm>
            <a:off x="9437349" y="3571550"/>
            <a:ext cx="2298400" cy="884000"/>
          </a:xfrm>
          <a:prstGeom prst="rect">
            <a:avLst/>
          </a:prstGeom>
          <a:noFill/>
          <a:ln>
            <a:noFill/>
          </a:ln>
        </p:spPr>
      </p:pic>
      <p:pic>
        <p:nvPicPr>
          <p:cNvPr id="512" name="Google Shape;512;p35" descr="RESC Alliance logo"/>
          <p:cNvPicPr preferRelativeResize="0"/>
          <p:nvPr/>
        </p:nvPicPr>
        <p:blipFill rotWithShape="1">
          <a:blip r:embed="rId9">
            <a:alphaModFix/>
          </a:blip>
          <a:srcRect/>
          <a:stretch/>
        </p:blipFill>
        <p:spPr>
          <a:xfrm>
            <a:off x="4140663" y="5607897"/>
            <a:ext cx="3396836" cy="569233"/>
          </a:xfrm>
          <a:prstGeom prst="rect">
            <a:avLst/>
          </a:prstGeom>
          <a:noFill/>
          <a:ln>
            <a:noFill/>
          </a:ln>
        </p:spPr>
      </p:pic>
      <p:pic>
        <p:nvPicPr>
          <p:cNvPr id="513" name="Google Shape;513;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9096654">
            <a:off x="9746510" y="2348772"/>
            <a:ext cx="1740788" cy="1740788"/>
          </a:xfrm>
          <a:prstGeom prst="rect">
            <a:avLst/>
          </a:prstGeom>
          <a:noFill/>
          <a:ln>
            <a:noFill/>
          </a:ln>
        </p:spPr>
      </p:pic>
      <p:pic>
        <p:nvPicPr>
          <p:cNvPr id="514" name="Google Shape;514;p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9096654">
            <a:off x="7021923" y="5172804"/>
            <a:ext cx="1740788" cy="1740788"/>
          </a:xfrm>
          <a:prstGeom prst="rect">
            <a:avLst/>
          </a:prstGeom>
          <a:noFill/>
          <a:ln>
            <a:noFill/>
          </a:ln>
        </p:spPr>
      </p:pic>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6"/>
          <p:cNvSpPr txBox="1">
            <a:spLocks noGrp="1"/>
          </p:cNvSpPr>
          <p:nvPr>
            <p:ph type="title"/>
          </p:nvPr>
        </p:nvSpPr>
        <p:spPr>
          <a:xfrm>
            <a:off x="3474791" y="883189"/>
            <a:ext cx="4128085" cy="739621"/>
          </a:xfrm>
          <a:prstGeom prst="rect">
            <a:avLst/>
          </a:prstGeom>
          <a:noFill/>
          <a:ln>
            <a:noFill/>
          </a:ln>
        </p:spPr>
        <p:txBody>
          <a:bodyPr spcFirstLastPara="1" wrap="square" lIns="91425" tIns="45700" rIns="91425" bIns="45700" anchor="b" anchorCtr="0">
            <a:normAutofit/>
          </a:bodyPr>
          <a:lstStyle/>
          <a:p>
            <a:pPr marL="0" lvl="0" indent="0" algn="l" rtl="0">
              <a:lnSpc>
                <a:spcPct val="102000"/>
              </a:lnSpc>
              <a:spcBef>
                <a:spcPts val="0"/>
              </a:spcBef>
              <a:spcAft>
                <a:spcPts val="0"/>
              </a:spcAft>
              <a:buClr>
                <a:srgbClr val="11283F"/>
              </a:buClr>
              <a:buSzPts val="4000"/>
              <a:buFont typeface="Open Sans"/>
              <a:buNone/>
            </a:pPr>
            <a:r>
              <a:rPr lang="en-US">
                <a:solidFill>
                  <a:srgbClr val="11283F"/>
                </a:solidFill>
              </a:rPr>
              <a:t>Challenges</a:t>
            </a:r>
            <a:endParaRPr/>
          </a:p>
        </p:txBody>
      </p:sp>
      <p:sp>
        <p:nvSpPr>
          <p:cNvPr id="520" name="Google Shape;520;p36"/>
          <p:cNvSpPr txBox="1">
            <a:spLocks noGrp="1"/>
          </p:cNvSpPr>
          <p:nvPr>
            <p:ph type="body" idx="1"/>
          </p:nvPr>
        </p:nvSpPr>
        <p:spPr>
          <a:xfrm>
            <a:off x="2735879" y="2133465"/>
            <a:ext cx="8878052" cy="5136540"/>
          </a:xfrm>
          <a:prstGeom prst="rect">
            <a:avLst/>
          </a:prstGeom>
          <a:noFill/>
          <a:ln>
            <a:noFill/>
          </a:ln>
        </p:spPr>
        <p:txBody>
          <a:bodyPr spcFirstLastPara="1" wrap="square" lIns="91425" tIns="45700" rIns="91425" bIns="45700" anchor="t" anchorCtr="0">
            <a:normAutofit/>
          </a:bodyPr>
          <a:lstStyle/>
          <a:p>
            <a:pPr marL="347472" lvl="0" indent="-347472" algn="l" rtl="0">
              <a:lnSpc>
                <a:spcPct val="125000"/>
              </a:lnSpc>
              <a:spcBef>
                <a:spcPts val="0"/>
              </a:spcBef>
              <a:spcAft>
                <a:spcPts val="0"/>
              </a:spcAft>
              <a:buSzPts val="2250"/>
              <a:buChar char="•"/>
            </a:pPr>
            <a:r>
              <a:rPr lang="en-US" sz="1800"/>
              <a:t>Customized Employment is new to all stakeholders: ADS &amp; DDS Staff, Provider Agencies, Job Seekers, and their families. </a:t>
            </a:r>
            <a:endParaRPr/>
          </a:p>
          <a:p>
            <a:pPr marL="347472" lvl="0" indent="-347472" algn="l" rtl="0">
              <a:lnSpc>
                <a:spcPct val="125000"/>
              </a:lnSpc>
              <a:spcBef>
                <a:spcPts val="1200"/>
              </a:spcBef>
              <a:spcAft>
                <a:spcPts val="0"/>
              </a:spcAft>
              <a:buSzPts val="2250"/>
              <a:buChar char="•"/>
            </a:pPr>
            <a:r>
              <a:rPr lang="en-US" sz="1800"/>
              <a:t>Providers choosing not to contract with ADS (VR).</a:t>
            </a:r>
            <a:endParaRPr/>
          </a:p>
          <a:p>
            <a:pPr marL="347472" lvl="0" indent="-347472" algn="l" rtl="0">
              <a:lnSpc>
                <a:spcPct val="125000"/>
              </a:lnSpc>
              <a:spcBef>
                <a:spcPts val="1200"/>
              </a:spcBef>
              <a:spcAft>
                <a:spcPts val="0"/>
              </a:spcAft>
              <a:buSzPts val="2250"/>
              <a:buChar char="•"/>
            </a:pPr>
            <a:r>
              <a:rPr lang="en-US" sz="1800"/>
              <a:t>Provider management not recognizing operational changes necessary to implement CE while maintaining provision of existing service models.</a:t>
            </a:r>
            <a:endParaRPr/>
          </a:p>
          <a:p>
            <a:pPr marL="347472" lvl="0" indent="-347472" algn="l" rtl="0">
              <a:lnSpc>
                <a:spcPct val="125000"/>
              </a:lnSpc>
              <a:spcBef>
                <a:spcPts val="1200"/>
              </a:spcBef>
              <a:spcAft>
                <a:spcPts val="0"/>
              </a:spcAft>
              <a:buSzPts val="2250"/>
              <a:buChar char="•"/>
            </a:pPr>
            <a:r>
              <a:rPr lang="en-US" sz="1800"/>
              <a:t>Job Seekers and Families not understanding differences between CE and other Services in particular the Discovery process.</a:t>
            </a:r>
            <a:endParaRPr/>
          </a:p>
          <a:p>
            <a:pPr marL="347472" lvl="0" indent="-347472" algn="l" rtl="0">
              <a:lnSpc>
                <a:spcPct val="125000"/>
              </a:lnSpc>
              <a:spcBef>
                <a:spcPts val="1200"/>
              </a:spcBef>
              <a:spcAft>
                <a:spcPts val="0"/>
              </a:spcAft>
              <a:buSzPts val="2250"/>
              <a:buChar char="•"/>
            </a:pPr>
            <a:r>
              <a:rPr lang="en-US" sz="1800"/>
              <a:t>Provider need for technical assistance.</a:t>
            </a:r>
            <a:endParaRPr/>
          </a:p>
          <a:p>
            <a:pPr marL="347472" lvl="0" indent="-347472" algn="l" rtl="0">
              <a:lnSpc>
                <a:spcPct val="125000"/>
              </a:lnSpc>
              <a:spcBef>
                <a:spcPts val="1200"/>
              </a:spcBef>
              <a:spcAft>
                <a:spcPts val="0"/>
              </a:spcAft>
              <a:buSzPts val="2250"/>
              <a:buChar char="•"/>
            </a:pPr>
            <a:r>
              <a:rPr lang="en-US" sz="1800"/>
              <a:t>Inability of CT CE Project to provide Mentor/Practicum experience for CE.</a:t>
            </a:r>
            <a:endParaRPr/>
          </a:p>
        </p:txBody>
      </p:sp>
      <p:pic>
        <p:nvPicPr>
          <p:cNvPr id="521" name="Google Shape;521;p36">
            <a:extLst>
              <a:ext uri="{C183D7F6-B498-43B3-948B-1728B52AA6E4}">
                <adec:decorative xmlns:adec="http://schemas.microsoft.com/office/drawing/2017/decorative" val="1"/>
              </a:ext>
            </a:extLst>
          </p:cNvPr>
          <p:cNvPicPr preferRelativeResize="0"/>
          <p:nvPr/>
        </p:nvPicPr>
        <p:blipFill rotWithShape="1">
          <a:blip r:embed="rId4">
            <a:alphaModFix/>
          </a:blip>
          <a:srcRect t="11310" r="45033"/>
          <a:stretch/>
        </p:blipFill>
        <p:spPr>
          <a:xfrm>
            <a:off x="94593" y="-595833"/>
            <a:ext cx="3380198" cy="3594927"/>
          </a:xfrm>
          <a:prstGeom prst="rect">
            <a:avLst/>
          </a:prstGeom>
          <a:noFill/>
          <a:ln>
            <a:noFill/>
          </a:ln>
        </p:spPr>
      </p:pic>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7"/>
          <p:cNvSpPr txBox="1">
            <a:spLocks noGrp="1"/>
          </p:cNvSpPr>
          <p:nvPr>
            <p:ph type="title"/>
          </p:nvPr>
        </p:nvSpPr>
        <p:spPr>
          <a:xfrm>
            <a:off x="300005" y="365761"/>
            <a:ext cx="10757328" cy="739621"/>
          </a:xfrm>
          <a:prstGeom prst="rect">
            <a:avLst/>
          </a:prstGeom>
          <a:noFill/>
          <a:ln>
            <a:noFill/>
          </a:ln>
        </p:spPr>
        <p:txBody>
          <a:bodyPr spcFirstLastPara="1" wrap="square" lIns="91425" tIns="45700" rIns="91425" bIns="45700" anchor="b" anchorCtr="0">
            <a:normAutofit/>
          </a:bodyPr>
          <a:lstStyle/>
          <a:p>
            <a:pPr marL="0" lvl="0" indent="0" algn="l" rtl="0">
              <a:lnSpc>
                <a:spcPct val="102000"/>
              </a:lnSpc>
              <a:spcBef>
                <a:spcPts val="0"/>
              </a:spcBef>
              <a:spcAft>
                <a:spcPts val="0"/>
              </a:spcAft>
              <a:buClr>
                <a:schemeClr val="dk1"/>
              </a:buClr>
              <a:buSzPts val="4000"/>
              <a:buFont typeface="Open Sans"/>
              <a:buNone/>
            </a:pPr>
            <a:r>
              <a:rPr lang="en-US"/>
              <a:t>Challenges </a:t>
            </a:r>
            <a:r>
              <a:rPr lang="en-US" sz="1800" b="0"/>
              <a:t>(2)</a:t>
            </a:r>
            <a:endParaRPr/>
          </a:p>
        </p:txBody>
      </p:sp>
      <p:sp>
        <p:nvSpPr>
          <p:cNvPr id="527" name="Google Shape;527;p37"/>
          <p:cNvSpPr txBox="1">
            <a:spLocks noGrp="1"/>
          </p:cNvSpPr>
          <p:nvPr>
            <p:ph type="body" idx="1"/>
          </p:nvPr>
        </p:nvSpPr>
        <p:spPr>
          <a:xfrm>
            <a:off x="464392" y="1397263"/>
            <a:ext cx="9224138" cy="3523529"/>
          </a:xfrm>
          <a:prstGeom prst="rect">
            <a:avLst/>
          </a:prstGeom>
          <a:noFill/>
          <a:ln>
            <a:noFill/>
          </a:ln>
        </p:spPr>
        <p:txBody>
          <a:bodyPr spcFirstLastPara="1" wrap="square" lIns="91425" tIns="45700" rIns="91425" bIns="45700" anchor="t" anchorCtr="0">
            <a:noAutofit/>
          </a:bodyPr>
          <a:lstStyle/>
          <a:p>
            <a:pPr marL="347472" lvl="0" indent="-347472" algn="l" rtl="0">
              <a:lnSpc>
                <a:spcPct val="122000"/>
              </a:lnSpc>
              <a:spcBef>
                <a:spcPts val="0"/>
              </a:spcBef>
              <a:spcAft>
                <a:spcPts val="0"/>
              </a:spcAft>
              <a:buSzPts val="2250"/>
              <a:buChar char="•"/>
            </a:pPr>
            <a:r>
              <a:rPr lang="en-US" sz="1800"/>
              <a:t>Agency attrition and changes in staffing patterns impacted progress.</a:t>
            </a:r>
            <a:endParaRPr/>
          </a:p>
          <a:p>
            <a:pPr marL="347472" lvl="0" indent="-347472" algn="l" rtl="0">
              <a:lnSpc>
                <a:spcPct val="122000"/>
              </a:lnSpc>
              <a:spcBef>
                <a:spcPts val="1200"/>
              </a:spcBef>
              <a:spcAft>
                <a:spcPts val="0"/>
              </a:spcAft>
              <a:buSzPts val="2250"/>
              <a:buChar char="•"/>
            </a:pPr>
            <a:r>
              <a:rPr lang="en-US" sz="1800"/>
              <a:t>Mistakes and internal communication difficulties with state staff and across project team members.</a:t>
            </a:r>
            <a:endParaRPr/>
          </a:p>
          <a:p>
            <a:pPr marL="731520" lvl="1" indent="-347471" algn="l" rtl="0">
              <a:lnSpc>
                <a:spcPct val="122000"/>
              </a:lnSpc>
              <a:spcBef>
                <a:spcPts val="1200"/>
              </a:spcBef>
              <a:spcAft>
                <a:spcPts val="0"/>
              </a:spcAft>
              <a:buSzPts val="1280"/>
              <a:buChar char="o"/>
            </a:pPr>
            <a:r>
              <a:rPr lang="en-US" sz="1600"/>
              <a:t>Reliance on internal supports who need to understand complexities of the new service that doesn’t conform to traditional approaches to service delivery across agencies.</a:t>
            </a:r>
            <a:endParaRPr/>
          </a:p>
          <a:p>
            <a:pPr marL="347472" lvl="0" indent="-347472" algn="l" rtl="0">
              <a:lnSpc>
                <a:spcPct val="122000"/>
              </a:lnSpc>
              <a:spcBef>
                <a:spcPts val="1200"/>
              </a:spcBef>
              <a:spcAft>
                <a:spcPts val="0"/>
              </a:spcAft>
              <a:buSzPts val="2250"/>
              <a:buChar char="•"/>
            </a:pPr>
            <a:r>
              <a:rPr lang="en-US" sz="1800"/>
              <a:t>Different approaches to service delivery for ADS and DDS.</a:t>
            </a:r>
            <a:endParaRPr/>
          </a:p>
          <a:p>
            <a:pPr marL="731520" lvl="1" indent="-347472" algn="l" rtl="0">
              <a:lnSpc>
                <a:spcPct val="122000"/>
              </a:lnSpc>
              <a:spcBef>
                <a:spcPts val="1200"/>
              </a:spcBef>
              <a:spcAft>
                <a:spcPts val="0"/>
              </a:spcAft>
              <a:buSzPts val="1440"/>
              <a:buChar char="o"/>
            </a:pPr>
            <a:r>
              <a:rPr lang="en-US" sz="1800"/>
              <a:t>Service procedure</a:t>
            </a:r>
            <a:endParaRPr/>
          </a:p>
          <a:p>
            <a:pPr marL="731520" lvl="1" indent="-347472" algn="l" rtl="0">
              <a:lnSpc>
                <a:spcPct val="122000"/>
              </a:lnSpc>
              <a:spcBef>
                <a:spcPts val="1200"/>
              </a:spcBef>
              <a:spcAft>
                <a:spcPts val="0"/>
              </a:spcAft>
              <a:buSzPts val="1440"/>
              <a:buChar char="o"/>
            </a:pPr>
            <a:r>
              <a:rPr lang="en-US" sz="1800"/>
              <a:t>Role of Vocational Rehabilitation Counselor and Case Manager.</a:t>
            </a:r>
            <a:endParaRPr/>
          </a:p>
        </p:txBody>
      </p:sp>
      <p:pic>
        <p:nvPicPr>
          <p:cNvPr id="528" name="Google Shape;528;p3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671486" y="-1236173"/>
            <a:ext cx="7520514" cy="4957054"/>
          </a:xfrm>
          <a:prstGeom prst="rect">
            <a:avLst/>
          </a:prstGeom>
          <a:noFill/>
          <a:ln>
            <a:noFill/>
          </a:ln>
        </p:spPr>
      </p:pic>
      <p:sp>
        <p:nvSpPr>
          <p:cNvPr id="529" name="Google Shape;529;p37"/>
          <p:cNvSpPr/>
          <p:nvPr/>
        </p:nvSpPr>
        <p:spPr>
          <a:xfrm>
            <a:off x="1326639" y="5049525"/>
            <a:ext cx="6689693" cy="822424"/>
          </a:xfrm>
          <a:prstGeom prst="roundRect">
            <a:avLst>
              <a:gd name="adj" fmla="val 16667"/>
            </a:avLst>
          </a:prstGeom>
          <a:solidFill>
            <a:srgbClr val="D9E1F7"/>
          </a:solidFill>
          <a:ln>
            <a:noFill/>
          </a:ln>
        </p:spPr>
        <p:txBody>
          <a:bodyPr spcFirstLastPara="1" wrap="square" lIns="91425" tIns="45700" rIns="91425" bIns="45700" anchor="t" anchorCtr="0">
            <a:spAutoFit/>
          </a:bodyPr>
          <a:lstStyle/>
          <a:p>
            <a:pPr marL="0" marR="0" lvl="0" indent="0" algn="l" rtl="0">
              <a:lnSpc>
                <a:spcPct val="122000"/>
              </a:lnSpc>
              <a:spcBef>
                <a:spcPts val="0"/>
              </a:spcBef>
              <a:spcAft>
                <a:spcPts val="0"/>
              </a:spcAft>
              <a:buNone/>
            </a:pPr>
            <a:r>
              <a:rPr lang="en-US" sz="1800">
                <a:solidFill>
                  <a:schemeClr val="dk1"/>
                </a:solidFill>
                <a:latin typeface="Open Sans"/>
                <a:ea typeface="Open Sans"/>
                <a:cs typeface="Open Sans"/>
                <a:sym typeface="Open Sans"/>
              </a:rPr>
              <a:t>Implementation of CE Services requires much more agency bandwidth than initially planned. </a:t>
            </a:r>
            <a:endParaRPr/>
          </a:p>
        </p:txBody>
      </p:sp>
      <p:pic>
        <p:nvPicPr>
          <p:cNvPr id="530" name="Google Shape;530;p3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9096654">
            <a:off x="7361527" y="5101399"/>
            <a:ext cx="1740788" cy="1740788"/>
          </a:xfrm>
          <a:prstGeom prst="rect">
            <a:avLst/>
          </a:prstGeom>
          <a:noFill/>
          <a:ln>
            <a:noFill/>
          </a:ln>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8"/>
          <p:cNvSpPr txBox="1">
            <a:spLocks noGrp="1"/>
          </p:cNvSpPr>
          <p:nvPr>
            <p:ph type="title"/>
          </p:nvPr>
        </p:nvSpPr>
        <p:spPr>
          <a:xfrm>
            <a:off x="731520" y="365761"/>
            <a:ext cx="10757328" cy="739621"/>
          </a:xfrm>
          <a:prstGeom prst="rect">
            <a:avLst/>
          </a:prstGeom>
          <a:noFill/>
          <a:ln>
            <a:noFill/>
          </a:ln>
        </p:spPr>
        <p:txBody>
          <a:bodyPr spcFirstLastPara="1" wrap="square" lIns="91425" tIns="45700" rIns="91425" bIns="45700" anchor="b" anchorCtr="0">
            <a:normAutofit/>
          </a:bodyPr>
          <a:lstStyle/>
          <a:p>
            <a:pPr marL="0" lvl="0" indent="0" algn="l" rtl="0">
              <a:lnSpc>
                <a:spcPct val="102000"/>
              </a:lnSpc>
              <a:spcBef>
                <a:spcPts val="0"/>
              </a:spcBef>
              <a:spcAft>
                <a:spcPts val="0"/>
              </a:spcAft>
              <a:buClr>
                <a:srgbClr val="11283F"/>
              </a:buClr>
              <a:buSzPts val="4000"/>
              <a:buFont typeface="Open Sans"/>
              <a:buNone/>
            </a:pPr>
            <a:r>
              <a:rPr lang="en-US">
                <a:solidFill>
                  <a:srgbClr val="11283F"/>
                </a:solidFill>
              </a:rPr>
              <a:t>Resolutions &amp; Technical Assistance</a:t>
            </a:r>
            <a:endParaRPr/>
          </a:p>
        </p:txBody>
      </p:sp>
      <p:sp>
        <p:nvSpPr>
          <p:cNvPr id="536" name="Google Shape;536;p38"/>
          <p:cNvSpPr txBox="1">
            <a:spLocks noGrp="1"/>
          </p:cNvSpPr>
          <p:nvPr>
            <p:ph type="body" idx="1"/>
          </p:nvPr>
        </p:nvSpPr>
        <p:spPr>
          <a:xfrm>
            <a:off x="844642" y="1318499"/>
            <a:ext cx="10757328" cy="4063473"/>
          </a:xfrm>
          <a:prstGeom prst="rect">
            <a:avLst/>
          </a:prstGeom>
          <a:noFill/>
          <a:ln>
            <a:noFill/>
          </a:ln>
        </p:spPr>
        <p:txBody>
          <a:bodyPr spcFirstLastPara="1" wrap="square" lIns="91425" tIns="45700" rIns="91425" bIns="45700" anchor="t" anchorCtr="0">
            <a:noAutofit/>
          </a:bodyPr>
          <a:lstStyle/>
          <a:p>
            <a:pPr marL="347472" lvl="0" indent="-347472" algn="l" rtl="0">
              <a:lnSpc>
                <a:spcPct val="120000"/>
              </a:lnSpc>
              <a:spcBef>
                <a:spcPts val="0"/>
              </a:spcBef>
              <a:spcAft>
                <a:spcPts val="0"/>
              </a:spcAft>
              <a:buSzPts val="2250"/>
              <a:buChar char="•"/>
            </a:pPr>
            <a:r>
              <a:rPr lang="en-US" sz="1800"/>
              <a:t>Joint messaging and outreach for all stakeholders. Website with information oriented toward individuals/families and providers.</a:t>
            </a:r>
            <a:endParaRPr/>
          </a:p>
          <a:p>
            <a:pPr marL="347472" lvl="0" indent="-347472" algn="l" rtl="0">
              <a:lnSpc>
                <a:spcPct val="120000"/>
              </a:lnSpc>
              <a:spcBef>
                <a:spcPts val="1200"/>
              </a:spcBef>
              <a:spcAft>
                <a:spcPts val="0"/>
              </a:spcAft>
              <a:buSzPts val="2250"/>
              <a:buChar char="•"/>
            </a:pPr>
            <a:r>
              <a:rPr lang="en-US" sz="1800"/>
              <a:t>Providers sending staff to CT CE Certification Course must agree to contract with both ADS and DDS with the intent to serve both shared and unique job seekers.</a:t>
            </a:r>
            <a:endParaRPr/>
          </a:p>
          <a:p>
            <a:pPr marL="347472" lvl="0" indent="-347472" algn="l" rtl="0">
              <a:lnSpc>
                <a:spcPct val="120000"/>
              </a:lnSpc>
              <a:spcBef>
                <a:spcPts val="1200"/>
              </a:spcBef>
              <a:spcAft>
                <a:spcPts val="0"/>
              </a:spcAft>
              <a:buSzPts val="2250"/>
              <a:buChar char="•"/>
            </a:pPr>
            <a:r>
              <a:rPr lang="en-US" sz="1800"/>
              <a:t>Customized Employment Technical Assistance Community of Practice (TA CoP). Launched 2023, offered quarterly.</a:t>
            </a:r>
            <a:endParaRPr/>
          </a:p>
          <a:p>
            <a:pPr marL="347472" lvl="0" indent="-347472" algn="l" rtl="0">
              <a:lnSpc>
                <a:spcPct val="120000"/>
              </a:lnSpc>
              <a:spcBef>
                <a:spcPts val="1200"/>
              </a:spcBef>
              <a:spcAft>
                <a:spcPts val="0"/>
              </a:spcAft>
              <a:buSzPts val="2250"/>
              <a:buChar char="•"/>
            </a:pPr>
            <a:r>
              <a:rPr lang="en-US" sz="1800"/>
              <a:t>Open door policy for all stakeholders with questions or concerns.</a:t>
            </a:r>
            <a:endParaRPr/>
          </a:p>
          <a:p>
            <a:pPr marL="347472" lvl="0" indent="-347472" algn="l" rtl="0">
              <a:lnSpc>
                <a:spcPct val="120000"/>
              </a:lnSpc>
              <a:spcBef>
                <a:spcPts val="1200"/>
              </a:spcBef>
              <a:spcAft>
                <a:spcPts val="0"/>
              </a:spcAft>
              <a:buSzPts val="2250"/>
              <a:buChar char="•"/>
            </a:pPr>
            <a:r>
              <a:rPr lang="en-US" sz="1800"/>
              <a:t>Joint Frequently Asked Questions (FAQ) updated quarterly.</a:t>
            </a:r>
            <a:endParaRPr/>
          </a:p>
        </p:txBody>
      </p:sp>
      <p:pic>
        <p:nvPicPr>
          <p:cNvPr id="537" name="Google Shape;537;p38" descr="ADS - DDS Document of frequently asked questions"/>
          <p:cNvPicPr preferRelativeResize="0"/>
          <p:nvPr/>
        </p:nvPicPr>
        <p:blipFill rotWithShape="1">
          <a:blip r:embed="rId4">
            <a:alphaModFix/>
          </a:blip>
          <a:srcRect/>
          <a:stretch/>
        </p:blipFill>
        <p:spPr>
          <a:xfrm rot="1117682">
            <a:off x="9734321" y="4192032"/>
            <a:ext cx="1678383" cy="2086811"/>
          </a:xfrm>
          <a:prstGeom prst="rect">
            <a:avLst/>
          </a:prstGeom>
          <a:noFill/>
          <a:ln>
            <a:noFill/>
          </a:ln>
          <a:effectLst>
            <a:outerShdw blurRad="63500" dist="139700" dir="3000000" algn="ctr" rotWithShape="0">
              <a:schemeClr val="dk1">
                <a:alpha val="9803"/>
              </a:schemeClr>
            </a:outerShdw>
          </a:effectLst>
        </p:spPr>
      </p:pic>
      <p:pic>
        <p:nvPicPr>
          <p:cNvPr id="538" name="Google Shape;538;p3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273497" y="5235437"/>
            <a:ext cx="1577783" cy="1577783"/>
          </a:xfrm>
          <a:prstGeom prst="rect">
            <a:avLst/>
          </a:prstGeom>
          <a:noFill/>
          <a:ln>
            <a:noFill/>
          </a:ln>
        </p:spPr>
      </p:pic>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39"/>
          <p:cNvSpPr txBox="1">
            <a:spLocks noGrp="1"/>
          </p:cNvSpPr>
          <p:nvPr>
            <p:ph type="title"/>
          </p:nvPr>
        </p:nvSpPr>
        <p:spPr>
          <a:xfrm>
            <a:off x="731520" y="365760"/>
            <a:ext cx="10857968" cy="76806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4400"/>
              <a:buFont typeface="Open Sans"/>
              <a:buNone/>
            </a:pPr>
            <a:r>
              <a:rPr lang="en-US"/>
              <a:t>Lessons Learned</a:t>
            </a:r>
            <a:endParaRPr/>
          </a:p>
        </p:txBody>
      </p:sp>
      <p:sp>
        <p:nvSpPr>
          <p:cNvPr id="544" name="Google Shape;544;p39"/>
          <p:cNvSpPr txBox="1"/>
          <p:nvPr/>
        </p:nvSpPr>
        <p:spPr>
          <a:xfrm>
            <a:off x="1325199" y="1701015"/>
            <a:ext cx="10430025" cy="405341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b="1">
                <a:solidFill>
                  <a:schemeClr val="accent2"/>
                </a:solidFill>
                <a:latin typeface="Open Sans"/>
                <a:ea typeface="Open Sans"/>
                <a:cs typeface="Open Sans"/>
                <a:sym typeface="Open Sans"/>
              </a:rPr>
              <a:t>Setting clear expectations for service delivery and messaging regarding CE Certification Course participation and service implementation.</a:t>
            </a:r>
            <a:endParaRPr/>
          </a:p>
          <a:p>
            <a:pPr marL="285750" marR="0" lvl="0" indent="-171450" algn="l" rtl="0">
              <a:lnSpc>
                <a:spcPct val="110000"/>
              </a:lnSpc>
              <a:spcBef>
                <a:spcPts val="0"/>
              </a:spcBef>
              <a:spcAft>
                <a:spcPts val="0"/>
              </a:spcAft>
              <a:buClr>
                <a:schemeClr val="dk1"/>
              </a:buClr>
              <a:buSzPts val="1800"/>
              <a:buFont typeface="Arial"/>
              <a:buNone/>
            </a:pPr>
            <a:endParaRPr sz="1800">
              <a:solidFill>
                <a:schemeClr val="accent2"/>
              </a:solidFill>
              <a:latin typeface="Open Sans"/>
              <a:ea typeface="Open Sans"/>
              <a:cs typeface="Open Sans"/>
              <a:sym typeface="Open Sans"/>
            </a:endParaRPr>
          </a:p>
          <a:p>
            <a:pPr marL="0" marR="0" lvl="0" indent="0" algn="l" rtl="0">
              <a:spcBef>
                <a:spcPts val="0"/>
              </a:spcBef>
              <a:spcAft>
                <a:spcPts val="0"/>
              </a:spcAft>
              <a:buNone/>
            </a:pPr>
            <a:r>
              <a:rPr lang="en-US" sz="1800" b="1">
                <a:solidFill>
                  <a:schemeClr val="dk1"/>
                </a:solidFill>
                <a:latin typeface="Open Sans"/>
                <a:ea typeface="Open Sans"/>
                <a:cs typeface="Open Sans"/>
                <a:sym typeface="Open Sans"/>
              </a:rPr>
              <a:t>CE Referral process is a measure of quality service provision in traditional employment service models</a:t>
            </a:r>
            <a:endParaRPr/>
          </a:p>
          <a:p>
            <a:pPr marL="0" marR="0" lvl="0" indent="0" algn="l" rtl="0">
              <a:spcBef>
                <a:spcPts val="0"/>
              </a:spcBef>
              <a:spcAft>
                <a:spcPts val="0"/>
              </a:spcAft>
              <a:buNone/>
            </a:pPr>
            <a:r>
              <a:rPr lang="en-US" sz="1800" b="0">
                <a:solidFill>
                  <a:schemeClr val="dk1"/>
                </a:solidFill>
                <a:latin typeface="Open Sans"/>
                <a:ea typeface="Open Sans"/>
                <a:cs typeface="Open Sans"/>
                <a:sym typeface="Open Sans"/>
              </a:rPr>
              <a:t>Insufficient focus of agency and provider staff and/or skillset as it pertains to identifying potential strategies to remediate impairment related challenges in the worksite and assessing their success</a:t>
            </a:r>
            <a:r>
              <a:rPr lang="en-US" sz="1800">
                <a:solidFill>
                  <a:schemeClr val="dk1"/>
                </a:solidFill>
                <a:latin typeface="Open Sans"/>
                <a:ea typeface="Open Sans"/>
                <a:cs typeface="Open Sans"/>
                <a:sym typeface="Open Sans"/>
              </a:rPr>
              <a:t>.</a:t>
            </a:r>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a:p>
            <a:pPr marL="0" marR="0" lvl="0" indent="0" algn="l" rtl="0">
              <a:spcBef>
                <a:spcPts val="0"/>
              </a:spcBef>
              <a:spcAft>
                <a:spcPts val="0"/>
              </a:spcAft>
              <a:buNone/>
            </a:pPr>
            <a:r>
              <a:rPr lang="en-US" sz="1800" b="1">
                <a:solidFill>
                  <a:schemeClr val="accent2"/>
                </a:solidFill>
                <a:latin typeface="Open Sans"/>
                <a:ea typeface="Open Sans"/>
                <a:cs typeface="Open Sans"/>
                <a:sym typeface="Open Sans"/>
              </a:rPr>
              <a:t>Customer Service is an essential element of progress not just for job seekers but also for agency and provider staff.</a:t>
            </a:r>
            <a:endParaRPr/>
          </a:p>
          <a:p>
            <a:pPr marL="0" marR="0" lvl="0" indent="0" algn="l" rtl="0">
              <a:spcBef>
                <a:spcPts val="0"/>
              </a:spcBef>
              <a:spcAft>
                <a:spcPts val="0"/>
              </a:spcAft>
              <a:buNone/>
            </a:pPr>
            <a:endParaRPr sz="1800" b="1">
              <a:solidFill>
                <a:schemeClr val="accent2"/>
              </a:solidFill>
              <a:latin typeface="Open Sans"/>
              <a:ea typeface="Open Sans"/>
              <a:cs typeface="Open Sans"/>
              <a:sym typeface="Open Sans"/>
            </a:endParaRPr>
          </a:p>
          <a:p>
            <a:pPr marL="0" marR="0" lvl="0" indent="0" algn="l" rtl="0">
              <a:spcBef>
                <a:spcPts val="0"/>
              </a:spcBef>
              <a:spcAft>
                <a:spcPts val="0"/>
              </a:spcAft>
              <a:buNone/>
            </a:pPr>
            <a:r>
              <a:rPr lang="en-US" sz="1800" b="1">
                <a:solidFill>
                  <a:schemeClr val="accent2"/>
                </a:solidFill>
                <a:latin typeface="Open Sans"/>
                <a:ea typeface="Open Sans"/>
                <a:cs typeface="Open Sans"/>
                <a:sym typeface="Open Sans"/>
              </a:rPr>
              <a:t>Project Team members and state agency leadership have learned a great deal about our respective agencies and the value of collaboration.</a:t>
            </a:r>
            <a:endParaRPr/>
          </a:p>
        </p:txBody>
      </p:sp>
      <p:pic>
        <p:nvPicPr>
          <p:cNvPr id="545" name="Google Shape;545;p3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36776" y="1514827"/>
            <a:ext cx="904524" cy="904524"/>
          </a:xfrm>
          <a:prstGeom prst="rect">
            <a:avLst/>
          </a:prstGeom>
          <a:noFill/>
          <a:ln>
            <a:noFill/>
          </a:ln>
        </p:spPr>
      </p:pic>
      <p:pic>
        <p:nvPicPr>
          <p:cNvPr id="546" name="Google Shape;546;p3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36776" y="2534278"/>
            <a:ext cx="904524" cy="904524"/>
          </a:xfrm>
          <a:prstGeom prst="rect">
            <a:avLst/>
          </a:prstGeom>
          <a:noFill/>
          <a:ln>
            <a:noFill/>
          </a:ln>
        </p:spPr>
      </p:pic>
      <p:pic>
        <p:nvPicPr>
          <p:cNvPr id="547" name="Google Shape;547;p3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3451" y="4005991"/>
            <a:ext cx="904524" cy="904524"/>
          </a:xfrm>
          <a:prstGeom prst="rect">
            <a:avLst/>
          </a:prstGeom>
          <a:noFill/>
          <a:ln>
            <a:noFill/>
          </a:ln>
        </p:spPr>
      </p:pic>
      <p:pic>
        <p:nvPicPr>
          <p:cNvPr id="548" name="Google Shape;548;p3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03451" y="4910515"/>
            <a:ext cx="904524" cy="904524"/>
          </a:xfrm>
          <a:prstGeom prst="rect">
            <a:avLst/>
          </a:prstGeom>
          <a:noFill/>
          <a:ln>
            <a:noFill/>
          </a:ln>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
          <p:cNvSpPr txBox="1">
            <a:spLocks noGrp="1"/>
          </p:cNvSpPr>
          <p:nvPr>
            <p:ph type="title"/>
          </p:nvPr>
        </p:nvSpPr>
        <p:spPr>
          <a:xfrm>
            <a:off x="1154834" y="1752421"/>
            <a:ext cx="7662672" cy="2292096"/>
          </a:xfrm>
          <a:prstGeom prst="rect">
            <a:avLst/>
          </a:prstGeom>
          <a:noFill/>
          <a:ln>
            <a:noFill/>
          </a:ln>
        </p:spPr>
        <p:txBody>
          <a:bodyPr spcFirstLastPara="1" wrap="square" lIns="91425" tIns="45700" rIns="91425" bIns="45700" anchor="b" anchorCtr="0">
            <a:noAutofit/>
          </a:bodyPr>
          <a:lstStyle/>
          <a:p>
            <a:pPr marL="0" lvl="0" indent="0" algn="ctr" rtl="0">
              <a:lnSpc>
                <a:spcPct val="105000"/>
              </a:lnSpc>
              <a:spcBef>
                <a:spcPts val="0"/>
              </a:spcBef>
              <a:spcAft>
                <a:spcPts val="0"/>
              </a:spcAft>
              <a:buClr>
                <a:schemeClr val="lt1"/>
              </a:buClr>
              <a:buSzPts val="4400"/>
              <a:buFont typeface="Open Sans"/>
              <a:buNone/>
            </a:pPr>
            <a:r>
              <a:rPr lang="en-US" sz="4400" b="1"/>
              <a:t>Contracts and Contract Monitoring</a:t>
            </a:r>
            <a:endParaRPr sz="4400"/>
          </a:p>
        </p:txBody>
      </p:sp>
      <p:pic>
        <p:nvPicPr>
          <p:cNvPr id="216" name="Google Shape;216;p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9096654">
            <a:off x="7750298" y="1968446"/>
            <a:ext cx="4152142" cy="4152142"/>
          </a:xfrm>
          <a:prstGeom prst="rect">
            <a:avLst/>
          </a:prstGeom>
          <a:noFill/>
          <a:ln>
            <a:noFill/>
          </a:ln>
        </p:spPr>
      </p:pic>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0"/>
          <p:cNvSpPr txBox="1">
            <a:spLocks noGrp="1"/>
          </p:cNvSpPr>
          <p:nvPr>
            <p:ph type="ctrTitle"/>
          </p:nvPr>
        </p:nvSpPr>
        <p:spPr>
          <a:xfrm>
            <a:off x="506298" y="1504119"/>
            <a:ext cx="2726486" cy="94910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chemeClr val="accent1"/>
              </a:buClr>
              <a:buSzPct val="100000"/>
              <a:buFont typeface="Open Sans"/>
              <a:buNone/>
            </a:pPr>
            <a:r>
              <a:rPr lang="en-US" sz="3600"/>
              <a:t>Why does this Partnership Work?</a:t>
            </a:r>
            <a:endParaRPr/>
          </a:p>
        </p:txBody>
      </p:sp>
      <p:sp>
        <p:nvSpPr>
          <p:cNvPr id="555" name="Google Shape;555;p40"/>
          <p:cNvSpPr>
            <a:spLocks noGrp="1"/>
          </p:cNvSpPr>
          <p:nvPr>
            <p:ph type="body" idx="1"/>
          </p:nvPr>
        </p:nvSpPr>
        <p:spPr>
          <a:xfrm>
            <a:off x="197514" y="2816682"/>
            <a:ext cx="6603585" cy="3822243"/>
          </a:xfrm>
          <a:prstGeom prst="roundRect">
            <a:avLst>
              <a:gd name="adj" fmla="val 16667"/>
            </a:avLst>
          </a:prstGeom>
          <a:solidFill>
            <a:schemeClr val="accent6"/>
          </a:solidFill>
          <a:ln w="9525" cap="flat" cmpd="sng">
            <a:solidFill>
              <a:srgbClr val="4981D5"/>
            </a:solidFill>
            <a:prstDash val="solid"/>
            <a:round/>
            <a:headEnd type="none" w="sm" len="sm"/>
            <a:tailEnd type="none" w="sm" len="sm"/>
          </a:ln>
        </p:spPr>
        <p:txBody>
          <a:bodyPr spcFirstLastPara="1" wrap="square" lIns="91425" tIns="45700" rIns="91425" bIns="45700" anchor="t" anchorCtr="0">
            <a:noAutofit/>
          </a:bodyPr>
          <a:lstStyle/>
          <a:p>
            <a:pPr marL="347472" lvl="0" indent="-347472" algn="l" rtl="0">
              <a:lnSpc>
                <a:spcPct val="130000"/>
              </a:lnSpc>
              <a:spcBef>
                <a:spcPts val="0"/>
              </a:spcBef>
              <a:spcAft>
                <a:spcPts val="0"/>
              </a:spcAft>
              <a:buSzPts val="2250"/>
              <a:buChar char="•"/>
            </a:pPr>
            <a:r>
              <a:rPr lang="en-US" sz="1800"/>
              <a:t>Transparency – no unilateral decisions.</a:t>
            </a:r>
            <a:endParaRPr/>
          </a:p>
          <a:p>
            <a:pPr marL="347472" lvl="0" indent="-347472" algn="l" rtl="0">
              <a:lnSpc>
                <a:spcPct val="130000"/>
              </a:lnSpc>
              <a:spcBef>
                <a:spcPts val="1000"/>
              </a:spcBef>
              <a:spcAft>
                <a:spcPts val="0"/>
              </a:spcAft>
              <a:buSzPts val="2250"/>
              <a:buChar char="•"/>
            </a:pPr>
            <a:r>
              <a:rPr lang="en-US" sz="1800"/>
              <a:t>Continual learning to leverage resources within both Departments as it pertains to funding, training, technology, marketing, etc.</a:t>
            </a:r>
            <a:endParaRPr/>
          </a:p>
          <a:p>
            <a:pPr marL="731520" lvl="1" indent="-347472" algn="l" rtl="0">
              <a:lnSpc>
                <a:spcPct val="130000"/>
              </a:lnSpc>
              <a:spcBef>
                <a:spcPts val="2000"/>
              </a:spcBef>
              <a:spcAft>
                <a:spcPts val="0"/>
              </a:spcAft>
              <a:buSzPts val="1800"/>
              <a:buChar char="•"/>
            </a:pPr>
            <a:r>
              <a:rPr lang="en-US" sz="1800"/>
              <a:t>Maximize efforts and support of Providers challenged by staffing patterns.</a:t>
            </a:r>
            <a:endParaRPr/>
          </a:p>
          <a:p>
            <a:pPr marL="731520" lvl="1" indent="-347472" algn="l" rtl="0">
              <a:lnSpc>
                <a:spcPct val="130000"/>
              </a:lnSpc>
              <a:spcBef>
                <a:spcPts val="1000"/>
              </a:spcBef>
              <a:spcAft>
                <a:spcPts val="0"/>
              </a:spcAft>
              <a:buSzPts val="1800"/>
              <a:buChar char="•"/>
            </a:pPr>
            <a:r>
              <a:rPr lang="en-US" sz="1800"/>
              <a:t>Value and necessity of collaboration for quality service provision.</a:t>
            </a:r>
            <a:endParaRPr/>
          </a:p>
        </p:txBody>
      </p:sp>
      <p:pic>
        <p:nvPicPr>
          <p:cNvPr id="556" name="Google Shape;556;p40" descr="Aging and Disability Services logo"/>
          <p:cNvPicPr preferRelativeResize="0"/>
          <p:nvPr/>
        </p:nvPicPr>
        <p:blipFill rotWithShape="1">
          <a:blip r:embed="rId4">
            <a:alphaModFix/>
          </a:blip>
          <a:srcRect/>
          <a:stretch/>
        </p:blipFill>
        <p:spPr>
          <a:xfrm>
            <a:off x="7450191" y="224562"/>
            <a:ext cx="1174734" cy="781732"/>
          </a:xfrm>
          <a:prstGeom prst="rect">
            <a:avLst/>
          </a:prstGeom>
          <a:noFill/>
          <a:ln>
            <a:noFill/>
          </a:ln>
        </p:spPr>
      </p:pic>
      <p:sp>
        <p:nvSpPr>
          <p:cNvPr id="557" name="Google Shape;557;p40"/>
          <p:cNvSpPr txBox="1"/>
          <p:nvPr/>
        </p:nvSpPr>
        <p:spPr>
          <a:xfrm>
            <a:off x="7450191" y="1155731"/>
            <a:ext cx="4348619" cy="224439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600" b="1">
                <a:solidFill>
                  <a:schemeClr val="accent2"/>
                </a:solidFill>
                <a:latin typeface="Open Sans"/>
                <a:ea typeface="Open Sans"/>
                <a:cs typeface="Open Sans"/>
                <a:sym typeface="Open Sans"/>
              </a:rPr>
              <a:t>Aging &amp; Disability Services</a:t>
            </a:r>
            <a:endParaRPr/>
          </a:p>
          <a:p>
            <a:pPr marL="0" marR="0" lvl="0" indent="0" algn="l" rtl="0">
              <a:lnSpc>
                <a:spcPct val="110000"/>
              </a:lnSpc>
              <a:spcBef>
                <a:spcPts val="0"/>
              </a:spcBef>
              <a:spcAft>
                <a:spcPts val="0"/>
              </a:spcAft>
              <a:buNone/>
            </a:pPr>
            <a:r>
              <a:rPr lang="en-US" sz="1600" b="1" i="1">
                <a:solidFill>
                  <a:srgbClr val="214D8D"/>
                </a:solidFill>
                <a:latin typeface="Open Sans"/>
                <a:ea typeface="Open Sans"/>
                <a:cs typeface="Open Sans"/>
                <a:sym typeface="Open Sans"/>
              </a:rPr>
              <a:t>Benefits Counseling</a:t>
            </a:r>
            <a:endParaRPr/>
          </a:p>
          <a:p>
            <a:pPr marL="285750" marR="0" lvl="0" indent="-285750" algn="l" rtl="0">
              <a:lnSpc>
                <a:spcPct val="110000"/>
              </a:lnSpc>
              <a:spcBef>
                <a:spcPts val="0"/>
              </a:spcBef>
              <a:spcAft>
                <a:spcPts val="0"/>
              </a:spcAft>
              <a:buClr>
                <a:schemeClr val="accent2"/>
              </a:buClr>
              <a:buSzPts val="1600"/>
              <a:buFont typeface="Arial"/>
              <a:buChar char="•"/>
            </a:pPr>
            <a:r>
              <a:rPr lang="en-US" sz="1600">
                <a:solidFill>
                  <a:schemeClr val="accent2"/>
                </a:solidFill>
                <a:latin typeface="Open Sans"/>
                <a:ea typeface="Open Sans"/>
                <a:cs typeface="Open Sans"/>
                <a:sym typeface="Open Sans"/>
              </a:rPr>
              <a:t>Housed at ADS, available to individuals in CE at both ADS &amp; DDS.</a:t>
            </a:r>
            <a:endParaRPr/>
          </a:p>
          <a:p>
            <a:pPr marL="0" marR="0" lvl="0" indent="0" algn="l" rtl="0">
              <a:lnSpc>
                <a:spcPct val="110000"/>
              </a:lnSpc>
              <a:spcBef>
                <a:spcPts val="0"/>
              </a:spcBef>
              <a:spcAft>
                <a:spcPts val="0"/>
              </a:spcAft>
              <a:buNone/>
            </a:pPr>
            <a:r>
              <a:rPr lang="en-US" sz="1600" b="1" i="1">
                <a:solidFill>
                  <a:srgbClr val="214D8D"/>
                </a:solidFill>
                <a:latin typeface="Open Sans"/>
                <a:ea typeface="Open Sans"/>
                <a:cs typeface="Open Sans"/>
                <a:sym typeface="Open Sans"/>
              </a:rPr>
              <a:t>Communication Mitigation</a:t>
            </a:r>
            <a:endParaRPr/>
          </a:p>
          <a:p>
            <a:pPr marL="285750" marR="0" lvl="0" indent="-285750" algn="l" rtl="0">
              <a:lnSpc>
                <a:spcPct val="110000"/>
              </a:lnSpc>
              <a:spcBef>
                <a:spcPts val="0"/>
              </a:spcBef>
              <a:spcAft>
                <a:spcPts val="0"/>
              </a:spcAft>
              <a:buClr>
                <a:schemeClr val="accent2"/>
              </a:buClr>
              <a:buSzPts val="1600"/>
              <a:buFont typeface="Arial"/>
              <a:buChar char="•"/>
            </a:pPr>
            <a:r>
              <a:rPr lang="en-US" sz="1600">
                <a:solidFill>
                  <a:schemeClr val="accent2"/>
                </a:solidFill>
                <a:latin typeface="Open Sans"/>
                <a:ea typeface="Open Sans"/>
                <a:cs typeface="Open Sans"/>
                <a:sym typeface="Open Sans"/>
              </a:rPr>
              <a:t>Expertise in communication services for users of American Sign Language and other languages</a:t>
            </a:r>
            <a:endParaRPr/>
          </a:p>
        </p:txBody>
      </p:sp>
      <p:pic>
        <p:nvPicPr>
          <p:cNvPr id="558" name="Google Shape;558;p40" descr="DDS Logo"/>
          <p:cNvPicPr preferRelativeResize="0"/>
          <p:nvPr/>
        </p:nvPicPr>
        <p:blipFill rotWithShape="1">
          <a:blip r:embed="rId5">
            <a:alphaModFix/>
          </a:blip>
          <a:srcRect/>
          <a:stretch/>
        </p:blipFill>
        <p:spPr>
          <a:xfrm>
            <a:off x="7450191" y="4020204"/>
            <a:ext cx="1216329" cy="389103"/>
          </a:xfrm>
          <a:prstGeom prst="rect">
            <a:avLst/>
          </a:prstGeom>
          <a:noFill/>
          <a:ln>
            <a:noFill/>
          </a:ln>
        </p:spPr>
      </p:pic>
      <p:sp>
        <p:nvSpPr>
          <p:cNvPr id="559" name="Google Shape;559;p40"/>
          <p:cNvSpPr txBox="1"/>
          <p:nvPr/>
        </p:nvSpPr>
        <p:spPr>
          <a:xfrm>
            <a:off x="7450191" y="4659884"/>
            <a:ext cx="4348619" cy="197355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600" b="1">
                <a:solidFill>
                  <a:schemeClr val="accent2"/>
                </a:solidFill>
                <a:latin typeface="Open Sans"/>
                <a:ea typeface="Open Sans"/>
                <a:cs typeface="Open Sans"/>
                <a:sym typeface="Open Sans"/>
              </a:rPr>
              <a:t>Development Services</a:t>
            </a:r>
            <a:endParaRPr/>
          </a:p>
          <a:p>
            <a:pPr marL="0" marR="0" lvl="0" indent="0" algn="l" rtl="0">
              <a:lnSpc>
                <a:spcPct val="110000"/>
              </a:lnSpc>
              <a:spcBef>
                <a:spcPts val="0"/>
              </a:spcBef>
              <a:spcAft>
                <a:spcPts val="0"/>
              </a:spcAft>
              <a:buNone/>
            </a:pPr>
            <a:r>
              <a:rPr lang="en-US" sz="1600" b="1" i="1">
                <a:solidFill>
                  <a:srgbClr val="214D8D"/>
                </a:solidFill>
                <a:latin typeface="Open Sans"/>
                <a:ea typeface="Open Sans"/>
                <a:cs typeface="Open Sans"/>
                <a:sym typeface="Open Sans"/>
              </a:rPr>
              <a:t>Employment Training Incentives</a:t>
            </a:r>
            <a:endParaRPr/>
          </a:p>
          <a:p>
            <a:pPr marL="285750" marR="0" lvl="0" indent="-285750" algn="l" rtl="0">
              <a:lnSpc>
                <a:spcPct val="110000"/>
              </a:lnSpc>
              <a:spcBef>
                <a:spcPts val="0"/>
              </a:spcBef>
              <a:spcAft>
                <a:spcPts val="0"/>
              </a:spcAft>
              <a:buClr>
                <a:schemeClr val="accent2"/>
              </a:buClr>
              <a:buSzPts val="1600"/>
              <a:buFont typeface="Arial"/>
              <a:buChar char="•"/>
            </a:pPr>
            <a:r>
              <a:rPr lang="en-US" sz="1600">
                <a:solidFill>
                  <a:schemeClr val="accent2"/>
                </a:solidFill>
                <a:latin typeface="Open Sans"/>
                <a:ea typeface="Open Sans"/>
                <a:cs typeface="Open Sans"/>
                <a:sym typeface="Open Sans"/>
              </a:rPr>
              <a:t>Cover cost of replacement staff so agencies can send staff to training.</a:t>
            </a:r>
            <a:endParaRPr/>
          </a:p>
          <a:p>
            <a:pPr marL="0" marR="0" lvl="0" indent="0" algn="l" rtl="0">
              <a:lnSpc>
                <a:spcPct val="110000"/>
              </a:lnSpc>
              <a:spcBef>
                <a:spcPts val="0"/>
              </a:spcBef>
              <a:spcAft>
                <a:spcPts val="0"/>
              </a:spcAft>
              <a:buNone/>
            </a:pPr>
            <a:r>
              <a:rPr lang="en-US" sz="1600" b="1" i="1">
                <a:solidFill>
                  <a:srgbClr val="214D8D"/>
                </a:solidFill>
                <a:latin typeface="Open Sans"/>
                <a:ea typeface="Open Sans"/>
                <a:cs typeface="Open Sans"/>
                <a:sym typeface="Open Sans"/>
              </a:rPr>
              <a:t>Outreach &amp; Marketing</a:t>
            </a:r>
            <a:endParaRPr/>
          </a:p>
          <a:p>
            <a:pPr marL="285750" marR="0" lvl="0" indent="-285750" algn="l" rtl="0">
              <a:lnSpc>
                <a:spcPct val="110000"/>
              </a:lnSpc>
              <a:spcBef>
                <a:spcPts val="0"/>
              </a:spcBef>
              <a:spcAft>
                <a:spcPts val="0"/>
              </a:spcAft>
              <a:buClr>
                <a:schemeClr val="accent2"/>
              </a:buClr>
              <a:buSzPts val="1600"/>
              <a:buFont typeface="Arial"/>
              <a:buChar char="•"/>
            </a:pPr>
            <a:r>
              <a:rPr lang="en-US" sz="1600">
                <a:solidFill>
                  <a:schemeClr val="accent2"/>
                </a:solidFill>
                <a:latin typeface="Open Sans"/>
                <a:ea typeface="Open Sans"/>
                <a:cs typeface="Open Sans"/>
                <a:sym typeface="Open Sans"/>
              </a:rPr>
              <a:t>Statewide Communication system for provider messaging.</a:t>
            </a:r>
            <a:endParaRPr/>
          </a:p>
        </p:txBody>
      </p:sp>
      <p:pic>
        <p:nvPicPr>
          <p:cNvPr id="560" name="Google Shape;560;p4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133756" y="615428"/>
            <a:ext cx="2726485" cy="2726485"/>
          </a:xfrm>
          <a:prstGeom prst="rect">
            <a:avLst/>
          </a:prstGeom>
          <a:noFill/>
          <a:ln>
            <a:noFill/>
          </a:ln>
        </p:spPr>
      </p:pic>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41"/>
          <p:cNvSpPr txBox="1">
            <a:spLocks noGrp="1"/>
          </p:cNvSpPr>
          <p:nvPr>
            <p:ph type="title"/>
          </p:nvPr>
        </p:nvSpPr>
        <p:spPr>
          <a:xfrm>
            <a:off x="415835" y="303444"/>
            <a:ext cx="10757328" cy="739621"/>
          </a:xfrm>
          <a:prstGeom prst="rect">
            <a:avLst/>
          </a:prstGeom>
          <a:noFill/>
          <a:ln>
            <a:noFill/>
          </a:ln>
        </p:spPr>
        <p:txBody>
          <a:bodyPr spcFirstLastPara="1" wrap="square" lIns="91425" tIns="45700" rIns="91425" bIns="45700" anchor="b" anchorCtr="0">
            <a:normAutofit/>
          </a:bodyPr>
          <a:lstStyle/>
          <a:p>
            <a:pPr marL="0" lvl="0" indent="0" algn="l" rtl="0">
              <a:lnSpc>
                <a:spcPct val="102000"/>
              </a:lnSpc>
              <a:spcBef>
                <a:spcPts val="0"/>
              </a:spcBef>
              <a:spcAft>
                <a:spcPts val="0"/>
              </a:spcAft>
              <a:buClr>
                <a:schemeClr val="dk1"/>
              </a:buClr>
              <a:buSzPts val="4000"/>
              <a:buFont typeface="Open Sans"/>
              <a:buNone/>
            </a:pPr>
            <a:r>
              <a:rPr lang="en-US"/>
              <a:t>Joint Process Across Agencies</a:t>
            </a:r>
            <a:endParaRPr/>
          </a:p>
        </p:txBody>
      </p:sp>
      <p:sp>
        <p:nvSpPr>
          <p:cNvPr id="566" name="Google Shape;566;p41"/>
          <p:cNvSpPr txBox="1">
            <a:spLocks noGrp="1"/>
          </p:cNvSpPr>
          <p:nvPr>
            <p:ph type="body" idx="1"/>
          </p:nvPr>
        </p:nvSpPr>
        <p:spPr>
          <a:xfrm>
            <a:off x="415834" y="1243326"/>
            <a:ext cx="11231879" cy="1229777"/>
          </a:xfrm>
          <a:prstGeom prst="rect">
            <a:avLst/>
          </a:prstGeom>
          <a:noFill/>
          <a:ln>
            <a:noFill/>
          </a:ln>
        </p:spPr>
        <p:txBody>
          <a:bodyPr spcFirstLastPara="1" wrap="square" lIns="91425" tIns="45700" rIns="91425" bIns="45700" anchor="t" anchorCtr="0">
            <a:normAutofit/>
          </a:bodyPr>
          <a:lstStyle/>
          <a:p>
            <a:pPr marL="0" lvl="0" indent="0" algn="l" rtl="0">
              <a:lnSpc>
                <a:spcPct val="108000"/>
              </a:lnSpc>
              <a:spcBef>
                <a:spcPts val="0"/>
              </a:spcBef>
              <a:spcAft>
                <a:spcPts val="0"/>
              </a:spcAft>
              <a:buSzPts val="2250"/>
              <a:buNone/>
            </a:pPr>
            <a:r>
              <a:rPr lang="en-US" sz="1800"/>
              <a:t>ADS, DDS, and SDE </a:t>
            </a:r>
            <a:r>
              <a:rPr lang="en-US" sz="2000" b="1"/>
              <a:t>work together </a:t>
            </a:r>
            <a:r>
              <a:rPr lang="en-US" sz="1800"/>
              <a:t>to offer the CT Customized Employment Certification Course. ADS &amp; DDS certify provider agency staff, SDE trains Local Education Agencies (LEA) transition staff.</a:t>
            </a:r>
            <a:endParaRPr/>
          </a:p>
          <a:p>
            <a:pPr marL="0" lvl="0" indent="0" algn="l" rtl="0">
              <a:lnSpc>
                <a:spcPct val="108000"/>
              </a:lnSpc>
              <a:spcBef>
                <a:spcPts val="1200"/>
              </a:spcBef>
              <a:spcAft>
                <a:spcPts val="0"/>
              </a:spcAft>
              <a:buSzPts val="2250"/>
              <a:buNone/>
            </a:pPr>
            <a:r>
              <a:rPr lang="en-US" sz="1800"/>
              <a:t>ADS and DDS have identical processes for individuals only working with one agency</a:t>
            </a:r>
            <a:endParaRPr/>
          </a:p>
        </p:txBody>
      </p:sp>
      <p:sp>
        <p:nvSpPr>
          <p:cNvPr id="567" name="Google Shape;567;p41"/>
          <p:cNvSpPr/>
          <p:nvPr/>
        </p:nvSpPr>
        <p:spPr>
          <a:xfrm>
            <a:off x="415834" y="2523010"/>
            <a:ext cx="5952309" cy="2106534"/>
          </a:xfrm>
          <a:prstGeom prst="roundRect">
            <a:avLst>
              <a:gd name="adj" fmla="val 16667"/>
            </a:avLst>
          </a:prstGeom>
          <a:solidFill>
            <a:srgbClr val="F2F6FC"/>
          </a:solidFill>
          <a:ln>
            <a:noFill/>
          </a:ln>
        </p:spPr>
        <p:txBody>
          <a:bodyPr spcFirstLastPara="1" wrap="square" lIns="91425" tIns="45700" rIns="91425" bIns="45700" anchor="t" anchorCtr="0">
            <a:spAutoFit/>
          </a:bodyPr>
          <a:lstStyle/>
          <a:p>
            <a:pPr marL="285750" marR="0" lvl="0" indent="-285750" algn="l" rtl="0">
              <a:lnSpc>
                <a:spcPct val="110000"/>
              </a:lnSpc>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Aligned Rates</a:t>
            </a:r>
            <a:endParaRPr/>
          </a:p>
          <a:p>
            <a:pPr marL="285750" marR="0" lvl="0" indent="-285750" algn="l" rtl="0">
              <a:lnSpc>
                <a:spcPct val="110000"/>
              </a:lnSpc>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Common Referral Process</a:t>
            </a:r>
            <a:endParaRPr/>
          </a:p>
          <a:p>
            <a:pPr marL="285750" marR="0" lvl="0" indent="-285750" algn="l" rtl="0">
              <a:lnSpc>
                <a:spcPct val="110000"/>
              </a:lnSpc>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Maintain CE Provider Referral Capacity</a:t>
            </a:r>
            <a:endParaRPr/>
          </a:p>
          <a:p>
            <a:pPr marL="285750" marR="0" lvl="0" indent="-285750" algn="l" rtl="0">
              <a:lnSpc>
                <a:spcPct val="110000"/>
              </a:lnSpc>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Common Deliverable Documents</a:t>
            </a:r>
            <a:endParaRPr/>
          </a:p>
          <a:p>
            <a:pPr marL="285750" marR="0" lvl="0" indent="-285750" algn="l" rtl="0">
              <a:lnSpc>
                <a:spcPct val="110000"/>
              </a:lnSpc>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Mutual Provider Agencies and Certified Staff</a:t>
            </a:r>
            <a:endParaRPr/>
          </a:p>
          <a:p>
            <a:pPr marL="285750" marR="0" lvl="0" indent="-285750" algn="l" rtl="0">
              <a:lnSpc>
                <a:spcPct val="110000"/>
              </a:lnSpc>
              <a:spcBef>
                <a:spcPts val="0"/>
              </a:spcBef>
              <a:spcAft>
                <a:spcPts val="0"/>
              </a:spcAft>
              <a:buClr>
                <a:schemeClr val="dk1"/>
              </a:buClr>
              <a:buSzPts val="1800"/>
              <a:buFont typeface="Noto Sans Symbols"/>
              <a:buChar char="✔"/>
            </a:pPr>
            <a:r>
              <a:rPr lang="en-US" sz="1800">
                <a:solidFill>
                  <a:schemeClr val="dk1"/>
                </a:solidFill>
                <a:latin typeface="Open Sans"/>
                <a:ea typeface="Open Sans"/>
                <a:cs typeface="Open Sans"/>
                <a:sym typeface="Open Sans"/>
              </a:rPr>
              <a:t>Maintain CE Provider Registry </a:t>
            </a:r>
            <a:endParaRPr/>
          </a:p>
        </p:txBody>
      </p:sp>
      <p:sp>
        <p:nvSpPr>
          <p:cNvPr id="568" name="Google Shape;568;p41"/>
          <p:cNvSpPr txBox="1"/>
          <p:nvPr/>
        </p:nvSpPr>
        <p:spPr>
          <a:xfrm>
            <a:off x="293037" y="4675748"/>
            <a:ext cx="8063230" cy="159928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a:solidFill>
                  <a:schemeClr val="dk1"/>
                </a:solidFill>
                <a:latin typeface="Open Sans"/>
                <a:ea typeface="Open Sans"/>
                <a:cs typeface="Open Sans"/>
                <a:sym typeface="Open Sans"/>
              </a:rPr>
              <a:t>ADS and DDS share the cost for job seekers who have open/active cases with both agencies</a:t>
            </a:r>
            <a:endParaRPr/>
          </a:p>
          <a:p>
            <a:pPr marL="285750" marR="0" lvl="0" indent="-285750" algn="l" rtl="0">
              <a:lnSpc>
                <a:spcPct val="110000"/>
              </a:lnSpc>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DDS funds Job-Discovery</a:t>
            </a:r>
            <a:endParaRPr/>
          </a:p>
          <a:p>
            <a:pPr marL="285750" marR="0" lvl="0" indent="-285750" algn="l" rtl="0">
              <a:lnSpc>
                <a:spcPct val="110000"/>
              </a:lnSpc>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ADS funds remainder and refers individual back to DDS for Post-Employment Supports</a:t>
            </a:r>
            <a:endParaRPr/>
          </a:p>
        </p:txBody>
      </p:sp>
      <p:pic>
        <p:nvPicPr>
          <p:cNvPr id="569" name="Google Shape;569;p4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867349" y="4344431"/>
            <a:ext cx="4686901" cy="2636382"/>
          </a:xfrm>
          <a:prstGeom prst="rect">
            <a:avLst/>
          </a:prstGeom>
          <a:noFill/>
          <a:ln>
            <a:noFill/>
          </a:ln>
        </p:spPr>
      </p:pic>
      <p:pic>
        <p:nvPicPr>
          <p:cNvPr id="570" name="Google Shape;570;p4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614095" y="2523010"/>
            <a:ext cx="2327850" cy="2327850"/>
          </a:xfrm>
          <a:prstGeom prst="rect">
            <a:avLst/>
          </a:prstGeom>
          <a:noFill/>
          <a:ln>
            <a:noFill/>
          </a:ln>
        </p:spPr>
      </p:pic>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2"/>
          <p:cNvSpPr txBox="1">
            <a:spLocks noGrp="1"/>
          </p:cNvSpPr>
          <p:nvPr>
            <p:ph type="title"/>
          </p:nvPr>
        </p:nvSpPr>
        <p:spPr>
          <a:xfrm>
            <a:off x="4038600" y="227639"/>
            <a:ext cx="7831248" cy="624839"/>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chemeClr val="dk1"/>
              </a:buClr>
              <a:buSzPct val="100000"/>
              <a:buFont typeface="Open Sans"/>
              <a:buNone/>
            </a:pPr>
            <a:r>
              <a:rPr lang="en-US"/>
              <a:t>Ongoing Challenges</a:t>
            </a:r>
            <a:endParaRPr/>
          </a:p>
        </p:txBody>
      </p:sp>
      <p:sp>
        <p:nvSpPr>
          <p:cNvPr id="576" name="Google Shape;576;p42"/>
          <p:cNvSpPr txBox="1">
            <a:spLocks noGrp="1"/>
          </p:cNvSpPr>
          <p:nvPr>
            <p:ph type="body" idx="1"/>
          </p:nvPr>
        </p:nvSpPr>
        <p:spPr>
          <a:xfrm>
            <a:off x="4038599" y="1143001"/>
            <a:ext cx="7831247" cy="5487360"/>
          </a:xfrm>
          <a:prstGeom prst="rect">
            <a:avLst/>
          </a:prstGeom>
          <a:noFill/>
          <a:ln>
            <a:noFill/>
          </a:ln>
        </p:spPr>
        <p:txBody>
          <a:bodyPr spcFirstLastPara="1" wrap="square" lIns="91425" tIns="45700" rIns="91425" bIns="45700" anchor="t" anchorCtr="0">
            <a:noAutofit/>
          </a:bodyPr>
          <a:lstStyle/>
          <a:p>
            <a:pPr marL="347472" lvl="0" indent="-347472" algn="l" rtl="0">
              <a:lnSpc>
                <a:spcPct val="110000"/>
              </a:lnSpc>
              <a:spcBef>
                <a:spcPts val="0"/>
              </a:spcBef>
              <a:spcAft>
                <a:spcPts val="0"/>
              </a:spcAft>
              <a:buSzPts val="2250"/>
              <a:buChar char="•"/>
            </a:pPr>
            <a:r>
              <a:rPr lang="en-US" sz="1800"/>
              <a:t>Provider staffing patterns create capacity challenges: </a:t>
            </a:r>
            <a:r>
              <a:rPr lang="en-US" sz="1800" b="1" i="1"/>
              <a:t>national challenge</a:t>
            </a:r>
            <a:endParaRPr/>
          </a:p>
          <a:p>
            <a:pPr marL="731520" lvl="1" indent="-347472" algn="l" rtl="0">
              <a:lnSpc>
                <a:spcPct val="110000"/>
              </a:lnSpc>
              <a:spcBef>
                <a:spcPts val="1200"/>
              </a:spcBef>
              <a:spcAft>
                <a:spcPts val="0"/>
              </a:spcAft>
              <a:buSzPts val="1440"/>
              <a:buChar char="o"/>
            </a:pPr>
            <a:r>
              <a:rPr lang="en-US" sz="1800"/>
              <a:t>Inability to send staff to Certification Course.</a:t>
            </a:r>
            <a:endParaRPr/>
          </a:p>
          <a:p>
            <a:pPr marL="347472" lvl="0" indent="-347472" algn="l" rtl="0">
              <a:lnSpc>
                <a:spcPct val="110000"/>
              </a:lnSpc>
              <a:spcBef>
                <a:spcPts val="1200"/>
              </a:spcBef>
              <a:spcAft>
                <a:spcPts val="0"/>
              </a:spcAft>
              <a:buSzPts val="2250"/>
              <a:buChar char="•"/>
            </a:pPr>
            <a:r>
              <a:rPr lang="en-US" sz="1800"/>
              <a:t>Unforeseen attrition issues with CE Certification Course and/or from providers following staff certification.</a:t>
            </a:r>
            <a:endParaRPr/>
          </a:p>
          <a:p>
            <a:pPr marL="347472" lvl="0" indent="-347472" algn="l" rtl="0">
              <a:lnSpc>
                <a:spcPct val="110000"/>
              </a:lnSpc>
              <a:spcBef>
                <a:spcPts val="1200"/>
              </a:spcBef>
              <a:spcAft>
                <a:spcPts val="0"/>
              </a:spcAft>
              <a:buSzPts val="2250"/>
              <a:buChar char="•"/>
            </a:pPr>
            <a:r>
              <a:rPr lang="en-US" sz="1800"/>
              <a:t>Certified staff readiness to implement: identification of distinct skill sets for each phase of Customized Employment.</a:t>
            </a:r>
            <a:endParaRPr/>
          </a:p>
          <a:p>
            <a:pPr marL="731520" lvl="1" indent="-347472" algn="l" rtl="0">
              <a:lnSpc>
                <a:spcPct val="110000"/>
              </a:lnSpc>
              <a:spcBef>
                <a:spcPts val="1200"/>
              </a:spcBef>
              <a:spcAft>
                <a:spcPts val="0"/>
              </a:spcAft>
              <a:buSzPts val="1440"/>
              <a:buChar char="o"/>
            </a:pPr>
            <a:r>
              <a:rPr lang="en-US" sz="1800"/>
              <a:t>Provider understanding of operational changes necessary for successful implementation while continuing current service models.</a:t>
            </a:r>
            <a:endParaRPr/>
          </a:p>
          <a:p>
            <a:pPr marL="347472" lvl="0" indent="-347472" algn="l" rtl="0">
              <a:lnSpc>
                <a:spcPct val="110000"/>
              </a:lnSpc>
              <a:spcBef>
                <a:spcPts val="1200"/>
              </a:spcBef>
              <a:spcAft>
                <a:spcPts val="0"/>
              </a:spcAft>
              <a:buSzPts val="2250"/>
              <a:buChar char="•"/>
            </a:pPr>
            <a:r>
              <a:rPr lang="en-US" sz="1800"/>
              <a:t>Provider staff unable to reduce caseloads to serve CE individuals upon certification.</a:t>
            </a:r>
            <a:endParaRPr/>
          </a:p>
          <a:p>
            <a:pPr marL="347472" lvl="0" indent="-347472" algn="l" rtl="0">
              <a:lnSpc>
                <a:spcPct val="110000"/>
              </a:lnSpc>
              <a:spcBef>
                <a:spcPts val="1200"/>
              </a:spcBef>
              <a:spcAft>
                <a:spcPts val="0"/>
              </a:spcAft>
              <a:buSzPts val="2250"/>
              <a:buChar char="•"/>
            </a:pPr>
            <a:r>
              <a:rPr lang="en-US" sz="1800"/>
              <a:t>Recent understanding that CT business are less available to job development staff and employment specialists.</a:t>
            </a:r>
            <a:endParaRPr/>
          </a:p>
        </p:txBody>
      </p:sp>
      <p:pic>
        <p:nvPicPr>
          <p:cNvPr id="577" name="Google Shape;577;p42">
            <a:extLst>
              <a:ext uri="{C183D7F6-B498-43B3-948B-1728B52AA6E4}">
                <adec:decorative xmlns:adec="http://schemas.microsoft.com/office/drawing/2017/decorative" val="1"/>
              </a:ext>
            </a:extLst>
          </p:cNvPr>
          <p:cNvPicPr preferRelativeResize="0"/>
          <p:nvPr/>
        </p:nvPicPr>
        <p:blipFill rotWithShape="1">
          <a:blip r:embed="rId4">
            <a:alphaModFix/>
          </a:blip>
          <a:srcRect l="30688" t="9680" r="28133" b="7007"/>
          <a:stretch/>
        </p:blipFill>
        <p:spPr>
          <a:xfrm>
            <a:off x="272143" y="1251857"/>
            <a:ext cx="3995058" cy="5388429"/>
          </a:xfrm>
          <a:prstGeom prst="rect">
            <a:avLst/>
          </a:prstGeom>
          <a:noFill/>
          <a:ln>
            <a:noFill/>
          </a:ln>
        </p:spPr>
      </p:pic>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43"/>
          <p:cNvSpPr txBox="1">
            <a:spLocks noGrp="1"/>
          </p:cNvSpPr>
          <p:nvPr>
            <p:ph type="title"/>
          </p:nvPr>
        </p:nvSpPr>
        <p:spPr>
          <a:xfrm>
            <a:off x="459378" y="300662"/>
            <a:ext cx="10757328" cy="6595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chemeClr val="dk1"/>
              </a:buClr>
              <a:buSzPct val="100000"/>
              <a:buFont typeface="Open Sans"/>
              <a:buNone/>
            </a:pPr>
            <a:r>
              <a:rPr lang="en-US"/>
              <a:t>Partnership Outcomes</a:t>
            </a:r>
            <a:endParaRPr/>
          </a:p>
        </p:txBody>
      </p:sp>
      <p:sp>
        <p:nvSpPr>
          <p:cNvPr id="584" name="Google Shape;584;p43">
            <a:extLst>
              <a:ext uri="{C183D7F6-B498-43B3-948B-1728B52AA6E4}">
                <adec:decorative xmlns:adec="http://schemas.microsoft.com/office/drawing/2017/decorative" val="1"/>
              </a:ext>
            </a:extLst>
          </p:cNvPr>
          <p:cNvSpPr/>
          <p:nvPr/>
        </p:nvSpPr>
        <p:spPr>
          <a:xfrm>
            <a:off x="-451853" y="1090256"/>
            <a:ext cx="3898900" cy="3733800"/>
          </a:xfrm>
          <a:prstGeom prst="ellipse">
            <a:avLst/>
          </a:prstGeom>
          <a:solidFill>
            <a:srgbClr val="F3E9DE">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585" name="Google Shape;585;p43">
            <a:extLst>
              <a:ext uri="{C183D7F6-B498-43B3-948B-1728B52AA6E4}">
                <adec:decorative xmlns:adec="http://schemas.microsoft.com/office/drawing/2017/decorative" val="1"/>
              </a:ext>
            </a:extLst>
          </p:cNvPr>
          <p:cNvSpPr/>
          <p:nvPr/>
        </p:nvSpPr>
        <p:spPr>
          <a:xfrm>
            <a:off x="2038371" y="3668419"/>
            <a:ext cx="3898900" cy="3733800"/>
          </a:xfrm>
          <a:prstGeom prst="ellipse">
            <a:avLst/>
          </a:prstGeom>
          <a:solidFill>
            <a:srgbClr val="E6E6E6">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586" name="Google Shape;586;p43">
            <a:extLst>
              <a:ext uri="{C183D7F6-B498-43B3-948B-1728B52AA6E4}">
                <adec:decorative xmlns:adec="http://schemas.microsoft.com/office/drawing/2017/decorative" val="1"/>
              </a:ext>
            </a:extLst>
          </p:cNvPr>
          <p:cNvSpPr/>
          <p:nvPr/>
        </p:nvSpPr>
        <p:spPr>
          <a:xfrm>
            <a:off x="4800803" y="1147524"/>
            <a:ext cx="4329853" cy="4146504"/>
          </a:xfrm>
          <a:prstGeom prst="ellipse">
            <a:avLst/>
          </a:prstGeom>
          <a:solidFill>
            <a:srgbClr val="D9E1F7">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587" name="Google Shape;587;p43">
            <a:extLst>
              <a:ext uri="{C183D7F6-B498-43B3-948B-1728B52AA6E4}">
                <adec:decorative xmlns:adec="http://schemas.microsoft.com/office/drawing/2017/decorative" val="1"/>
              </a:ext>
            </a:extLst>
          </p:cNvPr>
          <p:cNvSpPr/>
          <p:nvPr/>
        </p:nvSpPr>
        <p:spPr>
          <a:xfrm>
            <a:off x="8669099" y="2283543"/>
            <a:ext cx="3898900" cy="3733800"/>
          </a:xfrm>
          <a:prstGeom prst="ellipse">
            <a:avLst/>
          </a:prstGeom>
          <a:solidFill>
            <a:srgbClr val="E0EBEA">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588" name="Google Shape;588;p43"/>
          <p:cNvSpPr txBox="1"/>
          <p:nvPr/>
        </p:nvSpPr>
        <p:spPr>
          <a:xfrm>
            <a:off x="6332312" y="347322"/>
            <a:ext cx="454533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Open Sans"/>
              <a:buNone/>
            </a:pPr>
            <a:r>
              <a:rPr lang="en-US" sz="1800" b="1">
                <a:solidFill>
                  <a:schemeClr val="dk1"/>
                </a:solidFill>
                <a:latin typeface="Open Sans"/>
                <a:ea typeface="Open Sans"/>
                <a:cs typeface="Open Sans"/>
                <a:sym typeface="Open Sans"/>
              </a:rPr>
              <a:t>The interagency relationship between ADS and DDS has expanded past CE</a:t>
            </a:r>
            <a:endParaRPr/>
          </a:p>
        </p:txBody>
      </p:sp>
      <p:sp>
        <p:nvSpPr>
          <p:cNvPr id="589" name="Google Shape;589;p43"/>
          <p:cNvSpPr txBox="1"/>
          <p:nvPr/>
        </p:nvSpPr>
        <p:spPr>
          <a:xfrm>
            <a:off x="311275" y="1661868"/>
            <a:ext cx="2739174" cy="251338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b="1">
                <a:solidFill>
                  <a:schemeClr val="dk1"/>
                </a:solidFill>
                <a:latin typeface="Open Sans"/>
                <a:ea typeface="Open Sans"/>
                <a:cs typeface="Open Sans"/>
                <a:sym typeface="Open Sans"/>
              </a:rPr>
              <a:t>CT Pathways to Integrated Employment Project (Disability Innovation Fund Grant</a:t>
            </a:r>
            <a:r>
              <a:rPr lang="en-US" sz="1800">
                <a:solidFill>
                  <a:schemeClr val="dk1"/>
                </a:solidFill>
                <a:latin typeface="Open Sans"/>
                <a:ea typeface="Open Sans"/>
                <a:cs typeface="Open Sans"/>
                <a:sym typeface="Open Sans"/>
              </a:rPr>
              <a:t>)</a:t>
            </a:r>
            <a:endParaRPr/>
          </a:p>
          <a:p>
            <a:pPr marL="285750" marR="0" lvl="0" indent="-285750" algn="l" rtl="0">
              <a:lnSpc>
                <a:spcPct val="110000"/>
              </a:lnSpc>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DDS is a major stakeholder</a:t>
            </a:r>
            <a:endParaRPr/>
          </a:p>
          <a:p>
            <a:pPr marL="285750" marR="0" lvl="0" indent="-285750" algn="l" rtl="0">
              <a:lnSpc>
                <a:spcPct val="110000"/>
              </a:lnSpc>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Agency cross training</a:t>
            </a:r>
            <a:endParaRPr/>
          </a:p>
        </p:txBody>
      </p:sp>
      <p:sp>
        <p:nvSpPr>
          <p:cNvPr id="590" name="Google Shape;590;p43"/>
          <p:cNvSpPr txBox="1"/>
          <p:nvPr/>
        </p:nvSpPr>
        <p:spPr>
          <a:xfrm>
            <a:off x="2279975" y="4587172"/>
            <a:ext cx="3508080" cy="1599284"/>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b="1">
                <a:solidFill>
                  <a:schemeClr val="dk1"/>
                </a:solidFill>
                <a:latin typeface="Open Sans"/>
                <a:ea typeface="Open Sans"/>
                <a:cs typeface="Open Sans"/>
                <a:sym typeface="Open Sans"/>
              </a:rPr>
              <a:t>Interagency rate alignment for similar services</a:t>
            </a:r>
            <a:endParaRPr/>
          </a:p>
          <a:p>
            <a:pPr marL="285750" marR="0" lvl="0" indent="-285750" algn="l" rtl="0">
              <a:lnSpc>
                <a:spcPct val="110000"/>
              </a:lnSpc>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Exploring rate alignment for interagency service options with similar deliverables.</a:t>
            </a:r>
            <a:endParaRPr/>
          </a:p>
        </p:txBody>
      </p:sp>
      <p:sp>
        <p:nvSpPr>
          <p:cNvPr id="591" name="Google Shape;591;p43"/>
          <p:cNvSpPr txBox="1"/>
          <p:nvPr/>
        </p:nvSpPr>
        <p:spPr>
          <a:xfrm>
            <a:off x="5232269" y="1948214"/>
            <a:ext cx="3744706" cy="251338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b="1">
                <a:solidFill>
                  <a:schemeClr val="dk1"/>
                </a:solidFill>
                <a:latin typeface="Open Sans"/>
                <a:ea typeface="Open Sans"/>
                <a:cs typeface="Open Sans"/>
                <a:sym typeface="Open Sans"/>
              </a:rPr>
              <a:t>New Collaboration</a:t>
            </a:r>
            <a:endParaRPr/>
          </a:p>
          <a:p>
            <a:pPr marL="285750" marR="0" lvl="0" indent="-285750" algn="l" rtl="0">
              <a:lnSpc>
                <a:spcPct val="110000"/>
              </a:lnSpc>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Innovative Early Intervention Work Based Learning Experience (WBLE) Pilot</a:t>
            </a:r>
            <a:endParaRPr/>
          </a:p>
          <a:p>
            <a:pPr marL="285750" marR="0" lvl="0" indent="-285750" algn="l" rtl="0">
              <a:lnSpc>
                <a:spcPct val="110000"/>
              </a:lnSpc>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ADS and stakeholders across state working to decrease transportation barriers (Transportation Workgroup).</a:t>
            </a:r>
            <a:endParaRPr/>
          </a:p>
        </p:txBody>
      </p:sp>
      <p:sp>
        <p:nvSpPr>
          <p:cNvPr id="592" name="Google Shape;592;p43"/>
          <p:cNvSpPr txBox="1"/>
          <p:nvPr/>
        </p:nvSpPr>
        <p:spPr>
          <a:xfrm>
            <a:off x="9091471" y="3052555"/>
            <a:ext cx="2991672" cy="2818079"/>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1800" b="1">
                <a:solidFill>
                  <a:schemeClr val="dk1"/>
                </a:solidFill>
                <a:latin typeface="Open Sans"/>
                <a:ea typeface="Open Sans"/>
                <a:cs typeface="Open Sans"/>
                <a:sym typeface="Open Sans"/>
              </a:rPr>
              <a:t>DDS exploring its funding options to assist with provider capacity</a:t>
            </a:r>
            <a:endParaRPr/>
          </a:p>
          <a:p>
            <a:pPr marL="285750" marR="0" lvl="0" indent="-285750" algn="l" rtl="0">
              <a:lnSpc>
                <a:spcPct val="110000"/>
              </a:lnSpc>
              <a:spcBef>
                <a:spcPts val="0"/>
              </a:spcBef>
              <a:spcAft>
                <a:spcPts val="0"/>
              </a:spcAft>
              <a:buClr>
                <a:schemeClr val="dk1"/>
              </a:buClr>
              <a:buSzPts val="1800"/>
              <a:buFont typeface="Arial"/>
              <a:buChar char="•"/>
            </a:pPr>
            <a:r>
              <a:rPr lang="en-US" sz="1800">
                <a:solidFill>
                  <a:schemeClr val="dk1"/>
                </a:solidFill>
                <a:latin typeface="Open Sans"/>
                <a:ea typeface="Open Sans"/>
                <a:cs typeface="Open Sans"/>
                <a:sym typeface="Open Sans"/>
              </a:rPr>
              <a:t>Additional incentives for Provider Staff obtaining ACRE approved CE training, etc.</a:t>
            </a:r>
            <a:endParaRPr/>
          </a:p>
        </p:txBody>
      </p:sp>
      <p:pic>
        <p:nvPicPr>
          <p:cNvPr id="593" name="Google Shape;593;p4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960000" y="691761"/>
            <a:ext cx="2327850" cy="2327850"/>
          </a:xfrm>
          <a:prstGeom prst="rect">
            <a:avLst/>
          </a:prstGeom>
          <a:noFill/>
          <a:ln>
            <a:noFill/>
          </a:ln>
        </p:spPr>
      </p:pic>
      <p:pic>
        <p:nvPicPr>
          <p:cNvPr id="594" name="Google Shape;594;p4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841454" y="4461594"/>
            <a:ext cx="2327850" cy="2327850"/>
          </a:xfrm>
          <a:prstGeom prst="rect">
            <a:avLst/>
          </a:prstGeom>
          <a:noFill/>
          <a:ln>
            <a:noFill/>
          </a:ln>
        </p:spPr>
      </p:pic>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4">
            <a:extLst>
              <a:ext uri="{C183D7F6-B498-43B3-948B-1728B52AA6E4}">
                <adec:decorative xmlns:adec="http://schemas.microsoft.com/office/drawing/2017/decorative" val="1"/>
              </a:ext>
            </a:extLst>
          </p:cNvPr>
          <p:cNvSpPr/>
          <p:nvPr/>
        </p:nvSpPr>
        <p:spPr>
          <a:xfrm>
            <a:off x="-381000" y="2405743"/>
            <a:ext cx="12812486" cy="3298371"/>
          </a:xfrm>
          <a:prstGeom prst="rect">
            <a:avLst/>
          </a:prstGeom>
          <a:solidFill>
            <a:srgbClr val="3E87C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600" name="Google Shape;600;p44"/>
          <p:cNvSpPr txBox="1">
            <a:spLocks noGrp="1"/>
          </p:cNvSpPr>
          <p:nvPr>
            <p:ph type="title"/>
          </p:nvPr>
        </p:nvSpPr>
        <p:spPr>
          <a:xfrm>
            <a:off x="263657" y="400895"/>
            <a:ext cx="10757328" cy="123444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2000"/>
              </a:lnSpc>
              <a:spcBef>
                <a:spcPts val="0"/>
              </a:spcBef>
              <a:spcAft>
                <a:spcPts val="0"/>
              </a:spcAft>
              <a:buClr>
                <a:schemeClr val="dk1"/>
              </a:buClr>
              <a:buSzPct val="100000"/>
              <a:buFont typeface="Open Sans"/>
              <a:buNone/>
            </a:pPr>
            <a:r>
              <a:rPr lang="en-US" sz="3200"/>
              <a:t>Job Seeker Spotlight</a:t>
            </a:r>
            <a:br>
              <a:rPr lang="en-US"/>
            </a:br>
            <a:r>
              <a:rPr lang="en-US" sz="6600">
                <a:solidFill>
                  <a:schemeClr val="accent2"/>
                </a:solidFill>
              </a:rPr>
              <a:t>Meet Emma</a:t>
            </a:r>
            <a:endParaRPr>
              <a:solidFill>
                <a:schemeClr val="accent2"/>
              </a:solidFill>
            </a:endParaRPr>
          </a:p>
        </p:txBody>
      </p:sp>
      <p:sp>
        <p:nvSpPr>
          <p:cNvPr id="601" name="Google Shape;601;p44"/>
          <p:cNvSpPr txBox="1">
            <a:spLocks noGrp="1"/>
          </p:cNvSpPr>
          <p:nvPr>
            <p:ph type="body" idx="1"/>
          </p:nvPr>
        </p:nvSpPr>
        <p:spPr>
          <a:xfrm>
            <a:off x="398331" y="1635335"/>
            <a:ext cx="10757328" cy="432951"/>
          </a:xfrm>
          <a:prstGeom prst="rect">
            <a:avLst/>
          </a:prstGeom>
          <a:noFill/>
          <a:ln>
            <a:noFill/>
          </a:ln>
        </p:spPr>
        <p:txBody>
          <a:bodyPr spcFirstLastPara="1" wrap="square" lIns="91425" tIns="45700" rIns="91425" bIns="45700" anchor="t" anchorCtr="0">
            <a:noAutofit/>
          </a:bodyPr>
          <a:lstStyle/>
          <a:p>
            <a:pPr marL="0" marR="71380" lvl="0" indent="0" algn="l" rtl="0">
              <a:lnSpc>
                <a:spcPct val="108000"/>
              </a:lnSpc>
              <a:spcBef>
                <a:spcPts val="0"/>
              </a:spcBef>
              <a:spcAft>
                <a:spcPts val="0"/>
              </a:spcAft>
              <a:buSzPts val="2500"/>
              <a:buNone/>
            </a:pPr>
            <a:r>
              <a:rPr lang="en-US" sz="2000" b="1" i="0" u="sng" strike="noStrike">
                <a:solidFill>
                  <a:srgbClr val="214D8D"/>
                </a:solidFill>
                <a:latin typeface="Corbel"/>
                <a:ea typeface="Corbel"/>
                <a:cs typeface="Corbel"/>
                <a:sym typeface="Corbel"/>
                <a:hlinkClick r:id="rId4">
                  <a:extLst>
                    <a:ext uri="{A12FA001-AC4F-418D-AE19-62706E023703}">
                      <ahyp:hlinkClr xmlns:ahyp="http://schemas.microsoft.com/office/drawing/2018/hyperlinkcolor" val="tx"/>
                    </a:ext>
                  </a:extLst>
                </a:hlinkClick>
              </a:rPr>
              <a:t>Click here: Start @ 26:45</a:t>
            </a:r>
            <a:endParaRPr sz="2000" b="1" u="sng">
              <a:solidFill>
                <a:srgbClr val="214D8D"/>
              </a:solidFill>
            </a:endParaRPr>
          </a:p>
        </p:txBody>
      </p:sp>
      <p:pic>
        <p:nvPicPr>
          <p:cNvPr id="602" name="Google Shape;602;p44" descr="A picture of Emma standing in front of a table with art supplies."/>
          <p:cNvPicPr preferRelativeResize="0"/>
          <p:nvPr/>
        </p:nvPicPr>
        <p:blipFill rotWithShape="1">
          <a:blip r:embed="rId5">
            <a:alphaModFix/>
          </a:blip>
          <a:srcRect/>
          <a:stretch/>
        </p:blipFill>
        <p:spPr>
          <a:xfrm>
            <a:off x="847293" y="2495264"/>
            <a:ext cx="5498675" cy="3093005"/>
          </a:xfrm>
          <a:prstGeom prst="rect">
            <a:avLst/>
          </a:prstGeom>
          <a:noFill/>
          <a:ln>
            <a:noFill/>
          </a:ln>
        </p:spPr>
      </p:pic>
      <p:pic>
        <p:nvPicPr>
          <p:cNvPr id="603" name="Google Shape;603;p44" descr="Emma standing in front of a wall with pictures on it"/>
          <p:cNvPicPr preferRelativeResize="0"/>
          <p:nvPr/>
        </p:nvPicPr>
        <p:blipFill rotWithShape="1">
          <a:blip r:embed="rId6">
            <a:alphaModFix/>
          </a:blip>
          <a:srcRect/>
          <a:stretch/>
        </p:blipFill>
        <p:spPr>
          <a:xfrm>
            <a:off x="6457149" y="2495264"/>
            <a:ext cx="2291955" cy="3038576"/>
          </a:xfrm>
          <a:prstGeom prst="rect">
            <a:avLst/>
          </a:prstGeom>
          <a:noFill/>
          <a:ln>
            <a:noFill/>
          </a:ln>
        </p:spPr>
      </p:pic>
      <p:pic>
        <p:nvPicPr>
          <p:cNvPr id="604" name="Google Shape;604;p44" descr="Emma speaking into a microphone."/>
          <p:cNvPicPr preferRelativeResize="0"/>
          <p:nvPr/>
        </p:nvPicPr>
        <p:blipFill rotWithShape="1">
          <a:blip r:embed="rId7">
            <a:alphaModFix/>
          </a:blip>
          <a:srcRect/>
          <a:stretch/>
        </p:blipFill>
        <p:spPr>
          <a:xfrm>
            <a:off x="8876726" y="2495264"/>
            <a:ext cx="2278933" cy="3038576"/>
          </a:xfrm>
          <a:prstGeom prst="rect">
            <a:avLst/>
          </a:prstGeom>
          <a:noFill/>
          <a:ln>
            <a:noFill/>
          </a:ln>
        </p:spPr>
      </p:pic>
      <p:pic>
        <p:nvPicPr>
          <p:cNvPr id="605" name="Google Shape;605;p44">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rot="-9733231">
            <a:off x="3682713" y="4634115"/>
            <a:ext cx="2330280" cy="2330280"/>
          </a:xfrm>
          <a:prstGeom prst="rect">
            <a:avLst/>
          </a:prstGeom>
          <a:noFill/>
          <a:ln>
            <a:noFill/>
          </a:ln>
        </p:spPr>
      </p:pic>
      <p:pic>
        <p:nvPicPr>
          <p:cNvPr id="606" name="Google Shape;606;p44">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rot="7059410">
            <a:off x="4966777" y="367370"/>
            <a:ext cx="1837104" cy="1837104"/>
          </a:xfrm>
          <a:prstGeom prst="rect">
            <a:avLst/>
          </a:prstGeom>
          <a:noFill/>
          <a:ln>
            <a:noFill/>
          </a:ln>
        </p:spPr>
      </p:pic>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2" name="Google Shape;612;p45"/>
          <p:cNvSpPr txBox="1">
            <a:spLocks noGrp="1"/>
          </p:cNvSpPr>
          <p:nvPr>
            <p:ph type="title"/>
          </p:nvPr>
        </p:nvSpPr>
        <p:spPr>
          <a:xfrm>
            <a:off x="546791" y="282634"/>
            <a:ext cx="10757328" cy="739621"/>
          </a:xfrm>
          <a:prstGeom prst="rect">
            <a:avLst/>
          </a:prstGeom>
          <a:noFill/>
          <a:ln>
            <a:noFill/>
          </a:ln>
        </p:spPr>
        <p:txBody>
          <a:bodyPr spcFirstLastPara="1" wrap="square" lIns="91425" tIns="45700" rIns="91425" bIns="45700" anchor="b" anchorCtr="0">
            <a:normAutofit/>
          </a:bodyPr>
          <a:lstStyle/>
          <a:p>
            <a:pPr marL="0" lvl="0" indent="0" algn="l" rtl="0">
              <a:lnSpc>
                <a:spcPct val="102000"/>
              </a:lnSpc>
              <a:spcBef>
                <a:spcPts val="0"/>
              </a:spcBef>
              <a:spcAft>
                <a:spcPts val="0"/>
              </a:spcAft>
              <a:buClr>
                <a:schemeClr val="dk1"/>
              </a:buClr>
              <a:buSzPct val="100000"/>
              <a:buFont typeface="Open Sans"/>
              <a:buNone/>
            </a:pPr>
            <a:r>
              <a:rPr lang="en-US" dirty="0"/>
              <a:t>Action Steps</a:t>
            </a:r>
            <a:endParaRPr dirty="0"/>
          </a:p>
        </p:txBody>
      </p:sp>
      <p:sp>
        <p:nvSpPr>
          <p:cNvPr id="611" name="Google Shape;611;p45"/>
          <p:cNvSpPr txBox="1">
            <a:spLocks noGrp="1"/>
          </p:cNvSpPr>
          <p:nvPr>
            <p:ph type="body" idx="1"/>
          </p:nvPr>
        </p:nvSpPr>
        <p:spPr>
          <a:xfrm>
            <a:off x="482136" y="1171909"/>
            <a:ext cx="6592918" cy="4859436"/>
          </a:xfrm>
          <a:prstGeom prst="rect">
            <a:avLst/>
          </a:prstGeom>
          <a:noFill/>
          <a:ln>
            <a:noFill/>
          </a:ln>
        </p:spPr>
        <p:txBody>
          <a:bodyPr spcFirstLastPara="1" wrap="square" lIns="91425" tIns="45700" rIns="91425" bIns="45700" anchor="t" anchorCtr="0">
            <a:noAutofit/>
          </a:bodyPr>
          <a:lstStyle/>
          <a:p>
            <a:pPr marL="0" marR="0" indent="0">
              <a:lnSpc>
                <a:spcPct val="140000"/>
              </a:lnSpc>
              <a:spcBef>
                <a:spcPts val="0"/>
              </a:spcBef>
              <a:buNone/>
            </a:pPr>
            <a:r>
              <a:rPr lang="en-US" sz="1800" b="1" dirty="0">
                <a:solidFill>
                  <a:schemeClr val="bg2">
                    <a:lumMod val="75000"/>
                  </a:schemeClr>
                </a:solidFill>
                <a:effectLst/>
                <a:latin typeface="Open Sans" pitchFamily="2" charset="0"/>
                <a:ea typeface="Open Sans" pitchFamily="2" charset="0"/>
                <a:cs typeface="Open Sans" pitchFamily="2" charset="0"/>
              </a:rPr>
              <a:t>Follow-up Action Steps</a:t>
            </a:r>
            <a:endParaRPr lang="en-US" sz="1800" dirty="0">
              <a:solidFill>
                <a:schemeClr val="bg2">
                  <a:lumMod val="75000"/>
                </a:schemeClr>
              </a:solidFill>
              <a:effectLst/>
              <a:latin typeface="Open Sans" pitchFamily="2" charset="0"/>
              <a:ea typeface="Open Sans" pitchFamily="2" charset="0"/>
              <a:cs typeface="Open Sans" pitchFamily="2" charset="0"/>
            </a:endParaRPr>
          </a:p>
          <a:p>
            <a:pPr marL="285750" indent="-285750">
              <a:lnSpc>
                <a:spcPct val="140000"/>
              </a:lnSpc>
              <a:spcBef>
                <a:spcPts val="0"/>
              </a:spcBef>
              <a:buClr>
                <a:schemeClr val="bg2"/>
              </a:buClr>
              <a:buSzPct val="100000"/>
            </a:pPr>
            <a:r>
              <a:rPr lang="en-US" sz="1800" dirty="0">
                <a:effectLst/>
                <a:latin typeface="Open Sans" pitchFamily="2" charset="0"/>
                <a:ea typeface="Open Sans" pitchFamily="2" charset="0"/>
                <a:cs typeface="Open Sans" pitchFamily="2" charset="0"/>
              </a:rPr>
              <a:t>Review and revise contracts as necessary to ensure they meet Federal and State requirements, clearly outline the terms and conditions, the scope of work, and qualifications of the personnel providing the services, contain measurable outcomes, and ensure they are monitored consistently. </a:t>
            </a:r>
          </a:p>
          <a:p>
            <a:pPr marL="38100" marR="0" indent="0">
              <a:lnSpc>
                <a:spcPct val="140000"/>
              </a:lnSpc>
              <a:spcBef>
                <a:spcPts val="0"/>
              </a:spcBef>
              <a:buClr>
                <a:schemeClr val="bg2"/>
              </a:buClr>
              <a:buSzPct val="100000"/>
              <a:buNone/>
            </a:pPr>
            <a:endParaRPr lang="en-US" sz="1800" b="1" dirty="0">
              <a:effectLst/>
              <a:latin typeface="Open Sans" pitchFamily="2" charset="0"/>
              <a:ea typeface="Open Sans" pitchFamily="2" charset="0"/>
              <a:cs typeface="Open Sans" pitchFamily="2" charset="0"/>
            </a:endParaRPr>
          </a:p>
          <a:p>
            <a:pPr marL="38100" marR="0" indent="0">
              <a:lnSpc>
                <a:spcPct val="140000"/>
              </a:lnSpc>
              <a:spcBef>
                <a:spcPts val="0"/>
              </a:spcBef>
              <a:buClr>
                <a:schemeClr val="bg2"/>
              </a:buClr>
              <a:buSzPct val="100000"/>
              <a:buNone/>
            </a:pPr>
            <a:r>
              <a:rPr lang="en-US" sz="1800" b="1" dirty="0">
                <a:solidFill>
                  <a:schemeClr val="bg2">
                    <a:lumMod val="75000"/>
                  </a:schemeClr>
                </a:solidFill>
                <a:effectLst/>
                <a:latin typeface="Open Sans" pitchFamily="2" charset="0"/>
                <a:ea typeface="Open Sans" pitchFamily="2" charset="0"/>
                <a:cs typeface="Open Sans" pitchFamily="2" charset="0"/>
              </a:rPr>
              <a:t>Results</a:t>
            </a:r>
            <a:endParaRPr lang="en-US" sz="1800" dirty="0">
              <a:solidFill>
                <a:schemeClr val="bg2">
                  <a:lumMod val="75000"/>
                </a:schemeClr>
              </a:solidFill>
              <a:effectLst/>
              <a:latin typeface="Open Sans" pitchFamily="2" charset="0"/>
              <a:ea typeface="Open Sans" pitchFamily="2" charset="0"/>
              <a:cs typeface="Open Sans" pitchFamily="2" charset="0"/>
            </a:endParaRPr>
          </a:p>
          <a:p>
            <a:pPr marL="457200" marR="0">
              <a:lnSpc>
                <a:spcPct val="140000"/>
              </a:lnSpc>
              <a:spcBef>
                <a:spcPts val="0"/>
              </a:spcBef>
              <a:buClr>
                <a:schemeClr val="bg2"/>
              </a:buClr>
              <a:buSzPct val="100000"/>
            </a:pPr>
            <a:r>
              <a:rPr lang="en-US" sz="1800" dirty="0">
                <a:effectLst/>
                <a:latin typeface="Open Sans" pitchFamily="2" charset="0"/>
                <a:ea typeface="Open Sans" pitchFamily="2" charset="0"/>
                <a:cs typeface="Open Sans" pitchFamily="2" charset="0"/>
              </a:rPr>
              <a:t>All contracts will meet fiscal requirements and program goals increasing allowable expenditures to promote increased services to customers and quality employment outcomes.</a:t>
            </a:r>
          </a:p>
        </p:txBody>
      </p:sp>
      <p:sp>
        <p:nvSpPr>
          <p:cNvPr id="2" name="Google Shape;611;p45">
            <a:extLst>
              <a:ext uri="{FF2B5EF4-FFF2-40B4-BE49-F238E27FC236}">
                <a16:creationId xmlns:a16="http://schemas.microsoft.com/office/drawing/2014/main" id="{260C2785-D514-5850-D17B-4A164CAF8705}"/>
              </a:ext>
            </a:extLst>
          </p:cNvPr>
          <p:cNvSpPr txBox="1">
            <a:spLocks/>
          </p:cNvSpPr>
          <p:nvPr/>
        </p:nvSpPr>
        <p:spPr>
          <a:xfrm>
            <a:off x="7213600" y="1273509"/>
            <a:ext cx="4639430" cy="4656236"/>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419100" algn="l" rtl="0">
              <a:lnSpc>
                <a:spcPct val="108000"/>
              </a:lnSpc>
              <a:spcBef>
                <a:spcPts val="1200"/>
              </a:spcBef>
              <a:spcAft>
                <a:spcPts val="0"/>
              </a:spcAft>
              <a:buClr>
                <a:srgbClr val="214D8D"/>
              </a:buClr>
              <a:buSzPts val="3000"/>
              <a:buFont typeface="Arial"/>
              <a:buChar char="•"/>
              <a:defRPr sz="2400" b="0" i="0" u="none" strike="noStrike" cap="none">
                <a:solidFill>
                  <a:schemeClr val="dk1"/>
                </a:solidFill>
                <a:latin typeface="Open Sans"/>
                <a:ea typeface="Open Sans"/>
                <a:cs typeface="Open Sans"/>
                <a:sym typeface="Open Sans"/>
              </a:defRPr>
            </a:lvl1pPr>
            <a:lvl2pPr marL="914400" marR="0" lvl="1" indent="-340360" algn="l" rtl="0">
              <a:lnSpc>
                <a:spcPct val="108000"/>
              </a:lnSpc>
              <a:spcBef>
                <a:spcPts val="1200"/>
              </a:spcBef>
              <a:spcAft>
                <a:spcPts val="0"/>
              </a:spcAft>
              <a:buClr>
                <a:srgbClr val="214D8D"/>
              </a:buClr>
              <a:buSzPts val="1760"/>
              <a:buFont typeface="Courier New"/>
              <a:buChar char="o"/>
              <a:defRPr sz="2200" b="0" i="0" u="none" strike="noStrike" cap="none">
                <a:solidFill>
                  <a:schemeClr val="dk1"/>
                </a:solidFill>
                <a:latin typeface="Open Sans"/>
                <a:ea typeface="Open Sans"/>
                <a:cs typeface="Open Sans"/>
                <a:sym typeface="Open Sans"/>
              </a:defRPr>
            </a:lvl2pPr>
            <a:lvl3pPr marL="1371600" marR="0" lvl="2" indent="-330200" algn="l" rtl="0">
              <a:lnSpc>
                <a:spcPct val="108000"/>
              </a:lnSpc>
              <a:spcBef>
                <a:spcPts val="1200"/>
              </a:spcBef>
              <a:spcAft>
                <a:spcPts val="0"/>
              </a:spcAft>
              <a:buClr>
                <a:srgbClr val="214D8D"/>
              </a:buClr>
              <a:buSzPts val="1600"/>
              <a:buFont typeface="Noto Sans Symbols"/>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108000"/>
              </a:lnSpc>
              <a:spcBef>
                <a:spcPts val="1200"/>
              </a:spcBef>
              <a:spcAft>
                <a:spcPts val="0"/>
              </a:spcAft>
              <a:buClr>
                <a:srgbClr val="214D8D"/>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08610" algn="l" rtl="0">
              <a:lnSpc>
                <a:spcPct val="108000"/>
              </a:lnSpc>
              <a:spcBef>
                <a:spcPts val="1200"/>
              </a:spcBef>
              <a:spcAft>
                <a:spcPts val="0"/>
              </a:spcAft>
              <a:buClr>
                <a:srgbClr val="214D8D"/>
              </a:buClr>
              <a:buSzPts val="1260"/>
              <a:buFont typeface="Courier New"/>
              <a:buChar char="o"/>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pPr marL="0" indent="0">
              <a:lnSpc>
                <a:spcPct val="140000"/>
              </a:lnSpc>
              <a:spcBef>
                <a:spcPts val="0"/>
              </a:spcBef>
              <a:buClr>
                <a:schemeClr val="bg2"/>
              </a:buClr>
              <a:buSzPct val="100000"/>
              <a:buFont typeface="Arial"/>
              <a:buNone/>
            </a:pPr>
            <a:r>
              <a:rPr lang="en-US" sz="1800" b="1" dirty="0">
                <a:solidFill>
                  <a:schemeClr val="bg2">
                    <a:lumMod val="75000"/>
                  </a:schemeClr>
                </a:solidFill>
                <a:latin typeface="Open Sans" pitchFamily="2" charset="0"/>
                <a:ea typeface="Open Sans" pitchFamily="2" charset="0"/>
                <a:cs typeface="Open Sans" pitchFamily="2" charset="0"/>
              </a:rPr>
              <a:t>Follow-up Action Steps</a:t>
            </a:r>
            <a:endParaRPr lang="en-US" sz="1800" dirty="0">
              <a:solidFill>
                <a:schemeClr val="bg2">
                  <a:lumMod val="75000"/>
                </a:schemeClr>
              </a:solidFill>
              <a:latin typeface="Open Sans" pitchFamily="2" charset="0"/>
              <a:ea typeface="Open Sans" pitchFamily="2" charset="0"/>
              <a:cs typeface="Open Sans" pitchFamily="2" charset="0"/>
            </a:endParaRPr>
          </a:p>
          <a:p>
            <a:pPr marL="285750" indent="-285750">
              <a:lnSpc>
                <a:spcPct val="140000"/>
              </a:lnSpc>
              <a:spcBef>
                <a:spcPts val="0"/>
              </a:spcBef>
              <a:buClr>
                <a:schemeClr val="bg2"/>
              </a:buClr>
              <a:buSzPct val="100000"/>
            </a:pPr>
            <a:r>
              <a:rPr lang="en-US" sz="1800" dirty="0">
                <a:latin typeface="Open Sans" pitchFamily="2" charset="0"/>
                <a:ea typeface="Open Sans" pitchFamily="2" charset="0"/>
                <a:cs typeface="Open Sans" pitchFamily="2" charset="0"/>
              </a:rPr>
              <a:t>The VR agency will develop new contractual relationships with community partners that increase capacity to serve customers.  </a:t>
            </a:r>
          </a:p>
          <a:p>
            <a:pPr marL="0" indent="0">
              <a:lnSpc>
                <a:spcPct val="140000"/>
              </a:lnSpc>
              <a:spcBef>
                <a:spcPts val="0"/>
              </a:spcBef>
              <a:buClr>
                <a:schemeClr val="bg2"/>
              </a:buClr>
              <a:buSzPct val="100000"/>
              <a:buFont typeface="Arial"/>
              <a:buNone/>
            </a:pPr>
            <a:r>
              <a:rPr lang="en-US" sz="1800" dirty="0">
                <a:latin typeface="Open Sans" pitchFamily="2" charset="0"/>
                <a:ea typeface="Open Sans" pitchFamily="2" charset="0"/>
                <a:cs typeface="Open Sans" pitchFamily="2" charset="0"/>
              </a:rPr>
              <a:t>   </a:t>
            </a:r>
          </a:p>
          <a:p>
            <a:pPr marL="38100" indent="0">
              <a:lnSpc>
                <a:spcPct val="140000"/>
              </a:lnSpc>
              <a:spcBef>
                <a:spcPts val="0"/>
              </a:spcBef>
              <a:buClr>
                <a:schemeClr val="bg2"/>
              </a:buClr>
              <a:buSzPct val="100000"/>
              <a:buFont typeface="Arial"/>
              <a:buNone/>
            </a:pPr>
            <a:endParaRPr lang="en-US" sz="1800" b="1" dirty="0">
              <a:solidFill>
                <a:schemeClr val="bg2">
                  <a:lumMod val="75000"/>
                </a:schemeClr>
              </a:solidFill>
              <a:latin typeface="Open Sans" pitchFamily="2" charset="0"/>
              <a:ea typeface="Open Sans" pitchFamily="2" charset="0"/>
              <a:cs typeface="Open Sans" pitchFamily="2" charset="0"/>
            </a:endParaRPr>
          </a:p>
          <a:p>
            <a:pPr marL="38100" indent="0">
              <a:lnSpc>
                <a:spcPct val="140000"/>
              </a:lnSpc>
              <a:spcBef>
                <a:spcPts val="0"/>
              </a:spcBef>
              <a:buClr>
                <a:schemeClr val="bg2"/>
              </a:buClr>
              <a:buSzPct val="100000"/>
              <a:buFont typeface="Arial"/>
              <a:buNone/>
            </a:pPr>
            <a:r>
              <a:rPr lang="en-US" sz="1800" b="1" dirty="0">
                <a:solidFill>
                  <a:schemeClr val="bg2">
                    <a:lumMod val="75000"/>
                  </a:schemeClr>
                </a:solidFill>
                <a:latin typeface="Open Sans" pitchFamily="2" charset="0"/>
                <a:ea typeface="Open Sans" pitchFamily="2" charset="0"/>
                <a:cs typeface="Open Sans" pitchFamily="2" charset="0"/>
              </a:rPr>
              <a:t>Results</a:t>
            </a:r>
            <a:endParaRPr lang="en-US" sz="1800" dirty="0">
              <a:solidFill>
                <a:schemeClr val="bg2">
                  <a:lumMod val="75000"/>
                </a:schemeClr>
              </a:solidFill>
              <a:latin typeface="Open Sans" pitchFamily="2" charset="0"/>
              <a:ea typeface="Open Sans" pitchFamily="2" charset="0"/>
              <a:cs typeface="Open Sans" pitchFamily="2" charset="0"/>
            </a:endParaRPr>
          </a:p>
          <a:p>
            <a:pPr>
              <a:lnSpc>
                <a:spcPct val="140000"/>
              </a:lnSpc>
              <a:spcBef>
                <a:spcPts val="0"/>
              </a:spcBef>
              <a:buClr>
                <a:schemeClr val="bg2"/>
              </a:buClr>
              <a:buSzPct val="100000"/>
            </a:pPr>
            <a:r>
              <a:rPr lang="en-US" sz="1800" dirty="0">
                <a:latin typeface="Open Sans" pitchFamily="2" charset="0"/>
                <a:ea typeface="Open Sans" pitchFamily="2" charset="0"/>
                <a:cs typeface="Open Sans" pitchFamily="2" charset="0"/>
              </a:rPr>
              <a:t>An increase in the number and type of new partnerships and services.  An increase in the numbers and diversity of customers being served, and an increase in allowable expenditures that promote effective services to customers and quality employment outcomes.</a:t>
            </a:r>
            <a:endParaRPr lang="en-US" dirty="0">
              <a:latin typeface="Open Sans" pitchFamily="2" charset="0"/>
              <a:ea typeface="Open Sans" pitchFamily="2" charset="0"/>
              <a:cs typeface="Open Sans" pitchFamily="2" charset="0"/>
            </a:endParaRP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6"/>
          <p:cNvSpPr txBox="1">
            <a:spLocks noGrp="1"/>
          </p:cNvSpPr>
          <p:nvPr>
            <p:ph type="title"/>
          </p:nvPr>
        </p:nvSpPr>
        <p:spPr>
          <a:xfrm>
            <a:off x="1998453" y="2993873"/>
            <a:ext cx="8195094" cy="2292096"/>
          </a:xfrm>
          <a:prstGeom prst="rect">
            <a:avLst/>
          </a:prstGeom>
          <a:noFill/>
          <a:ln>
            <a:noFill/>
          </a:ln>
        </p:spPr>
        <p:txBody>
          <a:bodyPr spcFirstLastPara="1" wrap="square" lIns="121900" tIns="121900" rIns="121900" bIns="121900" anchor="t" anchorCtr="0">
            <a:noAutofit/>
          </a:bodyPr>
          <a:lstStyle/>
          <a:p>
            <a:pPr marL="0" lvl="0" indent="0" algn="ctr" rtl="0">
              <a:lnSpc>
                <a:spcPct val="123333"/>
              </a:lnSpc>
              <a:spcBef>
                <a:spcPts val="0"/>
              </a:spcBef>
              <a:spcAft>
                <a:spcPts val="0"/>
              </a:spcAft>
              <a:buClr>
                <a:schemeClr val="lt1"/>
              </a:buClr>
              <a:buSzPts val="6000"/>
              <a:buFont typeface="Open Sans"/>
              <a:buNone/>
            </a:pPr>
            <a:r>
              <a:rPr lang="en-US" sz="6000">
                <a:solidFill>
                  <a:schemeClr val="lt1"/>
                </a:solidFill>
              </a:rPr>
              <a:t>Questions</a:t>
            </a:r>
            <a:br>
              <a:rPr lang="en-US" sz="6000">
                <a:solidFill>
                  <a:schemeClr val="lt1"/>
                </a:solidFill>
              </a:rPr>
            </a:br>
            <a:endParaRPr sz="6000">
              <a:solidFill>
                <a:schemeClr val="lt1"/>
              </a:solidFill>
            </a:endParaRPr>
          </a:p>
        </p:txBody>
      </p:sp>
      <p:pic>
        <p:nvPicPr>
          <p:cNvPr id="618" name="Google Shape;618;p4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171237" y="1293953"/>
            <a:ext cx="2845968" cy="2845968"/>
          </a:xfrm>
          <a:prstGeom prst="rect">
            <a:avLst/>
          </a:prstGeom>
          <a:noFill/>
          <a:ln>
            <a:noFill/>
          </a:ln>
        </p:spPr>
      </p:pic>
      <p:sp>
        <p:nvSpPr>
          <p:cNvPr id="619" name="Google Shape;619;p46"/>
          <p:cNvSpPr txBox="1"/>
          <p:nvPr/>
        </p:nvSpPr>
        <p:spPr>
          <a:xfrm>
            <a:off x="3187839" y="4917716"/>
            <a:ext cx="75739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Open Sans"/>
              <a:buNone/>
            </a:pPr>
            <a:r>
              <a:rPr lang="en-US" sz="1800" b="1">
                <a:solidFill>
                  <a:schemeClr val="lt1"/>
                </a:solidFill>
                <a:latin typeface="Open Sans"/>
                <a:ea typeface="Open Sans"/>
                <a:cs typeface="Open Sans"/>
                <a:sym typeface="Open Sans"/>
              </a:rPr>
              <a:t>Please direct questions to your RSA-SMPID state liaison.</a:t>
            </a:r>
            <a:endParaRP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7"/>
          <p:cNvSpPr txBox="1">
            <a:spLocks noGrp="1"/>
          </p:cNvSpPr>
          <p:nvPr>
            <p:ph type="title"/>
          </p:nvPr>
        </p:nvSpPr>
        <p:spPr>
          <a:xfrm>
            <a:off x="749876" y="1060626"/>
            <a:ext cx="10692246" cy="72731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214D8D"/>
              </a:buClr>
              <a:buSzPts val="4400"/>
              <a:buFont typeface="Open Sans"/>
              <a:buNone/>
            </a:pPr>
            <a:r>
              <a:rPr lang="en-US" sz="4400">
                <a:solidFill>
                  <a:srgbClr val="214D8D"/>
                </a:solidFill>
              </a:rPr>
              <a:t>Conference Partners</a:t>
            </a:r>
            <a:endParaRPr/>
          </a:p>
        </p:txBody>
      </p:sp>
      <p:pic>
        <p:nvPicPr>
          <p:cNvPr id="626" name="Google Shape;626;p47" descr="Council of State Administrators of Vocational Rehabilitation (CSAVR)"/>
          <p:cNvPicPr preferRelativeResize="0"/>
          <p:nvPr/>
        </p:nvPicPr>
        <p:blipFill rotWithShape="1">
          <a:blip r:embed="rId3">
            <a:alphaModFix/>
          </a:blip>
          <a:srcRect/>
          <a:stretch/>
        </p:blipFill>
        <p:spPr>
          <a:xfrm>
            <a:off x="1353797" y="2435348"/>
            <a:ext cx="2809558" cy="832852"/>
          </a:xfrm>
          <a:prstGeom prst="rect">
            <a:avLst/>
          </a:prstGeom>
          <a:noFill/>
          <a:ln>
            <a:noFill/>
          </a:ln>
        </p:spPr>
      </p:pic>
      <p:pic>
        <p:nvPicPr>
          <p:cNvPr id="627" name="Google Shape;627;p47" descr="National Council of State Agencies for the Blind (NCSAB)"/>
          <p:cNvPicPr preferRelativeResize="0"/>
          <p:nvPr/>
        </p:nvPicPr>
        <p:blipFill rotWithShape="1">
          <a:blip r:embed="rId4">
            <a:alphaModFix/>
          </a:blip>
          <a:srcRect/>
          <a:stretch/>
        </p:blipFill>
        <p:spPr>
          <a:xfrm>
            <a:off x="5179203" y="2426989"/>
            <a:ext cx="2255898" cy="849571"/>
          </a:xfrm>
          <a:prstGeom prst="rect">
            <a:avLst/>
          </a:prstGeom>
          <a:noFill/>
          <a:ln>
            <a:noFill/>
          </a:ln>
        </p:spPr>
      </p:pic>
      <p:pic>
        <p:nvPicPr>
          <p:cNvPr id="628" name="Google Shape;628;p47" descr="Vocational Rehabilitation Technical Assistance Center for Quality Management  (VRTAC-QM)"/>
          <p:cNvPicPr preferRelativeResize="0"/>
          <p:nvPr/>
        </p:nvPicPr>
        <p:blipFill rotWithShape="1">
          <a:blip r:embed="rId5">
            <a:alphaModFix/>
          </a:blip>
          <a:srcRect/>
          <a:stretch/>
        </p:blipFill>
        <p:spPr>
          <a:xfrm>
            <a:off x="8450948" y="2385258"/>
            <a:ext cx="2417904" cy="933032"/>
          </a:xfrm>
          <a:prstGeom prst="rect">
            <a:avLst/>
          </a:prstGeom>
          <a:noFill/>
          <a:ln>
            <a:noFill/>
          </a:ln>
        </p:spPr>
      </p:pic>
      <p:pic>
        <p:nvPicPr>
          <p:cNvPr id="629" name="Google Shape;629;p47" descr="Vocational Rehabilitation Technical Assistance Center for Quality Employment (VRTAC-QE)"/>
          <p:cNvPicPr preferRelativeResize="0"/>
          <p:nvPr/>
        </p:nvPicPr>
        <p:blipFill rotWithShape="1">
          <a:blip r:embed="rId6">
            <a:alphaModFix/>
          </a:blip>
          <a:srcRect/>
          <a:stretch/>
        </p:blipFill>
        <p:spPr>
          <a:xfrm>
            <a:off x="3012729" y="3690112"/>
            <a:ext cx="2442598" cy="1169549"/>
          </a:xfrm>
          <a:prstGeom prst="rect">
            <a:avLst/>
          </a:prstGeom>
          <a:noFill/>
          <a:ln>
            <a:noFill/>
          </a:ln>
        </p:spPr>
      </p:pic>
      <p:pic>
        <p:nvPicPr>
          <p:cNvPr id="630" name="Google Shape;630;p47" descr="National Technical Assistance Center on Transition (NTACT: The Collaborative)"/>
          <p:cNvPicPr preferRelativeResize="0"/>
          <p:nvPr/>
        </p:nvPicPr>
        <p:blipFill rotWithShape="1">
          <a:blip r:embed="rId7">
            <a:alphaModFix/>
          </a:blip>
          <a:srcRect/>
          <a:stretch/>
        </p:blipFill>
        <p:spPr>
          <a:xfrm>
            <a:off x="6619772" y="3867873"/>
            <a:ext cx="2775092" cy="8140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48">
            <a:extLst>
              <a:ext uri="{C183D7F6-B498-43B3-948B-1728B52AA6E4}">
                <adec:decorative xmlns:adec="http://schemas.microsoft.com/office/drawing/2017/decorative" val="1"/>
              </a:ext>
            </a:extLst>
          </p:cNvPr>
          <p:cNvSpPr/>
          <p:nvPr/>
        </p:nvSpPr>
        <p:spPr>
          <a:xfrm>
            <a:off x="2945296" y="1798983"/>
            <a:ext cx="6301409" cy="2640013"/>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637" name="Google Shape;637;p48"/>
          <p:cNvSpPr txBox="1">
            <a:spLocks noGrp="1"/>
          </p:cNvSpPr>
          <p:nvPr>
            <p:ph type="title"/>
          </p:nvPr>
        </p:nvSpPr>
        <p:spPr>
          <a:xfrm>
            <a:off x="2427259" y="2361461"/>
            <a:ext cx="7337482" cy="1296140"/>
          </a:xfrm>
          <a:prstGeom prst="rect">
            <a:avLst/>
          </a:prstGeom>
          <a:noFill/>
          <a:ln>
            <a:noFill/>
          </a:ln>
        </p:spPr>
        <p:txBody>
          <a:bodyPr spcFirstLastPara="1" wrap="square" lIns="91425" tIns="45700" rIns="91425" bIns="45700" anchor="b" anchorCtr="0">
            <a:noAutofit/>
          </a:bodyPr>
          <a:lstStyle/>
          <a:p>
            <a:pPr marL="0" lvl="0" indent="0" algn="ctr" rtl="0">
              <a:lnSpc>
                <a:spcPct val="105000"/>
              </a:lnSpc>
              <a:spcBef>
                <a:spcPts val="0"/>
              </a:spcBef>
              <a:spcAft>
                <a:spcPts val="0"/>
              </a:spcAft>
              <a:buClr>
                <a:srgbClr val="214D8D"/>
              </a:buClr>
              <a:buSzPts val="6600"/>
              <a:buFont typeface="Open Sans"/>
              <a:buNone/>
            </a:pPr>
            <a:r>
              <a:rPr lang="en-US" sz="6600" dirty="0">
                <a:solidFill>
                  <a:srgbClr val="214D8D"/>
                </a:solidFill>
              </a:rPr>
              <a:t>Thank You</a:t>
            </a:r>
            <a:endParaRPr dirty="0"/>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5"/>
          <p:cNvSpPr txBox="1">
            <a:spLocks noGrp="1"/>
          </p:cNvSpPr>
          <p:nvPr>
            <p:ph type="title"/>
          </p:nvPr>
        </p:nvSpPr>
        <p:spPr>
          <a:xfrm>
            <a:off x="262141" y="363951"/>
            <a:ext cx="9565147" cy="1234440"/>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rgbClr val="11283F"/>
              </a:buClr>
              <a:buSzPts val="4000"/>
              <a:buFont typeface="Open Sans"/>
              <a:buNone/>
            </a:pPr>
            <a:r>
              <a:rPr lang="en-US" b="1">
                <a:solidFill>
                  <a:srgbClr val="11283F"/>
                </a:solidFill>
              </a:rPr>
              <a:t>Contracts and Contract Monitoring–What’s the big deal?</a:t>
            </a:r>
            <a:endParaRPr>
              <a:solidFill>
                <a:srgbClr val="11283F"/>
              </a:solidFill>
            </a:endParaRPr>
          </a:p>
        </p:txBody>
      </p:sp>
      <p:sp>
        <p:nvSpPr>
          <p:cNvPr id="223" name="Google Shape;223;p5"/>
          <p:cNvSpPr txBox="1">
            <a:spLocks noGrp="1"/>
          </p:cNvSpPr>
          <p:nvPr>
            <p:ph type="body" idx="1"/>
          </p:nvPr>
        </p:nvSpPr>
        <p:spPr>
          <a:xfrm>
            <a:off x="412866" y="2323667"/>
            <a:ext cx="6569826" cy="3623500"/>
          </a:xfrm>
          <a:prstGeom prst="rect">
            <a:avLst/>
          </a:prstGeom>
          <a:noFill/>
          <a:ln>
            <a:noFill/>
          </a:ln>
        </p:spPr>
        <p:txBody>
          <a:bodyPr spcFirstLastPara="1" wrap="square" lIns="91425" tIns="45700" rIns="91425" bIns="45700" anchor="t" anchorCtr="0">
            <a:normAutofit/>
          </a:bodyPr>
          <a:lstStyle/>
          <a:p>
            <a:pPr marL="0" marR="0" lvl="0" indent="0" algn="l" rtl="0">
              <a:lnSpc>
                <a:spcPct val="115000"/>
              </a:lnSpc>
              <a:spcBef>
                <a:spcPts val="0"/>
              </a:spcBef>
              <a:spcAft>
                <a:spcPts val="0"/>
              </a:spcAft>
              <a:buSzPts val="3500"/>
              <a:buNone/>
            </a:pPr>
            <a:r>
              <a:rPr lang="en-US" sz="2800" b="1">
                <a:solidFill>
                  <a:srgbClr val="4C7A75"/>
                </a:solidFill>
              </a:rPr>
              <a:t>Why does this matter so much?</a:t>
            </a:r>
            <a:endParaRPr sz="2800">
              <a:solidFill>
                <a:srgbClr val="4C7A75"/>
              </a:solidFill>
            </a:endParaRPr>
          </a:p>
          <a:p>
            <a:pPr marL="0" marR="0" lvl="0" indent="0" algn="l" rtl="0">
              <a:lnSpc>
                <a:spcPct val="115000"/>
              </a:lnSpc>
              <a:spcBef>
                <a:spcPts val="0"/>
              </a:spcBef>
              <a:spcAft>
                <a:spcPts val="0"/>
              </a:spcAft>
              <a:buSzPts val="2250"/>
              <a:buNone/>
            </a:pPr>
            <a:r>
              <a:rPr lang="en-US" sz="1800" b="1"/>
              <a:t> </a:t>
            </a:r>
            <a:endParaRPr sz="1800"/>
          </a:p>
          <a:p>
            <a:pPr marL="0" marR="0" lvl="0" indent="0" algn="l" rtl="0">
              <a:lnSpc>
                <a:spcPct val="125000"/>
              </a:lnSpc>
              <a:spcBef>
                <a:spcPts val="0"/>
              </a:spcBef>
              <a:spcAft>
                <a:spcPts val="0"/>
              </a:spcAft>
              <a:buSzPts val="2250"/>
              <a:buNone/>
            </a:pPr>
            <a:r>
              <a:rPr lang="en-US" sz="1800"/>
              <a:t>Most Federal VR funds are expended through contracts for purchased services. </a:t>
            </a:r>
            <a:endParaRPr/>
          </a:p>
          <a:p>
            <a:pPr marL="0" marR="0" lvl="0" indent="0" algn="l" rtl="0">
              <a:lnSpc>
                <a:spcPct val="125000"/>
              </a:lnSpc>
              <a:spcBef>
                <a:spcPts val="0"/>
              </a:spcBef>
              <a:spcAft>
                <a:spcPts val="0"/>
              </a:spcAft>
              <a:buSzPts val="2250"/>
              <a:buNone/>
            </a:pPr>
            <a:endParaRPr sz="1800"/>
          </a:p>
          <a:p>
            <a:pPr marL="0" marR="0" lvl="0" indent="0" algn="l" rtl="0">
              <a:lnSpc>
                <a:spcPct val="125000"/>
              </a:lnSpc>
              <a:spcBef>
                <a:spcPts val="0"/>
              </a:spcBef>
              <a:spcAft>
                <a:spcPts val="0"/>
              </a:spcAft>
              <a:buSzPts val="2250"/>
              <a:buNone/>
            </a:pPr>
            <a:r>
              <a:rPr lang="en-US" sz="1800"/>
              <a:t>That is why contract monitoring has been a core component of RSA’s monitoring efforts. In ensuring the proper use of Federal funds, you need to follow the money. </a:t>
            </a:r>
            <a:endParaRPr/>
          </a:p>
          <a:p>
            <a:pPr marL="347472" lvl="0" indent="-156972" algn="l" rtl="0">
              <a:lnSpc>
                <a:spcPct val="108000"/>
              </a:lnSpc>
              <a:spcBef>
                <a:spcPts val="1200"/>
              </a:spcBef>
              <a:spcAft>
                <a:spcPts val="0"/>
              </a:spcAft>
              <a:buClr>
                <a:srgbClr val="214D8D"/>
              </a:buClr>
              <a:buSzPts val="3000"/>
              <a:buNone/>
            </a:pPr>
            <a:endParaRPr/>
          </a:p>
        </p:txBody>
      </p:sp>
      <p:pic>
        <p:nvPicPr>
          <p:cNvPr id="224" name="Google Shape;224;p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253987" y="2843684"/>
            <a:ext cx="4938013" cy="3103483"/>
          </a:xfrm>
          <a:prstGeom prst="rect">
            <a:avLst/>
          </a:prstGeom>
          <a:noFill/>
          <a:ln>
            <a:noFill/>
          </a:ln>
        </p:spPr>
      </p:pic>
      <p:pic>
        <p:nvPicPr>
          <p:cNvPr id="225" name="Google Shape;225;p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9096654">
            <a:off x="6667625" y="3339696"/>
            <a:ext cx="1120526" cy="1120526"/>
          </a:xfrm>
          <a:prstGeom prst="rect">
            <a:avLst/>
          </a:prstGeom>
          <a:noFill/>
          <a:ln>
            <a:no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6"/>
          <p:cNvSpPr txBox="1">
            <a:spLocks noGrp="1"/>
          </p:cNvSpPr>
          <p:nvPr>
            <p:ph type="ctrTitle"/>
          </p:nvPr>
        </p:nvSpPr>
        <p:spPr>
          <a:xfrm>
            <a:off x="5906776" y="255901"/>
            <a:ext cx="5221888" cy="980617"/>
          </a:xfrm>
          <a:prstGeom prst="rect">
            <a:avLst/>
          </a:prstGeom>
          <a:noFill/>
          <a:ln>
            <a:noFill/>
          </a:ln>
        </p:spPr>
        <p:txBody>
          <a:bodyPr spcFirstLastPara="1" wrap="square" lIns="91425" tIns="45700" rIns="91425" bIns="45700" anchor="b" anchorCtr="0">
            <a:normAutofit/>
          </a:bodyPr>
          <a:lstStyle/>
          <a:p>
            <a:pPr marL="0" marR="0" lvl="0" indent="0" algn="l" rtl="0">
              <a:lnSpc>
                <a:spcPct val="115000"/>
              </a:lnSpc>
              <a:spcBef>
                <a:spcPts val="0"/>
              </a:spcBef>
              <a:spcAft>
                <a:spcPts val="0"/>
              </a:spcAft>
              <a:buClr>
                <a:schemeClr val="accent1"/>
              </a:buClr>
              <a:buSzPts val="4000"/>
              <a:buFont typeface="Open Sans"/>
              <a:buNone/>
            </a:pPr>
            <a:r>
              <a:rPr lang="en-US" sz="4000" b="1"/>
              <a:t>Contracts should…</a:t>
            </a:r>
            <a:endParaRPr/>
          </a:p>
        </p:txBody>
      </p:sp>
      <p:sp>
        <p:nvSpPr>
          <p:cNvPr id="232" name="Google Shape;232;p6"/>
          <p:cNvSpPr txBox="1">
            <a:spLocks noGrp="1"/>
          </p:cNvSpPr>
          <p:nvPr>
            <p:ph type="body" idx="1"/>
          </p:nvPr>
        </p:nvSpPr>
        <p:spPr>
          <a:xfrm>
            <a:off x="5906776" y="1645635"/>
            <a:ext cx="5963920" cy="4688543"/>
          </a:xfrm>
          <a:prstGeom prst="rect">
            <a:avLst/>
          </a:prstGeom>
          <a:noFill/>
          <a:ln>
            <a:noFill/>
          </a:ln>
        </p:spPr>
        <p:txBody>
          <a:bodyPr spcFirstLastPara="1" wrap="square" lIns="91425" tIns="45700" rIns="91425" bIns="45700" anchor="t" anchorCtr="0">
            <a:noAutofit/>
          </a:bodyPr>
          <a:lstStyle/>
          <a:p>
            <a:pPr marL="347472" marR="0" lvl="0" indent="-347472" algn="l" rtl="0">
              <a:lnSpc>
                <a:spcPct val="110000"/>
              </a:lnSpc>
              <a:spcBef>
                <a:spcPts val="0"/>
              </a:spcBef>
              <a:spcAft>
                <a:spcPts val="0"/>
              </a:spcAft>
              <a:buSzPts val="2250"/>
              <a:buChar char="•"/>
            </a:pPr>
            <a:r>
              <a:rPr lang="en-US" sz="1800"/>
              <a:t>Protect the interests of any consumers being served;</a:t>
            </a:r>
            <a:endParaRPr/>
          </a:p>
          <a:p>
            <a:pPr marL="347472" marR="0" lvl="0" indent="-347472" algn="l" rtl="0">
              <a:lnSpc>
                <a:spcPct val="110000"/>
              </a:lnSpc>
              <a:spcBef>
                <a:spcPts val="600"/>
              </a:spcBef>
              <a:spcAft>
                <a:spcPts val="0"/>
              </a:spcAft>
              <a:buSzPts val="2250"/>
              <a:buChar char="•"/>
            </a:pPr>
            <a:r>
              <a:rPr lang="en-US" sz="1800"/>
              <a:t>Protect the Federal and State interests by complying with Federal and State requirements;</a:t>
            </a:r>
            <a:endParaRPr/>
          </a:p>
          <a:p>
            <a:pPr marL="347472" marR="0" lvl="0" indent="-347472" algn="l" rtl="0">
              <a:lnSpc>
                <a:spcPct val="110000"/>
              </a:lnSpc>
              <a:spcBef>
                <a:spcPts val="600"/>
              </a:spcBef>
              <a:spcAft>
                <a:spcPts val="0"/>
              </a:spcAft>
              <a:buSzPts val="2250"/>
              <a:buChar char="•"/>
            </a:pPr>
            <a:r>
              <a:rPr lang="en-US" sz="1800"/>
              <a:t>Clearly state what VR services are being purchased and the qualifications of the personnel providing the services.</a:t>
            </a:r>
            <a:endParaRPr/>
          </a:p>
          <a:p>
            <a:pPr marL="347472" marR="0" lvl="0" indent="-347472" algn="l" rtl="0">
              <a:lnSpc>
                <a:spcPct val="110000"/>
              </a:lnSpc>
              <a:spcBef>
                <a:spcPts val="600"/>
              </a:spcBef>
              <a:spcAft>
                <a:spcPts val="0"/>
              </a:spcAft>
              <a:buSzPts val="2250"/>
              <a:buChar char="•"/>
            </a:pPr>
            <a:r>
              <a:rPr lang="en-US" sz="1800"/>
              <a:t>Only reimburse costs that are allowable, allocable, reasonable, and necessary;</a:t>
            </a:r>
            <a:endParaRPr/>
          </a:p>
          <a:p>
            <a:pPr marL="347472" marR="0" lvl="0" indent="-347472" algn="l" rtl="0">
              <a:lnSpc>
                <a:spcPct val="110000"/>
              </a:lnSpc>
              <a:spcBef>
                <a:spcPts val="600"/>
              </a:spcBef>
              <a:spcAft>
                <a:spcPts val="0"/>
              </a:spcAft>
              <a:buSzPts val="2250"/>
              <a:buChar char="•"/>
            </a:pPr>
            <a:r>
              <a:rPr lang="en-US" sz="1800"/>
              <a:t>Contain measurable outcomes that demonstrate the contract’s benefit to the VR program; and</a:t>
            </a:r>
            <a:endParaRPr/>
          </a:p>
          <a:p>
            <a:pPr marL="347472" marR="0" lvl="0" indent="-347472" algn="l" rtl="0">
              <a:lnSpc>
                <a:spcPct val="110000"/>
              </a:lnSpc>
              <a:spcBef>
                <a:spcPts val="600"/>
              </a:spcBef>
              <a:spcAft>
                <a:spcPts val="0"/>
              </a:spcAft>
              <a:buSzPts val="2250"/>
              <a:buChar char="•"/>
            </a:pPr>
            <a:r>
              <a:rPr lang="en-US" sz="1800"/>
              <a:t>Be monitored consistently to ensure the total contract costs are in proportion to the benefit received by the VR program.</a:t>
            </a:r>
            <a:endParaRPr/>
          </a:p>
          <a:p>
            <a:pPr marL="347472" lvl="0" indent="-156972" algn="l" rtl="0">
              <a:lnSpc>
                <a:spcPct val="108000"/>
              </a:lnSpc>
              <a:spcBef>
                <a:spcPts val="0"/>
              </a:spcBef>
              <a:spcAft>
                <a:spcPts val="0"/>
              </a:spcAft>
              <a:buClr>
                <a:srgbClr val="214D8D"/>
              </a:buClr>
              <a:buSzPts val="3000"/>
              <a:buFont typeface="Arial"/>
              <a:buNone/>
            </a:pPr>
            <a:endParaRPr/>
          </a:p>
        </p:txBody>
      </p:sp>
      <p:pic>
        <p:nvPicPr>
          <p:cNvPr id="233" name="Google Shape;233;p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278251" y="1039090"/>
            <a:ext cx="7283679" cy="5746173"/>
          </a:xfrm>
          <a:prstGeom prst="rect">
            <a:avLst/>
          </a:prstGeom>
          <a:noFill/>
          <a:ln>
            <a:noFill/>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7"/>
          <p:cNvSpPr txBox="1">
            <a:spLocks noGrp="1"/>
          </p:cNvSpPr>
          <p:nvPr>
            <p:ph type="ctrTitle"/>
          </p:nvPr>
        </p:nvSpPr>
        <p:spPr>
          <a:xfrm>
            <a:off x="5094443" y="455858"/>
            <a:ext cx="6342206" cy="1379669"/>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4000"/>
              <a:buFont typeface="Open Sans"/>
              <a:buNone/>
            </a:pPr>
            <a:r>
              <a:rPr lang="en-US" sz="4000" b="1"/>
              <a:t>Contract Reality #1 Names do NOT matter</a:t>
            </a:r>
            <a:endParaRPr sz="4000"/>
          </a:p>
        </p:txBody>
      </p:sp>
      <p:sp>
        <p:nvSpPr>
          <p:cNvPr id="240" name="Google Shape;240;p7"/>
          <p:cNvSpPr txBox="1">
            <a:spLocks noGrp="1"/>
          </p:cNvSpPr>
          <p:nvPr>
            <p:ph type="body" idx="1"/>
          </p:nvPr>
        </p:nvSpPr>
        <p:spPr>
          <a:xfrm>
            <a:off x="5173407" y="2124452"/>
            <a:ext cx="6342206" cy="382049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15000"/>
              </a:lnSpc>
              <a:spcBef>
                <a:spcPts val="0"/>
              </a:spcBef>
              <a:spcAft>
                <a:spcPts val="0"/>
              </a:spcAft>
              <a:buSzPts val="3750"/>
              <a:buNone/>
            </a:pPr>
            <a:r>
              <a:rPr lang="en-US" sz="3000" u="none" strike="noStrike"/>
              <a:t>It </a:t>
            </a:r>
            <a:r>
              <a:rPr lang="en-US" sz="4000" b="1" i="1" u="none" strike="noStrike">
                <a:solidFill>
                  <a:srgbClr val="4C7A75"/>
                </a:solidFill>
              </a:rPr>
              <a:t>does not matter </a:t>
            </a:r>
            <a:r>
              <a:rPr lang="en-US" sz="3000" u="none" strike="noStrike"/>
              <a:t>what it’s called.</a:t>
            </a:r>
            <a:endParaRPr/>
          </a:p>
          <a:p>
            <a:pPr marL="0" marR="0" lvl="0" indent="0" algn="l" rtl="0">
              <a:lnSpc>
                <a:spcPct val="115000"/>
              </a:lnSpc>
              <a:spcBef>
                <a:spcPts val="0"/>
              </a:spcBef>
              <a:spcAft>
                <a:spcPts val="0"/>
              </a:spcAft>
              <a:buSzPts val="3750"/>
              <a:buNone/>
            </a:pPr>
            <a:endParaRPr sz="3000" u="none" strike="noStrike"/>
          </a:p>
          <a:p>
            <a:pPr marL="0" marR="0" lvl="0" indent="0" algn="l" rtl="0">
              <a:lnSpc>
                <a:spcPct val="115000"/>
              </a:lnSpc>
              <a:spcBef>
                <a:spcPts val="0"/>
              </a:spcBef>
              <a:spcAft>
                <a:spcPts val="0"/>
              </a:spcAft>
              <a:buSzPts val="3750"/>
              <a:buNone/>
            </a:pPr>
            <a:r>
              <a:rPr lang="en-US" sz="3000" u="none" strike="noStrike"/>
              <a:t>If it </a:t>
            </a:r>
            <a:r>
              <a:rPr lang="en-US" sz="4000" b="1" i="1" u="none" strike="noStrike">
                <a:solidFill>
                  <a:srgbClr val="4C7A75"/>
                </a:solidFill>
              </a:rPr>
              <a:t>walks like a contract, talks like a contract</a:t>
            </a:r>
            <a:r>
              <a:rPr lang="en-US" sz="3900" u="none" strike="noStrike">
                <a:solidFill>
                  <a:srgbClr val="4C7A75"/>
                </a:solidFill>
              </a:rPr>
              <a:t>,</a:t>
            </a:r>
            <a:r>
              <a:rPr lang="en-US" sz="4300" u="none" strike="noStrike"/>
              <a:t> </a:t>
            </a:r>
            <a:r>
              <a:rPr lang="en-US" sz="3000" u="none" strike="noStrike"/>
              <a:t>it’s a contract.</a:t>
            </a:r>
            <a:endParaRPr/>
          </a:p>
          <a:p>
            <a:pPr marL="347472" lvl="0" indent="-156972" algn="l" rtl="0">
              <a:lnSpc>
                <a:spcPct val="108000"/>
              </a:lnSpc>
              <a:spcBef>
                <a:spcPts val="0"/>
              </a:spcBef>
              <a:spcAft>
                <a:spcPts val="0"/>
              </a:spcAft>
              <a:buClr>
                <a:srgbClr val="4C7A75"/>
              </a:buClr>
              <a:buSzPts val="3000"/>
              <a:buFont typeface="Arial"/>
              <a:buNone/>
            </a:pPr>
            <a:endParaRPr/>
          </a:p>
        </p:txBody>
      </p:sp>
      <p:pic>
        <p:nvPicPr>
          <p:cNvPr id="241" name="Google Shape;241;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06364" y="322520"/>
            <a:ext cx="2476344" cy="2476344"/>
          </a:xfrm>
          <a:prstGeom prst="rect">
            <a:avLst/>
          </a:prstGeom>
          <a:noFill/>
          <a:ln>
            <a:noFill/>
          </a:ln>
        </p:spPr>
      </p:pic>
      <p:pic>
        <p:nvPicPr>
          <p:cNvPr id="242" name="Google Shape;242;p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5771" y="0"/>
            <a:ext cx="2381314" cy="2381314"/>
          </a:xfrm>
          <a:prstGeom prst="rect">
            <a:avLst/>
          </a:prstGeom>
          <a:noFill/>
          <a:ln>
            <a:noFill/>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8">
            <a:extLst>
              <a:ext uri="{C183D7F6-B498-43B3-948B-1728B52AA6E4}">
                <adec:decorative xmlns:adec="http://schemas.microsoft.com/office/drawing/2017/decorative" val="1"/>
              </a:ext>
            </a:extLst>
          </p:cNvPr>
          <p:cNvSpPr/>
          <p:nvPr/>
        </p:nvSpPr>
        <p:spPr>
          <a:xfrm>
            <a:off x="514979" y="5367628"/>
            <a:ext cx="11352124" cy="1309348"/>
          </a:xfrm>
          <a:prstGeom prst="rect">
            <a:avLst/>
          </a:prstGeom>
          <a:solidFill>
            <a:srgbClr val="4C7A7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49" name="Google Shape;249;p8"/>
          <p:cNvSpPr txBox="1">
            <a:spLocks noGrp="1"/>
          </p:cNvSpPr>
          <p:nvPr>
            <p:ph type="ctrTitle"/>
          </p:nvPr>
        </p:nvSpPr>
        <p:spPr>
          <a:xfrm>
            <a:off x="5173407" y="181024"/>
            <a:ext cx="6342206" cy="1155408"/>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3600"/>
              <a:buFont typeface="Open Sans"/>
              <a:buNone/>
            </a:pPr>
            <a:r>
              <a:rPr lang="en-US" sz="3600" b="1"/>
              <a:t>Contract Reality #2</a:t>
            </a:r>
            <a:br>
              <a:rPr lang="en-US" sz="3600" b="1"/>
            </a:br>
            <a:r>
              <a:rPr lang="en-US" sz="3600" b="1"/>
              <a:t>Start off on the Right Foot</a:t>
            </a:r>
            <a:endParaRPr sz="4000"/>
          </a:p>
        </p:txBody>
      </p:sp>
      <p:sp>
        <p:nvSpPr>
          <p:cNvPr id="250" name="Google Shape;250;p8"/>
          <p:cNvSpPr txBox="1"/>
          <p:nvPr/>
        </p:nvSpPr>
        <p:spPr>
          <a:xfrm>
            <a:off x="514979" y="3135807"/>
            <a:ext cx="33939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dirty="0">
                <a:solidFill>
                  <a:schemeClr val="accent1"/>
                </a:solidFill>
                <a:latin typeface="Open Sans"/>
                <a:ea typeface="Open Sans"/>
                <a:cs typeface="Open Sans"/>
                <a:sym typeface="Open Sans"/>
              </a:rPr>
              <a:t>Have a checklist that you use for contract development that ensures the necessary components are included. </a:t>
            </a:r>
            <a:endParaRPr sz="1800" b="1" dirty="0">
              <a:solidFill>
                <a:schemeClr val="accent1"/>
              </a:solidFill>
              <a:latin typeface="Open Sans"/>
              <a:ea typeface="Open Sans"/>
              <a:cs typeface="Open Sans"/>
              <a:sym typeface="Open Sans"/>
            </a:endParaRPr>
          </a:p>
        </p:txBody>
      </p:sp>
      <p:sp>
        <p:nvSpPr>
          <p:cNvPr id="251" name="Google Shape;251;p8"/>
          <p:cNvSpPr txBox="1">
            <a:spLocks noGrp="1"/>
          </p:cNvSpPr>
          <p:nvPr>
            <p:ph type="body" idx="1"/>
          </p:nvPr>
        </p:nvSpPr>
        <p:spPr>
          <a:xfrm>
            <a:off x="5311667" y="1497926"/>
            <a:ext cx="6365354" cy="3275762"/>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SzPts val="2000"/>
              <a:buNone/>
            </a:pPr>
            <a:r>
              <a:rPr lang="en-US" sz="1600"/>
              <a:t>For example: Does the contract state…</a:t>
            </a:r>
            <a:endParaRPr/>
          </a:p>
          <a:p>
            <a:pPr marL="347472" marR="0" lvl="0" indent="-347472" algn="l" rtl="0">
              <a:lnSpc>
                <a:spcPct val="115000"/>
              </a:lnSpc>
              <a:spcBef>
                <a:spcPts val="0"/>
              </a:spcBef>
              <a:spcAft>
                <a:spcPts val="0"/>
              </a:spcAft>
              <a:buSzPts val="2000"/>
              <a:buChar char="•"/>
            </a:pPr>
            <a:r>
              <a:rPr lang="en-US" sz="1600"/>
              <a:t>Only VR applicants &amp; recipients will be served under the contract?</a:t>
            </a:r>
            <a:endParaRPr/>
          </a:p>
          <a:p>
            <a:pPr marL="347472" marR="0" lvl="0" indent="-347472" algn="l" rtl="0">
              <a:lnSpc>
                <a:spcPct val="115000"/>
              </a:lnSpc>
              <a:spcBef>
                <a:spcPts val="0"/>
              </a:spcBef>
              <a:spcAft>
                <a:spcPts val="0"/>
              </a:spcAft>
              <a:buSzPts val="2000"/>
              <a:buChar char="•"/>
            </a:pPr>
            <a:r>
              <a:rPr lang="en-US" sz="1600"/>
              <a:t>The qualifications of personnel providing the services are clearly specified?</a:t>
            </a:r>
            <a:endParaRPr/>
          </a:p>
          <a:p>
            <a:pPr marL="347472" marR="0" lvl="0" indent="-347472" algn="l" rtl="0">
              <a:lnSpc>
                <a:spcPct val="115000"/>
              </a:lnSpc>
              <a:spcBef>
                <a:spcPts val="0"/>
              </a:spcBef>
              <a:spcAft>
                <a:spcPts val="0"/>
              </a:spcAft>
              <a:buSzPts val="2000"/>
              <a:buChar char="•"/>
            </a:pPr>
            <a:r>
              <a:rPr lang="en-US" sz="1600" b="1"/>
              <a:t>If for Pre-ETS services</a:t>
            </a:r>
            <a:r>
              <a:rPr lang="en-US" sz="1600"/>
              <a:t>, whether the contract is for a school year or calendar year?</a:t>
            </a:r>
            <a:endParaRPr/>
          </a:p>
          <a:p>
            <a:pPr marL="347472" marR="0" lvl="0" indent="-347472" algn="l" rtl="0">
              <a:lnSpc>
                <a:spcPct val="115000"/>
              </a:lnSpc>
              <a:spcBef>
                <a:spcPts val="0"/>
              </a:spcBef>
              <a:spcAft>
                <a:spcPts val="0"/>
              </a:spcAft>
              <a:buSzPts val="2000"/>
              <a:buChar char="•"/>
            </a:pPr>
            <a:r>
              <a:rPr lang="en-US" sz="1600" b="1"/>
              <a:t>If a TPCA</a:t>
            </a:r>
            <a:r>
              <a:rPr lang="en-US" sz="1600"/>
              <a:t>, does the contract specify exactly what the new, expanded or modified VR services are instead of just listing all the Pre-ETS services?</a:t>
            </a:r>
            <a:endParaRPr/>
          </a:p>
          <a:p>
            <a:pPr marL="347472" marR="0" lvl="0" indent="-347472" algn="l" rtl="0">
              <a:lnSpc>
                <a:spcPct val="115000"/>
              </a:lnSpc>
              <a:spcBef>
                <a:spcPts val="0"/>
              </a:spcBef>
              <a:spcAft>
                <a:spcPts val="0"/>
              </a:spcAft>
              <a:buSzPts val="2000"/>
              <a:buChar char="•"/>
            </a:pPr>
            <a:r>
              <a:rPr lang="en-US" sz="1600"/>
              <a:t>What steps will be taken if issues of non-compliance are identified through monitoring and what corrective action steps may be imposed?</a:t>
            </a:r>
            <a:endParaRPr/>
          </a:p>
        </p:txBody>
      </p:sp>
      <p:pic>
        <p:nvPicPr>
          <p:cNvPr id="252" name="Google Shape;252;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06364" y="322520"/>
            <a:ext cx="2476344" cy="2476344"/>
          </a:xfrm>
          <a:prstGeom prst="rect">
            <a:avLst/>
          </a:prstGeom>
          <a:noFill/>
          <a:ln>
            <a:noFill/>
          </a:ln>
        </p:spPr>
      </p:pic>
      <p:pic>
        <p:nvPicPr>
          <p:cNvPr id="253" name="Google Shape;253;p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5771" y="0"/>
            <a:ext cx="2381314" cy="2381314"/>
          </a:xfrm>
          <a:prstGeom prst="rect">
            <a:avLst/>
          </a:prstGeom>
          <a:noFill/>
          <a:ln>
            <a:noFill/>
          </a:ln>
        </p:spPr>
      </p:pic>
      <p:sp>
        <p:nvSpPr>
          <p:cNvPr id="254" name="Google Shape;254;p8"/>
          <p:cNvSpPr txBox="1"/>
          <p:nvPr/>
        </p:nvSpPr>
        <p:spPr>
          <a:xfrm>
            <a:off x="600807" y="5389529"/>
            <a:ext cx="10990385" cy="120719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lt1"/>
              </a:buClr>
              <a:buSzPts val="1600"/>
              <a:buFont typeface="Open Sans"/>
              <a:buNone/>
            </a:pPr>
            <a:r>
              <a:rPr lang="en-US" sz="1600" b="1">
                <a:solidFill>
                  <a:schemeClr val="lt1"/>
                </a:solidFill>
                <a:latin typeface="Open Sans"/>
                <a:ea typeface="Open Sans"/>
                <a:cs typeface="Open Sans"/>
                <a:sym typeface="Open Sans"/>
              </a:rPr>
              <a:t>These are just a few of the possible contract considerations. It is important to start off with monitoring in mind.  Making sure the requirements in the contract set the stage for successful monitoring. You would be surprised at how many VR contracts RSA identifies that do not include a statement that the services be made available only to VR applicants and recipients.</a:t>
            </a:r>
            <a:endParaRPr sz="1600">
              <a:solidFill>
                <a:schemeClr val="lt1"/>
              </a:solidFill>
              <a:latin typeface="Open Sans"/>
              <a:ea typeface="Open Sans"/>
              <a:cs typeface="Open Sans"/>
              <a:sym typeface="Open Sans"/>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9">
            <a:extLst>
              <a:ext uri="{C183D7F6-B498-43B3-948B-1728B52AA6E4}">
                <adec:decorative xmlns:adec="http://schemas.microsoft.com/office/drawing/2017/decorative" val="1"/>
              </a:ext>
            </a:extLst>
          </p:cNvPr>
          <p:cNvSpPr/>
          <p:nvPr/>
        </p:nvSpPr>
        <p:spPr>
          <a:xfrm>
            <a:off x="2210685" y="5984329"/>
            <a:ext cx="6342206" cy="798690"/>
          </a:xfrm>
          <a:prstGeom prst="rect">
            <a:avLst/>
          </a:prstGeom>
          <a:solidFill>
            <a:srgbClr val="F3E9D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Open Sans"/>
              <a:ea typeface="Open Sans"/>
              <a:cs typeface="Open Sans"/>
              <a:sym typeface="Open Sans"/>
            </a:endParaRPr>
          </a:p>
        </p:txBody>
      </p:sp>
      <p:sp>
        <p:nvSpPr>
          <p:cNvPr id="261" name="Google Shape;261;p9"/>
          <p:cNvSpPr txBox="1">
            <a:spLocks noGrp="1"/>
          </p:cNvSpPr>
          <p:nvPr>
            <p:ph type="ctrTitle"/>
          </p:nvPr>
        </p:nvSpPr>
        <p:spPr>
          <a:xfrm>
            <a:off x="241256" y="4476687"/>
            <a:ext cx="3938858" cy="1031298"/>
          </a:xfrm>
          <a:prstGeom prst="rect">
            <a:avLst/>
          </a:prstGeom>
          <a:noFill/>
          <a:ln>
            <a:noFill/>
          </a:ln>
        </p:spPr>
        <p:txBody>
          <a:bodyPr spcFirstLastPara="1" wrap="square" lIns="91425" tIns="45700" rIns="91425" bIns="45700" anchor="b" anchorCtr="0">
            <a:noAutofit/>
          </a:bodyPr>
          <a:lstStyle/>
          <a:p>
            <a:pPr marL="0" lvl="0" indent="0" algn="l" rtl="0">
              <a:lnSpc>
                <a:spcPct val="102000"/>
              </a:lnSpc>
              <a:spcBef>
                <a:spcPts val="0"/>
              </a:spcBef>
              <a:spcAft>
                <a:spcPts val="0"/>
              </a:spcAft>
              <a:buClr>
                <a:schemeClr val="accent1"/>
              </a:buClr>
              <a:buSzPts val="3200"/>
              <a:buFont typeface="Open Sans"/>
              <a:buNone/>
            </a:pPr>
            <a:r>
              <a:rPr lang="en-US" sz="3200"/>
              <a:t>Contract Reality #3 </a:t>
            </a:r>
            <a:br>
              <a:rPr lang="en-US" sz="3200"/>
            </a:br>
            <a:r>
              <a:rPr lang="en-US" sz="3200"/>
              <a:t>Federal Requirements Matter</a:t>
            </a:r>
            <a:endParaRPr sz="3200"/>
          </a:p>
        </p:txBody>
      </p:sp>
      <p:pic>
        <p:nvPicPr>
          <p:cNvPr id="262" name="Google Shape;262;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806364" y="322520"/>
            <a:ext cx="2476344" cy="2476344"/>
          </a:xfrm>
          <a:prstGeom prst="rect">
            <a:avLst/>
          </a:prstGeom>
          <a:noFill/>
          <a:ln>
            <a:noFill/>
          </a:ln>
        </p:spPr>
      </p:pic>
      <p:pic>
        <p:nvPicPr>
          <p:cNvPr id="263" name="Google Shape;263;p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85771" y="0"/>
            <a:ext cx="2381314" cy="2381314"/>
          </a:xfrm>
          <a:prstGeom prst="rect">
            <a:avLst/>
          </a:prstGeom>
          <a:noFill/>
          <a:ln>
            <a:noFill/>
          </a:ln>
        </p:spPr>
      </p:pic>
      <p:sp>
        <p:nvSpPr>
          <p:cNvPr id="264" name="Google Shape;264;p9"/>
          <p:cNvSpPr txBox="1"/>
          <p:nvPr/>
        </p:nvSpPr>
        <p:spPr>
          <a:xfrm>
            <a:off x="5132951" y="328921"/>
            <a:ext cx="6623619" cy="5589406"/>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32514E"/>
              </a:buClr>
              <a:buSzPts val="2250"/>
              <a:buFont typeface="Arial"/>
              <a:buNone/>
            </a:pPr>
            <a:r>
              <a:rPr lang="en-US" sz="1800" b="1" dirty="0">
                <a:solidFill>
                  <a:srgbClr val="32514E"/>
                </a:solidFill>
                <a:latin typeface="Open Sans"/>
                <a:ea typeface="Open Sans"/>
                <a:cs typeface="Open Sans"/>
                <a:sym typeface="Open Sans"/>
              </a:rPr>
              <a:t>In addition to the State requirements, you also want to incorporate the following Federal requirements into your contracting process.</a:t>
            </a:r>
            <a:endParaRPr dirty="0"/>
          </a:p>
          <a:p>
            <a:pPr marL="0" marR="0" lvl="0" indent="0" algn="l" rtl="0">
              <a:lnSpc>
                <a:spcPct val="115000"/>
              </a:lnSpc>
              <a:spcBef>
                <a:spcPts val="0"/>
              </a:spcBef>
              <a:spcAft>
                <a:spcPts val="0"/>
              </a:spcAft>
              <a:buClr>
                <a:schemeClr val="lt1"/>
              </a:buClr>
              <a:buSzPts val="1375"/>
              <a:buFont typeface="Arial"/>
              <a:buNone/>
            </a:pPr>
            <a:endParaRPr sz="1100" b="1" dirty="0">
              <a:solidFill>
                <a:schemeClr val="dk1"/>
              </a:solidFill>
              <a:latin typeface="Open Sans"/>
              <a:ea typeface="Open Sans"/>
              <a:cs typeface="Open Sans"/>
              <a:sym typeface="Open Sans"/>
            </a:endParaRPr>
          </a:p>
          <a:p>
            <a:pPr marL="347472" marR="0" lvl="0" indent="-347472" algn="l" rtl="0">
              <a:lnSpc>
                <a:spcPct val="125000"/>
              </a:lnSpc>
              <a:spcBef>
                <a:spcPts val="400"/>
              </a:spcBef>
              <a:spcAft>
                <a:spcPts val="0"/>
              </a:spcAft>
              <a:buClr>
                <a:schemeClr val="dk1"/>
              </a:buClr>
              <a:buSzPts val="2250"/>
              <a:buFont typeface="Arial"/>
              <a:buChar char="•"/>
            </a:pPr>
            <a:r>
              <a:rPr lang="en-US" sz="1800" b="1" dirty="0">
                <a:solidFill>
                  <a:schemeClr val="dk1"/>
                </a:solidFill>
                <a:latin typeface="Open Sans"/>
                <a:ea typeface="Open Sans"/>
                <a:cs typeface="Open Sans"/>
                <a:sym typeface="Open Sans"/>
              </a:rPr>
              <a:t>Build America Buy America Act (as applicable)</a:t>
            </a:r>
            <a:endParaRPr sz="1800" b="0" dirty="0">
              <a:solidFill>
                <a:schemeClr val="dk1"/>
              </a:solidFill>
              <a:latin typeface="Open Sans"/>
              <a:ea typeface="Open Sans"/>
              <a:cs typeface="Open Sans"/>
              <a:sym typeface="Open Sans"/>
            </a:endParaRPr>
          </a:p>
          <a:p>
            <a:pPr marL="742950" marR="0" lvl="1" indent="-285750" algn="l" rtl="0">
              <a:lnSpc>
                <a:spcPct val="125000"/>
              </a:lnSpc>
              <a:spcBef>
                <a:spcPts val="400"/>
              </a:spcBef>
              <a:spcAft>
                <a:spcPts val="0"/>
              </a:spcAft>
              <a:buClr>
                <a:schemeClr val="dk1"/>
              </a:buClr>
              <a:buSzPts val="1440"/>
              <a:buFont typeface="Arial"/>
              <a:buChar char="○"/>
            </a:pPr>
            <a:r>
              <a:rPr lang="en-US" sz="1800" b="0" i="0" u="none" strike="noStrike" cap="none" dirty="0">
                <a:solidFill>
                  <a:schemeClr val="dk1"/>
                </a:solidFill>
                <a:latin typeface="Open Sans"/>
                <a:ea typeface="Open Sans"/>
                <a:cs typeface="Open Sans"/>
                <a:sym typeface="Open Sans"/>
              </a:rPr>
              <a:t> </a:t>
            </a:r>
            <a:r>
              <a:rPr lang="en-US" sz="1800" b="0" i="0" u="sng" strike="noStrike" cap="none" dirty="0">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Build America Buy America Waivers (ed.gov)</a:t>
            </a:r>
            <a:r>
              <a:rPr lang="en-US" sz="1800" b="0" i="0" u="none" strike="noStrike" cap="none" dirty="0">
                <a:solidFill>
                  <a:schemeClr val="dk1"/>
                </a:solidFill>
                <a:latin typeface="Open Sans"/>
                <a:ea typeface="Open Sans"/>
                <a:cs typeface="Open Sans"/>
                <a:sym typeface="Open Sans"/>
              </a:rPr>
              <a:t> </a:t>
            </a:r>
            <a:endParaRPr dirty="0"/>
          </a:p>
          <a:p>
            <a:pPr marL="347472" marR="0" lvl="0" indent="-347472" algn="l" rtl="0">
              <a:lnSpc>
                <a:spcPct val="125000"/>
              </a:lnSpc>
              <a:spcBef>
                <a:spcPts val="400"/>
              </a:spcBef>
              <a:spcAft>
                <a:spcPts val="0"/>
              </a:spcAft>
              <a:buClr>
                <a:schemeClr val="dk1"/>
              </a:buClr>
              <a:buSzPts val="2250"/>
              <a:buFont typeface="Arial"/>
              <a:buChar char="•"/>
            </a:pPr>
            <a:r>
              <a:rPr lang="en-US" sz="1800" b="1" u="sng" dirty="0">
                <a:solidFill>
                  <a:schemeClr val="dk1"/>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Stevens Amendment for RFPs and Bids</a:t>
            </a:r>
            <a:endParaRPr sz="1800" b="1" dirty="0">
              <a:solidFill>
                <a:schemeClr val="dk1"/>
              </a:solidFill>
              <a:latin typeface="Open Sans"/>
              <a:ea typeface="Open Sans"/>
              <a:cs typeface="Open Sans"/>
              <a:sym typeface="Open Sans"/>
            </a:endParaRPr>
          </a:p>
          <a:p>
            <a:pPr marL="347472" marR="0" lvl="0" indent="-347472" algn="l" rtl="0">
              <a:lnSpc>
                <a:spcPct val="125000"/>
              </a:lnSpc>
              <a:spcBef>
                <a:spcPts val="400"/>
              </a:spcBef>
              <a:spcAft>
                <a:spcPts val="0"/>
              </a:spcAft>
              <a:buClr>
                <a:schemeClr val="dk1"/>
              </a:buClr>
              <a:buSzPts val="2250"/>
              <a:buFont typeface="Arial"/>
              <a:buChar char="•"/>
            </a:pPr>
            <a:r>
              <a:rPr lang="en-US" sz="1800" b="1" dirty="0">
                <a:solidFill>
                  <a:schemeClr val="dk1"/>
                </a:solidFill>
                <a:latin typeface="Open Sans"/>
                <a:ea typeface="Open Sans"/>
                <a:cs typeface="Open Sans"/>
                <a:sym typeface="Open Sans"/>
              </a:rPr>
              <a:t>Period of Performance-Timeframe when new obligations can be made</a:t>
            </a:r>
            <a:endParaRPr sz="1800" b="0" dirty="0">
              <a:solidFill>
                <a:schemeClr val="dk1"/>
              </a:solidFill>
              <a:latin typeface="Open Sans"/>
              <a:ea typeface="Open Sans"/>
              <a:cs typeface="Open Sans"/>
              <a:sym typeface="Open Sans"/>
            </a:endParaRPr>
          </a:p>
          <a:p>
            <a:pPr marL="742950" marR="0" lvl="1" indent="-285750" algn="l" rtl="0">
              <a:lnSpc>
                <a:spcPct val="125000"/>
              </a:lnSpc>
              <a:spcBef>
                <a:spcPts val="400"/>
              </a:spcBef>
              <a:spcAft>
                <a:spcPts val="0"/>
              </a:spcAft>
              <a:buClr>
                <a:schemeClr val="dk1"/>
              </a:buClr>
              <a:buSzPts val="1440"/>
              <a:buFont typeface="Arial"/>
              <a:buChar char="○"/>
            </a:pPr>
            <a:r>
              <a:rPr lang="en-US" sz="1800" b="0" i="0" u="none" strike="noStrike" cap="none" dirty="0">
                <a:solidFill>
                  <a:schemeClr val="dk1"/>
                </a:solidFill>
                <a:latin typeface="Open Sans"/>
                <a:ea typeface="Open Sans"/>
                <a:cs typeface="Open Sans"/>
                <a:sym typeface="Open Sans"/>
              </a:rPr>
              <a:t>EDGAR </a:t>
            </a:r>
            <a:r>
              <a:rPr lang="en-US" sz="1800" b="1" i="0" u="sng" strike="noStrike" cap="none" dirty="0">
                <a:solidFill>
                  <a:schemeClr val="dk1"/>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34 C.F.R. § 76.707</a:t>
            </a:r>
            <a:endParaRPr sz="1800" b="0" i="0" u="none" strike="noStrike" cap="none" dirty="0">
              <a:solidFill>
                <a:schemeClr val="dk1"/>
              </a:solidFill>
              <a:latin typeface="Open Sans"/>
              <a:ea typeface="Open Sans"/>
              <a:cs typeface="Open Sans"/>
              <a:sym typeface="Open Sans"/>
            </a:endParaRPr>
          </a:p>
          <a:p>
            <a:pPr marL="742950" marR="0" lvl="1" indent="-285750" algn="l" rtl="0">
              <a:lnSpc>
                <a:spcPct val="125000"/>
              </a:lnSpc>
              <a:spcBef>
                <a:spcPts val="400"/>
              </a:spcBef>
              <a:spcAft>
                <a:spcPts val="0"/>
              </a:spcAft>
              <a:buClr>
                <a:schemeClr val="dk1"/>
              </a:buClr>
              <a:buSzPts val="1440"/>
              <a:buFont typeface="Arial"/>
              <a:buChar char="○"/>
            </a:pPr>
            <a:r>
              <a:rPr lang="en-US" sz="1800" b="0" i="0" u="none" strike="noStrike" cap="none" dirty="0">
                <a:solidFill>
                  <a:schemeClr val="dk1"/>
                </a:solidFill>
                <a:latin typeface="Open Sans"/>
                <a:ea typeface="Open Sans"/>
                <a:cs typeface="Open Sans"/>
                <a:sym typeface="Open Sans"/>
              </a:rPr>
              <a:t>2 C.F.R. § 200</a:t>
            </a:r>
            <a:endParaRPr dirty="0"/>
          </a:p>
          <a:p>
            <a:pPr marL="347472" marR="0" lvl="0" indent="-347472" algn="l" rtl="0">
              <a:lnSpc>
                <a:spcPct val="125000"/>
              </a:lnSpc>
              <a:spcBef>
                <a:spcPts val="400"/>
              </a:spcBef>
              <a:spcAft>
                <a:spcPts val="0"/>
              </a:spcAft>
              <a:buClr>
                <a:schemeClr val="dk1"/>
              </a:buClr>
              <a:buSzPts val="2250"/>
              <a:buFont typeface="Arial"/>
              <a:buChar char="•"/>
            </a:pPr>
            <a:r>
              <a:rPr lang="en-US" sz="1800" b="1" u="sng" dirty="0">
                <a:solidFill>
                  <a:schemeClr val="dk1"/>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Subpart E - Cost Principles</a:t>
            </a:r>
            <a:r>
              <a:rPr lang="en-US" sz="1800" b="1" dirty="0">
                <a:solidFill>
                  <a:schemeClr val="dk1"/>
                </a:solidFill>
                <a:latin typeface="Open Sans"/>
                <a:ea typeface="Open Sans"/>
                <a:cs typeface="Open Sans"/>
                <a:sym typeface="Open Sans"/>
              </a:rPr>
              <a:t> </a:t>
            </a:r>
            <a:endParaRPr sz="1800" b="1" dirty="0">
              <a:solidFill>
                <a:schemeClr val="dk1"/>
              </a:solidFill>
              <a:latin typeface="Open Sans"/>
              <a:ea typeface="Open Sans"/>
              <a:cs typeface="Open Sans"/>
              <a:sym typeface="Open Sans"/>
            </a:endParaRPr>
          </a:p>
          <a:p>
            <a:pPr marL="347472" marR="0" lvl="0" indent="-347472" algn="l" rtl="0">
              <a:lnSpc>
                <a:spcPct val="125000"/>
              </a:lnSpc>
              <a:spcBef>
                <a:spcPts val="1000"/>
              </a:spcBef>
              <a:spcAft>
                <a:spcPts val="0"/>
              </a:spcAft>
              <a:buClr>
                <a:schemeClr val="dk1"/>
              </a:buClr>
              <a:buSzPts val="2250"/>
              <a:buFont typeface="Arial"/>
              <a:buChar char="•"/>
            </a:pPr>
            <a:r>
              <a:rPr lang="en-US" sz="1800" b="1" u="sng" dirty="0">
                <a:solidFill>
                  <a:schemeClr val="dk1"/>
                </a:solidFill>
                <a:latin typeface="Open Sans"/>
                <a:ea typeface="Open Sans"/>
                <a:cs typeface="Open Sans"/>
                <a:sym typeface="Open Sans"/>
                <a:hlinkClick r:id="rId10">
                  <a:extLst>
                    <a:ext uri="{A12FA001-AC4F-418D-AE19-62706E023703}">
                      <ahyp:hlinkClr xmlns:ahyp="http://schemas.microsoft.com/office/drawing/2018/hyperlinkcolor" val="tx"/>
                    </a:ext>
                  </a:extLst>
                </a:hlinkClick>
              </a:rPr>
              <a:t>Appendix II to 2 C.F.R. Part 200, Title 2 -- Contract Provisions for Non-Federal Entity Contracts Under Federal Awards</a:t>
            </a:r>
            <a:endParaRPr sz="1800" b="0" dirty="0">
              <a:solidFill>
                <a:schemeClr val="dk1"/>
              </a:solidFill>
              <a:latin typeface="Open Sans"/>
              <a:ea typeface="Open Sans"/>
              <a:cs typeface="Open Sans"/>
              <a:sym typeface="Open Sans"/>
            </a:endParaRPr>
          </a:p>
          <a:p>
            <a:pPr marL="0" marR="0" lvl="0" indent="0" algn="l" rtl="0">
              <a:lnSpc>
                <a:spcPct val="105000"/>
              </a:lnSpc>
              <a:spcBef>
                <a:spcPts val="1000"/>
              </a:spcBef>
              <a:spcAft>
                <a:spcPts val="0"/>
              </a:spcAft>
              <a:buClr>
                <a:schemeClr val="lt1"/>
              </a:buClr>
              <a:buSzPts val="2250"/>
              <a:buFont typeface="Arial"/>
              <a:buNone/>
            </a:pPr>
            <a:endParaRPr sz="1800" b="0" dirty="0">
              <a:solidFill>
                <a:schemeClr val="lt1"/>
              </a:solidFill>
              <a:latin typeface="Open Sans"/>
              <a:ea typeface="Open Sans"/>
              <a:cs typeface="Open Sans"/>
              <a:sym typeface="Open Sans"/>
            </a:endParaRPr>
          </a:p>
        </p:txBody>
      </p:sp>
      <p:sp>
        <p:nvSpPr>
          <p:cNvPr id="265" name="Google Shape;265;p9"/>
          <p:cNvSpPr txBox="1"/>
          <p:nvPr/>
        </p:nvSpPr>
        <p:spPr>
          <a:xfrm>
            <a:off x="2395834" y="6031829"/>
            <a:ext cx="6097978" cy="685188"/>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chemeClr val="dk1"/>
              </a:buClr>
              <a:buSzPts val="1800"/>
              <a:buFont typeface="Arial"/>
              <a:buNone/>
            </a:pPr>
            <a:r>
              <a:rPr lang="en-US" sz="1800" b="1">
                <a:solidFill>
                  <a:schemeClr val="dk1"/>
                </a:solidFill>
                <a:latin typeface="Open Sans"/>
                <a:ea typeface="Open Sans"/>
                <a:cs typeface="Open Sans"/>
                <a:sym typeface="Open Sans"/>
              </a:rPr>
              <a:t>Good Resource: </a:t>
            </a:r>
            <a:r>
              <a:rPr lang="en-US" sz="1800" b="1" u="sng">
                <a:solidFill>
                  <a:schemeClr val="dk1"/>
                </a:solidFill>
                <a:latin typeface="Open Sans"/>
                <a:ea typeface="Open Sans"/>
                <a:cs typeface="Open Sans"/>
                <a:sym typeface="Open Sans"/>
                <a:hlinkClick r:id="rId11">
                  <a:extLst>
                    <a:ext uri="{A12FA001-AC4F-418D-AE19-62706E023703}">
                      <ahyp:hlinkClr xmlns:ahyp="http://schemas.microsoft.com/office/drawing/2018/hyperlinkcolor" val="tx"/>
                    </a:ext>
                  </a:extLst>
                </a:hlinkClick>
              </a:rPr>
              <a:t>RSA Frequently-Asked Questions About Formula Grant Awards</a:t>
            </a:r>
            <a:r>
              <a:rPr lang="en-US" sz="1800">
                <a:solidFill>
                  <a:schemeClr val="dk1"/>
                </a:solidFill>
                <a:latin typeface="Open Sans"/>
                <a:ea typeface="Open Sans"/>
                <a:cs typeface="Open Sans"/>
                <a:sym typeface="Open Sans"/>
              </a:rPr>
              <a:t>. </a:t>
            </a:r>
            <a:endParaRPr sz="1800">
              <a:solidFill>
                <a:schemeClr val="dk1"/>
              </a:solidFill>
              <a:latin typeface="Open Sans"/>
              <a:ea typeface="Open Sans"/>
              <a:cs typeface="Open Sans"/>
              <a:sym typeface="Open Sans"/>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D1D34"/>
      </a:dk1>
      <a:lt1>
        <a:srgbClr val="FFFFFF"/>
      </a:lt1>
      <a:dk2>
        <a:srgbClr val="68A19B"/>
      </a:dk2>
      <a:lt2>
        <a:srgbClr val="8B8887"/>
      </a:lt2>
      <a:accent1>
        <a:srgbClr val="0D1D34"/>
      </a:accent1>
      <a:accent2>
        <a:srgbClr val="173654"/>
      </a:accent2>
      <a:accent3>
        <a:srgbClr val="68A19B"/>
      </a:accent3>
      <a:accent4>
        <a:srgbClr val="C7975E"/>
      </a:accent4>
      <a:accent5>
        <a:srgbClr val="8B8887"/>
      </a:accent5>
      <a:accent6>
        <a:srgbClr val="FFFFFF"/>
      </a:accent6>
      <a:hlink>
        <a:srgbClr val="234E8C"/>
      </a:hlink>
      <a:folHlink>
        <a:srgbClr val="A372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D1D34"/>
      </a:dk1>
      <a:lt1>
        <a:srgbClr val="FFFFFF"/>
      </a:lt1>
      <a:dk2>
        <a:srgbClr val="68A19B"/>
      </a:dk2>
      <a:lt2>
        <a:srgbClr val="8B8887"/>
      </a:lt2>
      <a:accent1>
        <a:srgbClr val="0D1D34"/>
      </a:accent1>
      <a:accent2>
        <a:srgbClr val="173654"/>
      </a:accent2>
      <a:accent3>
        <a:srgbClr val="68A19B"/>
      </a:accent3>
      <a:accent4>
        <a:srgbClr val="C7975E"/>
      </a:accent4>
      <a:accent5>
        <a:srgbClr val="8B8887"/>
      </a:accent5>
      <a:accent6>
        <a:srgbClr val="FFFFFF"/>
      </a:accent6>
      <a:hlink>
        <a:srgbClr val="234E8C"/>
      </a:hlink>
      <a:folHlink>
        <a:srgbClr val="A372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AB4CD10FCCE840A9F7A60CFEA07643" ma:contentTypeVersion="15" ma:contentTypeDescription="Create a new document." ma:contentTypeScope="" ma:versionID="94fae2d5d10f394164130df946a51e40">
  <xsd:schema xmlns:xsd="http://www.w3.org/2001/XMLSchema" xmlns:xs="http://www.w3.org/2001/XMLSchema" xmlns:p="http://schemas.microsoft.com/office/2006/metadata/properties" xmlns:ns2="54a9d15e-ee5c-48f1-9d99-365d542a9913" xmlns:ns3="4ba7d84b-d7bd-46b4-a66c-7a610aef47b7" targetNamespace="http://schemas.microsoft.com/office/2006/metadata/properties" ma:root="true" ma:fieldsID="4cf07b64d3cf56c5eb246f0ed4bf271d" ns2:_="" ns3:_="">
    <xsd:import namespace="54a9d15e-ee5c-48f1-9d99-365d542a9913"/>
    <xsd:import namespace="4ba7d84b-d7bd-46b4-a66c-7a610aef47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a9d15e-ee5c-48f1-9d99-365d542a99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3db4deb-8d57-425f-b55a-80c757add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a7d84b-d7bd-46b4-a66c-7a610aef47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5f04fa3-e4a5-44fd-aa02-cf510cf6520a}" ma:internalName="TaxCatchAll" ma:showField="CatchAllData" ma:web="4ba7d84b-d7bd-46b4-a66c-7a610aef47b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9CD926-779F-4108-9353-A2A252D20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a9d15e-ee5c-48f1-9d99-365d542a9913"/>
    <ds:schemaRef ds:uri="4ba7d84b-d7bd-46b4-a66c-7a610aef47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73B333-BA34-4E6A-9B24-FDE162292A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TotalTime>
  <Words>3607</Words>
  <Application>Microsoft Office PowerPoint</Application>
  <PresentationFormat>Widescreen</PresentationFormat>
  <Paragraphs>334</Paragraphs>
  <Slides>48</Slides>
  <Notes>48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48</vt:i4>
      </vt:variant>
    </vt:vector>
  </HeadingPairs>
  <TitlesOfParts>
    <vt:vector size="56" baseType="lpstr">
      <vt:lpstr>Corbel</vt:lpstr>
      <vt:lpstr>Courier New</vt:lpstr>
      <vt:lpstr>Arial</vt:lpstr>
      <vt:lpstr>Calibri</vt:lpstr>
      <vt:lpstr>Noto Sans Symbols</vt:lpstr>
      <vt:lpstr>Open Sans</vt:lpstr>
      <vt:lpstr>Office Theme</vt:lpstr>
      <vt:lpstr>Office Theme</vt:lpstr>
      <vt:lpstr>Session 8: Contracts and Contract Monitoring / Innovative Partnerships and Systems</vt:lpstr>
      <vt:lpstr>Disclaimer</vt:lpstr>
      <vt:lpstr>Meet Your Presenters</vt:lpstr>
      <vt:lpstr>Contracts and Contract Monitoring</vt:lpstr>
      <vt:lpstr>Contracts and Contract Monitoring–What’s the big deal?</vt:lpstr>
      <vt:lpstr>Contracts should…</vt:lpstr>
      <vt:lpstr>Contract Reality #1 Names do NOT matter</vt:lpstr>
      <vt:lpstr>Contract Reality #2 Start off on the Right Foot</vt:lpstr>
      <vt:lpstr>Contract Reality #3  Federal Requirements Matter</vt:lpstr>
      <vt:lpstr>Contract Reality #4  Do I have to have a contract?  Can’t I just issue an authorization?   The answer is….</vt:lpstr>
      <vt:lpstr>Contract Reality #5 There Are Multiple Options for Managing Contracts Successfully</vt:lpstr>
      <vt:lpstr>Contract Reality #6  Vendor Relationships Are Critical </vt:lpstr>
      <vt:lpstr>Contract Reality #7 Staff Resources Matter</vt:lpstr>
      <vt:lpstr>Contract Reality #8 Policies/Procedures/Internal Controls matter</vt:lpstr>
      <vt:lpstr>Contract Reality #9 – Monitoring is 7 Steps</vt:lpstr>
      <vt:lpstr>Contract Reality #10 Managing Contract Compliance and Performance Matters</vt:lpstr>
      <vt:lpstr>South Carolina Story</vt:lpstr>
      <vt:lpstr>What do you think of when you hear the words “Contract Monitoring”?</vt:lpstr>
      <vt:lpstr>Contract Monitoring</vt:lpstr>
      <vt:lpstr>SCVRD Contract Monitoring Guidelines</vt:lpstr>
      <vt:lpstr>SCVRD Contract Monitoring Guidelines (2)</vt:lpstr>
      <vt:lpstr>SCVRD Contract Monitoring Guidelines (3) </vt:lpstr>
      <vt:lpstr>Benefits</vt:lpstr>
      <vt:lpstr>Thank you and Questions?</vt:lpstr>
      <vt:lpstr>Innovative Partnerships </vt:lpstr>
      <vt:lpstr> Core Goals</vt:lpstr>
      <vt:lpstr>CT CE Philosophy</vt:lpstr>
      <vt:lpstr>Factors</vt:lpstr>
      <vt:lpstr>What is Customized Employment?</vt:lpstr>
      <vt:lpstr>Who is Customized Employment for?</vt:lpstr>
      <vt:lpstr>How is CE Different from other Services?</vt:lpstr>
      <vt:lpstr> CT CE Project Timeline </vt:lpstr>
      <vt:lpstr>How We Got Here</vt:lpstr>
      <vt:lpstr> Training Development</vt:lpstr>
      <vt:lpstr>CT CE Certification Course</vt:lpstr>
      <vt:lpstr>Challenges</vt:lpstr>
      <vt:lpstr>Challenges (2)</vt:lpstr>
      <vt:lpstr>Resolutions &amp; Technical Assistance</vt:lpstr>
      <vt:lpstr>Lessons Learned</vt:lpstr>
      <vt:lpstr>Why does this Partnership Work?</vt:lpstr>
      <vt:lpstr>Joint Process Across Agencies</vt:lpstr>
      <vt:lpstr>Ongoing Challenges</vt:lpstr>
      <vt:lpstr>Partnership Outcomes</vt:lpstr>
      <vt:lpstr>Job Seeker Spotlight Meet Emma</vt:lpstr>
      <vt:lpstr>Action Steps</vt:lpstr>
      <vt:lpstr>Questions </vt:lpstr>
      <vt:lpstr>Conference Partners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8: Contracts and Contract Monitoring / Innovative Partnerships and Systems</dc:title>
  <dc:creator>Dawn Lalley</dc:creator>
  <cp:lastModifiedBy>Pankow, Carol</cp:lastModifiedBy>
  <cp:revision>7</cp:revision>
  <dcterms:created xsi:type="dcterms:W3CDTF">2021-01-21T01:54:30Z</dcterms:created>
  <dcterms:modified xsi:type="dcterms:W3CDTF">2023-04-12T23:49:41Z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81F60B89-67E9-4F50-BE7C-8B7D5EBAAE32</vt:lpwstr>
  </property>
  <property fmtid="{D5CDD505-2E9C-101B-9397-08002B2CF9AE}" pid="3" name="ArticulatePath">
    <vt:lpwstr>Coaching Strategies</vt:lpwstr>
  </property>
  <property fmtid="{D5CDD505-2E9C-101B-9397-08002B2CF9AE}" pid="4" name="ContentTypeId">
    <vt:lpwstr>0x010100A1AB4CD10FCCE840A9F7A60CFEA07643</vt:lpwstr>
  </property>
  <property fmtid="{D5CDD505-2E9C-101B-9397-08002B2CF9AE}" pid="5" name="Order">
    <vt:r8>1174300</vt:r8>
  </property>
  <property fmtid="{D5CDD505-2E9C-101B-9397-08002B2CF9AE}" pid="6" name="TriggerFlowInfo">
    <vt:lpwstr/>
  </property>
  <property fmtid="{D5CDD505-2E9C-101B-9397-08002B2CF9AE}" pid="7" name="ComplianceAssetId">
    <vt:lpwstr/>
  </property>
  <property fmtid="{D5CDD505-2E9C-101B-9397-08002B2CF9AE}" pid="8" name="_ExtendedDescription">
    <vt:lpwstr/>
  </property>
  <property fmtid="{D5CDD505-2E9C-101B-9397-08002B2CF9AE}" pid="9" name="MediaServiceImageTags">
    <vt:lpwstr/>
  </property>
</Properties>
</file>