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641" r:id="rId6"/>
    <p:sldId id="642" r:id="rId7"/>
    <p:sldId id="2147471865" r:id="rId8"/>
    <p:sldId id="2147471906" r:id="rId9"/>
    <p:sldId id="2147471907" r:id="rId10"/>
    <p:sldId id="2147471908" r:id="rId11"/>
    <p:sldId id="2147471909" r:id="rId12"/>
    <p:sldId id="2147471910" r:id="rId13"/>
    <p:sldId id="2147471861" r:id="rId14"/>
    <p:sldId id="2147471866" r:id="rId15"/>
    <p:sldId id="2147471913" r:id="rId16"/>
    <p:sldId id="2147471914" r:id="rId17"/>
    <p:sldId id="2147471915" r:id="rId18"/>
    <p:sldId id="2147471867" r:id="rId19"/>
    <p:sldId id="2147471917" r:id="rId20"/>
    <p:sldId id="2147471918" r:id="rId21"/>
    <p:sldId id="2147471864" r:id="rId22"/>
    <p:sldId id="2147471920" r:id="rId23"/>
    <p:sldId id="851" r:id="rId24"/>
    <p:sldId id="2147471922" r:id="rId25"/>
    <p:sldId id="2147471869" r:id="rId26"/>
    <p:sldId id="2147471925" r:id="rId27"/>
    <p:sldId id="2147471904" r:id="rId28"/>
    <p:sldId id="2147471924" r:id="rId29"/>
    <p:sldId id="720" r:id="rId30"/>
    <p:sldId id="826"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3 CSAVR Conference - Charting Our Course: Maximizing VR Resources: Increasing Customer Outcomes" id="{7004EFDF-69F3-4A03-BADA-E3C62EA2580E}">
          <p14:sldIdLst>
            <p14:sldId id="256"/>
            <p14:sldId id="641"/>
            <p14:sldId id="642"/>
            <p14:sldId id="2147471865"/>
            <p14:sldId id="2147471906"/>
            <p14:sldId id="2147471907"/>
            <p14:sldId id="2147471908"/>
            <p14:sldId id="2147471909"/>
            <p14:sldId id="2147471910"/>
            <p14:sldId id="2147471861"/>
            <p14:sldId id="2147471866"/>
            <p14:sldId id="2147471913"/>
            <p14:sldId id="2147471914"/>
            <p14:sldId id="2147471915"/>
            <p14:sldId id="2147471867"/>
            <p14:sldId id="2147471917"/>
            <p14:sldId id="2147471918"/>
            <p14:sldId id="2147471864"/>
            <p14:sldId id="2147471920"/>
            <p14:sldId id="851"/>
            <p14:sldId id="2147471922"/>
            <p14:sldId id="2147471869"/>
            <p14:sldId id="2147471925"/>
            <p14:sldId id="2147471904"/>
            <p14:sldId id="2147471924"/>
            <p14:sldId id="720"/>
            <p14:sldId id="8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Moya" initials="CM" lastIdx="1" clrIdx="0">
    <p:extLst>
      <p:ext uri="{19B8F6BF-5375-455C-9EA6-DF929625EA0E}">
        <p15:presenceInfo xmlns:p15="http://schemas.microsoft.com/office/powerpoint/2012/main" userId="S::moya@eri-wi.org::952a9161-3561-42aa-a1f1-acb93a460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FCD"/>
    <a:srgbClr val="FFFFFF"/>
    <a:srgbClr val="B7BFC8"/>
    <a:srgbClr val="F8F2EC"/>
    <a:srgbClr val="DDE8F7"/>
    <a:srgbClr val="D6B48A"/>
    <a:srgbClr val="DDC19E"/>
    <a:srgbClr val="C5C3C3"/>
    <a:srgbClr val="D1CFCF"/>
    <a:srgbClr val="C6D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86446" autoAdjust="0"/>
  </p:normalViewPr>
  <p:slideViewPr>
    <p:cSldViewPr snapToGrid="0">
      <p:cViewPr varScale="1">
        <p:scale>
          <a:sx n="95" d="100"/>
          <a:sy n="95" d="100"/>
        </p:scale>
        <p:origin x="83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7AEB7-D65B-4BDC-9ACE-1F18108F2AB0}" type="datetimeFigureOut">
              <a:rPr lang="en-US" smtClean="0"/>
              <a:t>4/5/2023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A3FB9-EA21-459E-9502-135014CDD12C}" type="slidenum">
              <a:rPr lang="en-US" smtClean="0"/>
              <a:t>‹#›</a:t>
            </a:fld>
            <a:endParaRPr lang="en-US" dirty="0"/>
          </a:p>
        </p:txBody>
      </p:sp>
    </p:spTree>
    <p:extLst>
      <p:ext uri="{BB962C8B-B14F-4D97-AF65-F5344CB8AC3E}">
        <p14:creationId xmlns:p14="http://schemas.microsoft.com/office/powerpoint/2010/main" val="24711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a:t>
            </a:fld>
            <a:endParaRPr lang="en-US" dirty="0"/>
          </a:p>
        </p:txBody>
      </p:sp>
    </p:spTree>
    <p:extLst>
      <p:ext uri="{BB962C8B-B14F-4D97-AF65-F5344CB8AC3E}">
        <p14:creationId xmlns:p14="http://schemas.microsoft.com/office/powerpoint/2010/main" val="405587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3</a:t>
            </a:fld>
            <a:endParaRPr lang="en-US" dirty="0"/>
          </a:p>
        </p:txBody>
      </p:sp>
    </p:spTree>
    <p:extLst>
      <p:ext uri="{BB962C8B-B14F-4D97-AF65-F5344CB8AC3E}">
        <p14:creationId xmlns:p14="http://schemas.microsoft.com/office/powerpoint/2010/main" val="194590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14</a:t>
            </a:fld>
            <a:endParaRPr lang="en-US" dirty="0"/>
          </a:p>
        </p:txBody>
      </p:sp>
    </p:spTree>
    <p:extLst>
      <p:ext uri="{BB962C8B-B14F-4D97-AF65-F5344CB8AC3E}">
        <p14:creationId xmlns:p14="http://schemas.microsoft.com/office/powerpoint/2010/main" val="391631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19</a:t>
            </a:fld>
            <a:endParaRPr lang="en-US" dirty="0"/>
          </a:p>
        </p:txBody>
      </p:sp>
    </p:spTree>
    <p:extLst>
      <p:ext uri="{BB962C8B-B14F-4D97-AF65-F5344CB8AC3E}">
        <p14:creationId xmlns:p14="http://schemas.microsoft.com/office/powerpoint/2010/main" val="348729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7d8e2fa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77d8e2fa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117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A3FB9-EA21-459E-9502-135014CDD12C}" type="slidenum">
              <a:rPr lang="en-US" smtClean="0"/>
              <a:t>23</a:t>
            </a:fld>
            <a:endParaRPr lang="en-US" dirty="0"/>
          </a:p>
        </p:txBody>
      </p:sp>
    </p:spTree>
    <p:extLst>
      <p:ext uri="{BB962C8B-B14F-4D97-AF65-F5344CB8AC3E}">
        <p14:creationId xmlns:p14="http://schemas.microsoft.com/office/powerpoint/2010/main" val="268670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b="1" dirty="0"/>
          </a:p>
        </p:txBody>
      </p:sp>
    </p:spTree>
    <p:extLst>
      <p:ext uri="{BB962C8B-B14F-4D97-AF65-F5344CB8AC3E}">
        <p14:creationId xmlns:p14="http://schemas.microsoft.com/office/powerpoint/2010/main" val="148875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26</a:t>
            </a:fld>
            <a:endParaRPr lang="en-US" dirty="0"/>
          </a:p>
        </p:txBody>
      </p:sp>
    </p:spTree>
    <p:extLst>
      <p:ext uri="{BB962C8B-B14F-4D97-AF65-F5344CB8AC3E}">
        <p14:creationId xmlns:p14="http://schemas.microsoft.com/office/powerpoint/2010/main" val="238159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27</a:t>
            </a:fld>
            <a:endParaRPr lang="en-US" dirty="0"/>
          </a:p>
        </p:txBody>
      </p:sp>
    </p:spTree>
    <p:extLst>
      <p:ext uri="{BB962C8B-B14F-4D97-AF65-F5344CB8AC3E}">
        <p14:creationId xmlns:p14="http://schemas.microsoft.com/office/powerpoint/2010/main" val="2987813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Title-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71DA1-A612-AF8D-4335-B03FC9AA686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29000"/>
            <a:extLst>
              <a:ext uri="{28A0092B-C50C-407E-A947-70E740481C1C}">
                <a14:useLocalDpi xmlns:a14="http://schemas.microsoft.com/office/drawing/2010/main" val="0"/>
              </a:ext>
            </a:extLst>
          </a:blip>
          <a:srcRect/>
          <a:stretch/>
        </p:blipFill>
        <p:spPr>
          <a:xfrm>
            <a:off x="8518" y="0"/>
            <a:ext cx="12197785" cy="6502400"/>
          </a:xfrm>
          <a:prstGeom prst="rect">
            <a:avLst/>
          </a:prstGeom>
          <a:noFill/>
        </p:spPr>
      </p:pic>
      <p:sp>
        <p:nvSpPr>
          <p:cNvPr id="3" name="Subtitle 2">
            <a:extLst>
              <a:ext uri="{FF2B5EF4-FFF2-40B4-BE49-F238E27FC236}">
                <a16:creationId xmlns:a16="http://schemas.microsoft.com/office/drawing/2014/main" id="{CAE2DE54-8992-40C9-81F3-66833C2BC67C}"/>
              </a:ext>
            </a:extLst>
          </p:cNvPr>
          <p:cNvSpPr>
            <a:spLocks noGrp="1"/>
          </p:cNvSpPr>
          <p:nvPr>
            <p:ph type="subTitle" idx="1" hasCustomPrompt="1"/>
          </p:nvPr>
        </p:nvSpPr>
        <p:spPr>
          <a:xfrm>
            <a:off x="731367" y="2651760"/>
            <a:ext cx="4754880" cy="3108960"/>
          </a:xfrm>
        </p:spPr>
        <p:txBody>
          <a:bodyPr>
            <a:normAutofit/>
          </a:bodyPr>
          <a:lstStyle>
            <a:lvl1pPr marL="0" indent="0" algn="l">
              <a:lnSpc>
                <a:spcPct val="105000"/>
              </a:lnSpc>
              <a:spcBef>
                <a:spcPts val="0"/>
              </a:spcBef>
              <a:buNone/>
              <a:defRPr sz="2400" b="1">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CFA8318-9E8E-FF34-A66F-99CD658A0CF5}"/>
              </a:ext>
              <a:ext uri="{C183D7F6-B498-43B3-948B-1728B52AA6E4}">
                <adec:decorative xmlns:adec="http://schemas.microsoft.com/office/drawing/2017/decorative" val="1"/>
              </a:ext>
            </a:extLst>
          </p:cNvPr>
          <p:cNvGrpSpPr/>
          <p:nvPr userDrawn="1"/>
        </p:nvGrpSpPr>
        <p:grpSpPr>
          <a:xfrm>
            <a:off x="-110" y="6124887"/>
            <a:ext cx="12192110" cy="767295"/>
            <a:chOff x="-2323" y="4128060"/>
            <a:chExt cx="12202601" cy="767295"/>
          </a:xfrm>
        </p:grpSpPr>
        <p:sp>
          <p:nvSpPr>
            <p:cNvPr id="15" name="Flowchart: Stored Data 11">
              <a:extLst>
                <a:ext uri="{FF2B5EF4-FFF2-40B4-BE49-F238E27FC236}">
                  <a16:creationId xmlns:a16="http://schemas.microsoft.com/office/drawing/2014/main" id="{DB0D8D1A-5D4F-9DFE-63ED-9FD288861C9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6" name="Group 15">
              <a:extLst>
                <a:ext uri="{FF2B5EF4-FFF2-40B4-BE49-F238E27FC236}">
                  <a16:creationId xmlns:a16="http://schemas.microsoft.com/office/drawing/2014/main" id="{8990F432-254B-0A11-FCEE-D4193513AD83}"/>
                </a:ext>
              </a:extLst>
            </p:cNvPr>
            <p:cNvGrpSpPr/>
            <p:nvPr/>
          </p:nvGrpSpPr>
          <p:grpSpPr>
            <a:xfrm>
              <a:off x="-2323" y="4170079"/>
              <a:ext cx="12202601" cy="725276"/>
              <a:chOff x="9932" y="5889769"/>
              <a:chExt cx="12184065" cy="725276"/>
            </a:xfrm>
          </p:grpSpPr>
          <p:sp>
            <p:nvSpPr>
              <p:cNvPr id="17" name="Rectangle 16">
                <a:extLst>
                  <a:ext uri="{FF2B5EF4-FFF2-40B4-BE49-F238E27FC236}">
                    <a16:creationId xmlns:a16="http://schemas.microsoft.com/office/drawing/2014/main" id="{6F9C0A2D-CEF0-515D-6E9D-BEB66E0EA38E}"/>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1">
                <a:extLst>
                  <a:ext uri="{FF2B5EF4-FFF2-40B4-BE49-F238E27FC236}">
                    <a16:creationId xmlns:a16="http://schemas.microsoft.com/office/drawing/2014/main" id="{39F4E439-BEEA-2394-BA60-D2CB90F18753}"/>
                  </a:ext>
                  <a:ext uri="{C183D7F6-B498-43B3-948B-1728B52AA6E4}">
                    <adec:decorative xmlns:adec="http://schemas.microsoft.com/office/drawing/2017/decorative" val="1"/>
                  </a:ext>
                </a:extLst>
              </p:cNvPr>
              <p:cNvSpPr/>
              <p:nvPr/>
            </p:nvSpPr>
            <p:spPr bwMode="auto">
              <a:xfrm rot="16200000">
                <a:off x="5739382" y="160429"/>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73DF6312-EA75-49E8-B573-59F02A5991C8}"/>
              </a:ext>
            </a:extLst>
          </p:cNvPr>
          <p:cNvSpPr>
            <a:spLocks noGrp="1"/>
          </p:cNvSpPr>
          <p:nvPr>
            <p:ph type="ctrTitle"/>
          </p:nvPr>
        </p:nvSpPr>
        <p:spPr>
          <a:xfrm>
            <a:off x="731367" y="548640"/>
            <a:ext cx="6766560" cy="1828800"/>
          </a:xfrm>
        </p:spPr>
        <p:txBody>
          <a:bodyPr anchor="b">
            <a:normAutofit/>
          </a:bodyPr>
          <a:lstStyle>
            <a:lvl1pPr algn="l">
              <a:lnSpc>
                <a:spcPct val="102000"/>
              </a:lnSpc>
              <a:defRPr sz="44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547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lIns="91440" tIns="45720" rIns="91440" bIns="45720">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B30FB516-0834-E970-C852-A6ABB55667D0}"/>
              </a:ext>
              <a:ext uri="{C183D7F6-B498-43B3-948B-1728B52AA6E4}">
                <adec:decorative xmlns:adec="http://schemas.microsoft.com/office/drawing/2017/decorative" val="1"/>
              </a:ext>
            </a:extLst>
          </p:cNvPr>
          <p:cNvGrpSpPr/>
          <p:nvPr userDrawn="1"/>
        </p:nvGrpSpPr>
        <p:grpSpPr>
          <a:xfrm>
            <a:off x="-110" y="6122455"/>
            <a:ext cx="12192110" cy="755420"/>
            <a:chOff x="-2323" y="4128060"/>
            <a:chExt cx="12202601" cy="755420"/>
          </a:xfrm>
        </p:grpSpPr>
        <p:sp>
          <p:nvSpPr>
            <p:cNvPr id="9" name="Flowchart: Stored Data 11">
              <a:extLst>
                <a:ext uri="{FF2B5EF4-FFF2-40B4-BE49-F238E27FC236}">
                  <a16:creationId xmlns:a16="http://schemas.microsoft.com/office/drawing/2014/main" id="{2A71683F-C8AA-EA27-91F6-DFFC032C512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9A5FA9D-37EE-02EF-65ED-5C8FF705A84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F57ADECD-5FFB-819E-C0E5-401A5E842A76}"/>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ADFD5558-AAC9-665A-95A0-7C1941468CD6}"/>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9382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G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98B38-90DB-1CE2-D69F-CE939F51CF31}"/>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accent4">
                  <a:lumMod val="50000"/>
                </a:schemeClr>
              </a:buClr>
              <a:defRPr/>
            </a:lvl1pPr>
            <a:lvl2pPr>
              <a:lnSpc>
                <a:spcPct val="108000"/>
              </a:lnSpc>
              <a:spcBef>
                <a:spcPts val="1200"/>
              </a:spcBef>
              <a:buClr>
                <a:schemeClr val="accent4">
                  <a:lumMod val="50000"/>
                </a:schemeClr>
              </a:buClr>
              <a:defRPr/>
            </a:lvl2pPr>
            <a:lvl3pPr>
              <a:lnSpc>
                <a:spcPct val="108000"/>
              </a:lnSpc>
              <a:spcBef>
                <a:spcPts val="1200"/>
              </a:spcBef>
              <a:buClr>
                <a:schemeClr val="accent4">
                  <a:lumMod val="50000"/>
                </a:schemeClr>
              </a:buClr>
              <a:defRPr/>
            </a:lvl3pPr>
            <a:lvl4pPr>
              <a:lnSpc>
                <a:spcPct val="108000"/>
              </a:lnSpc>
              <a:spcBef>
                <a:spcPts val="1200"/>
              </a:spcBef>
              <a:buClr>
                <a:schemeClr val="accent4">
                  <a:lumMod val="50000"/>
                </a:schemeClr>
              </a:buClr>
              <a:defRPr/>
            </a:lvl4pPr>
            <a:lvl5pPr>
              <a:lnSpc>
                <a:spcPct val="108000"/>
              </a:lnSpc>
              <a:spcBef>
                <a:spcPts val="1200"/>
              </a:spcBef>
              <a:buClr>
                <a:schemeClr val="accent4">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0034AD3E-C1B5-C348-E115-7C2315355385}"/>
              </a:ext>
              <a:ext uri="{C183D7F6-B498-43B3-948B-1728B52AA6E4}">
                <adec:decorative xmlns:adec="http://schemas.microsoft.com/office/drawing/2017/decorative" val="1"/>
              </a:ext>
            </a:extLst>
          </p:cNvPr>
          <p:cNvGrpSpPr/>
          <p:nvPr userDrawn="1"/>
        </p:nvGrpSpPr>
        <p:grpSpPr>
          <a:xfrm>
            <a:off x="-110" y="6134030"/>
            <a:ext cx="12196674" cy="755420"/>
            <a:chOff x="-2323" y="4128060"/>
            <a:chExt cx="12207169" cy="755420"/>
          </a:xfrm>
        </p:grpSpPr>
        <p:sp>
          <p:nvSpPr>
            <p:cNvPr id="9" name="Flowchart: Stored Data 11">
              <a:extLst>
                <a:ext uri="{FF2B5EF4-FFF2-40B4-BE49-F238E27FC236}">
                  <a16:creationId xmlns:a16="http://schemas.microsoft.com/office/drawing/2014/main" id="{4F88E977-0009-1CCB-975F-2C5CACEDA515}"/>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092DA24-6B29-16DD-E009-017BB473C504}"/>
                </a:ext>
              </a:extLst>
            </p:cNvPr>
            <p:cNvGrpSpPr/>
            <p:nvPr/>
          </p:nvGrpSpPr>
          <p:grpSpPr>
            <a:xfrm>
              <a:off x="-2323" y="4158204"/>
              <a:ext cx="12207169" cy="725276"/>
              <a:chOff x="9932" y="5877894"/>
              <a:chExt cx="12188626" cy="725276"/>
            </a:xfrm>
          </p:grpSpPr>
          <p:sp>
            <p:nvSpPr>
              <p:cNvPr id="11" name="Rectangle 10">
                <a:extLst>
                  <a:ext uri="{FF2B5EF4-FFF2-40B4-BE49-F238E27FC236}">
                    <a16:creationId xmlns:a16="http://schemas.microsoft.com/office/drawing/2014/main" id="{12A81753-02B2-F9B3-4444-8B780616405A}"/>
                  </a:ext>
                  <a:ext uri="{C183D7F6-B498-43B3-948B-1728B52AA6E4}">
                    <adec:decorative xmlns:adec="http://schemas.microsoft.com/office/drawing/2017/decorative" val="1"/>
                  </a:ext>
                </a:extLst>
              </p:cNvPr>
              <p:cNvSpPr/>
              <p:nvPr/>
            </p:nvSpPr>
            <p:spPr>
              <a:xfrm>
                <a:off x="9932" y="6478520"/>
                <a:ext cx="12188626" cy="105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4299558A-F32E-9A7B-FCD0-CE94951B66D5}"/>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62932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F75FD-A4FA-BB04-4503-CF231FA88BE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2"/>
              </a:buClr>
              <a:defRPr/>
            </a:lvl1pPr>
            <a:lvl2pPr>
              <a:lnSpc>
                <a:spcPct val="108000"/>
              </a:lnSpc>
              <a:spcBef>
                <a:spcPts val="1200"/>
              </a:spcBef>
              <a:buClr>
                <a:schemeClr val="tx2"/>
              </a:buClr>
              <a:defRPr/>
            </a:lvl2pPr>
            <a:lvl3pPr>
              <a:lnSpc>
                <a:spcPct val="108000"/>
              </a:lnSpc>
              <a:spcBef>
                <a:spcPts val="1200"/>
              </a:spcBef>
              <a:buClr>
                <a:schemeClr val="tx2"/>
              </a:buClr>
              <a:defRPr/>
            </a:lvl3pPr>
            <a:lvl4pPr>
              <a:lnSpc>
                <a:spcPct val="108000"/>
              </a:lnSpc>
              <a:spcBef>
                <a:spcPts val="1200"/>
              </a:spcBef>
              <a:buClr>
                <a:schemeClr val="tx2"/>
              </a:buClr>
              <a:defRPr/>
            </a:lvl4pPr>
            <a:lvl5pPr>
              <a:lnSpc>
                <a:spcPct val="108000"/>
              </a:lnSpc>
              <a:spcBef>
                <a:spcPts val="1200"/>
              </a:spcBef>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A1F1598D-C6C6-F18F-7807-4B1F076E3E3A}"/>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3" name="Flowchart: Stored Data 11">
              <a:extLst>
                <a:ext uri="{FF2B5EF4-FFF2-40B4-BE49-F238E27FC236}">
                  <a16:creationId xmlns:a16="http://schemas.microsoft.com/office/drawing/2014/main" id="{F8A994A0-2C4F-B796-B61F-C7D8DFBD513F}"/>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8D8E2EFF-4CCA-C771-6AC3-516AD981F896}"/>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6269127D-C25B-9E85-4B85-DD282D29D9EC}"/>
                  </a:ext>
                  <a:ext uri="{C183D7F6-B498-43B3-948B-1728B52AA6E4}">
                    <adec:decorative xmlns:adec="http://schemas.microsoft.com/office/drawing/2017/decorative" val="1"/>
                  </a:ext>
                </a:extLst>
              </p:cNvPr>
              <p:cNvSpPr/>
              <p:nvPr/>
            </p:nvSpPr>
            <p:spPr>
              <a:xfrm>
                <a:off x="9932" y="6488042"/>
                <a:ext cx="12184065" cy="95637"/>
              </a:xfrm>
              <a:prstGeom prst="rect">
                <a:avLst/>
              </a:prstGeom>
              <a:solidFill>
                <a:srgbClr val="4C7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4DADA5B4-054F-E93A-54E2-4B69C741E36A}"/>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70093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Gra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F0895-7E98-A57A-3426-230AFE513E1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31000"/>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buSzPct val="125000"/>
              <a:defRPr/>
            </a:lvl1pPr>
            <a:lvl2pPr>
              <a:lnSpc>
                <a:spcPct val="108000"/>
              </a:lnSpc>
              <a:spcBef>
                <a:spcPts val="1200"/>
              </a:spcBef>
              <a:buClr>
                <a:schemeClr val="tx1">
                  <a:lumMod val="75000"/>
                  <a:lumOff val="25000"/>
                </a:schemeClr>
              </a:buClr>
              <a:buSzPct val="80000"/>
              <a:defRPr/>
            </a:lvl2pPr>
            <a:lvl3pPr indent="-347472">
              <a:lnSpc>
                <a:spcPct val="108000"/>
              </a:lnSpc>
              <a:spcBef>
                <a:spcPts val="1200"/>
              </a:spcBef>
              <a:buClr>
                <a:schemeClr val="tx1">
                  <a:lumMod val="75000"/>
                  <a:lumOff val="25000"/>
                </a:schemeClr>
              </a:buClr>
              <a:buSzPct val="80000"/>
              <a:defRPr/>
            </a:lvl3pPr>
            <a:lvl4pPr indent="-347472">
              <a:lnSpc>
                <a:spcPct val="108000"/>
              </a:lnSpc>
              <a:spcBef>
                <a:spcPts val="1200"/>
              </a:spcBef>
              <a:buClr>
                <a:schemeClr val="tx1">
                  <a:lumMod val="75000"/>
                  <a:lumOff val="25000"/>
                </a:schemeClr>
              </a:buClr>
              <a:buSzPct val="100000"/>
              <a:defRPr/>
            </a:lvl4pPr>
            <a:lvl5pPr>
              <a:lnSpc>
                <a:spcPct val="108000"/>
              </a:lnSpc>
              <a:spcBef>
                <a:spcPts val="1200"/>
              </a:spcBef>
              <a:buClr>
                <a:schemeClr val="tx1">
                  <a:lumMod val="75000"/>
                  <a:lumOff val="25000"/>
                </a:schemeClr>
              </a:buClr>
              <a:buSzPct val="7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AC37AAF4-EFF4-63EE-C9A6-E3DDAC1665BD}"/>
              </a:ext>
              <a:ext uri="{C183D7F6-B498-43B3-948B-1728B52AA6E4}">
                <adec:decorative xmlns:adec="http://schemas.microsoft.com/office/drawing/2017/decorative" val="1"/>
              </a:ext>
            </a:extLst>
          </p:cNvPr>
          <p:cNvGrpSpPr/>
          <p:nvPr userDrawn="1"/>
        </p:nvGrpSpPr>
        <p:grpSpPr>
          <a:xfrm>
            <a:off x="-110" y="6122460"/>
            <a:ext cx="12192110" cy="755420"/>
            <a:chOff x="-2323" y="4128060"/>
            <a:chExt cx="12202601" cy="755420"/>
          </a:xfrm>
        </p:grpSpPr>
        <p:sp>
          <p:nvSpPr>
            <p:cNvPr id="9" name="Flowchart: Stored Data 11">
              <a:extLst>
                <a:ext uri="{FF2B5EF4-FFF2-40B4-BE49-F238E27FC236}">
                  <a16:creationId xmlns:a16="http://schemas.microsoft.com/office/drawing/2014/main" id="{DA327580-1CF5-34FE-D432-400C14204C9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E750A1E9-F1E8-2DFE-27F1-C126A098579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CC48D589-642A-936C-96EB-850A7D4B04E1}"/>
                  </a:ext>
                  <a:ext uri="{C183D7F6-B498-43B3-948B-1728B52AA6E4}">
                    <adec:decorative xmlns:adec="http://schemas.microsoft.com/office/drawing/2017/decorative" val="1"/>
                  </a:ext>
                </a:extLst>
              </p:cNvPr>
              <p:cNvSpPr/>
              <p:nvPr/>
            </p:nvSpPr>
            <p:spPr>
              <a:xfrm>
                <a:off x="9932" y="6497568"/>
                <a:ext cx="12184065" cy="861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6DC9DEEF-2B02-26F6-E254-8D6CBC847B7C}"/>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69246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L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23E76854-04F6-C1F3-1371-C5C679442DF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3" name="Flowchart: Stored Data 11">
              <a:extLst>
                <a:ext uri="{FF2B5EF4-FFF2-40B4-BE49-F238E27FC236}">
                  <a16:creationId xmlns:a16="http://schemas.microsoft.com/office/drawing/2014/main" id="{E25DC0B4-320B-5241-849B-E66AB7841E2B}"/>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4E797484-5FF0-3135-7058-D68A0F1AB7D1}"/>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E4A2738B-0A5D-4D17-0917-2C66ECDE5667}"/>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582A837E-2E16-D68D-5424-C3779B3A4B27}"/>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53772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46ED92-ED68-86FD-DF43-CFC5F4FCF4D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a:noFill/>
        </p:spPr>
      </p:pic>
      <p:grpSp>
        <p:nvGrpSpPr>
          <p:cNvPr id="7" name="Group 6">
            <a:extLst>
              <a:ext uri="{FF2B5EF4-FFF2-40B4-BE49-F238E27FC236}">
                <a16:creationId xmlns:a16="http://schemas.microsoft.com/office/drawing/2014/main" id="{28333B4F-EE79-7995-3FAB-992A1D52E0F3}"/>
              </a:ext>
              <a:ext uri="{C183D7F6-B498-43B3-948B-1728B52AA6E4}">
                <adec:decorative xmlns:adec="http://schemas.microsoft.com/office/drawing/2017/decorative" val="1"/>
              </a:ext>
            </a:extLst>
          </p:cNvPr>
          <p:cNvGrpSpPr/>
          <p:nvPr userDrawn="1"/>
        </p:nvGrpSpPr>
        <p:grpSpPr>
          <a:xfrm>
            <a:off x="-110" y="6125163"/>
            <a:ext cx="12192110" cy="735930"/>
            <a:chOff x="-2323" y="4128060"/>
            <a:chExt cx="12202601" cy="735930"/>
          </a:xfrm>
        </p:grpSpPr>
        <p:sp>
          <p:nvSpPr>
            <p:cNvPr id="8" name="Flowchart: Stored Data 11">
              <a:extLst>
                <a:ext uri="{FF2B5EF4-FFF2-40B4-BE49-F238E27FC236}">
                  <a16:creationId xmlns:a16="http://schemas.microsoft.com/office/drawing/2014/main" id="{B0EE97CC-A6AB-8FFE-4279-7A790C182287}"/>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F2C55F43-AC95-7303-7D88-3699613C967D}"/>
                </a:ext>
              </a:extLst>
            </p:cNvPr>
            <p:cNvGrpSpPr/>
            <p:nvPr/>
          </p:nvGrpSpPr>
          <p:grpSpPr>
            <a:xfrm>
              <a:off x="-2323" y="4136938"/>
              <a:ext cx="12202601" cy="727052"/>
              <a:chOff x="9932" y="5856628"/>
              <a:chExt cx="12184065" cy="727052"/>
            </a:xfrm>
          </p:grpSpPr>
          <p:sp>
            <p:nvSpPr>
              <p:cNvPr id="10" name="Rectangle 9">
                <a:extLst>
                  <a:ext uri="{FF2B5EF4-FFF2-40B4-BE49-F238E27FC236}">
                    <a16:creationId xmlns:a16="http://schemas.microsoft.com/office/drawing/2014/main" id="{94DEFC40-EDD6-F101-B0D4-D2F7C34CB92E}"/>
                  </a:ext>
                  <a:ext uri="{C183D7F6-B498-43B3-948B-1728B52AA6E4}">
                    <adec:decorative xmlns:adec="http://schemas.microsoft.com/office/drawing/2017/decorative" val="1"/>
                  </a:ext>
                </a:extLst>
              </p:cNvPr>
              <p:cNvSpPr/>
              <p:nvPr/>
            </p:nvSpPr>
            <p:spPr>
              <a:xfrm>
                <a:off x="9932" y="6429828"/>
                <a:ext cx="12184065" cy="153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388B587F-E89B-4DCB-47F2-0D010C9520F7}"/>
                  </a:ext>
                  <a:ext uri="{C183D7F6-B498-43B3-948B-1728B52AA6E4}">
                    <adec:decorative xmlns:adec="http://schemas.microsoft.com/office/drawing/2017/decorative" val="1"/>
                  </a:ext>
                </a:extLst>
              </p:cNvPr>
              <p:cNvSpPr/>
              <p:nvPr/>
            </p:nvSpPr>
            <p:spPr bwMode="auto">
              <a:xfrm rot="16200000">
                <a:off x="5739382" y="127288"/>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212417A8-9DBE-403F-B71C-AA52493E35F0}"/>
              </a:ext>
            </a:extLst>
          </p:cNvPr>
          <p:cNvSpPr>
            <a:spLocks noGrp="1"/>
          </p:cNvSpPr>
          <p:nvPr>
            <p:ph type="title"/>
          </p:nvPr>
        </p:nvSpPr>
        <p:spPr>
          <a:xfrm>
            <a:off x="731520" y="365125"/>
            <a:ext cx="10773940" cy="1097280"/>
          </a:xfrm>
        </p:spPr>
        <p:txBody>
          <a:bodyPr>
            <a:normAutofit/>
          </a:bodyPr>
          <a:lstStyle>
            <a:lvl1pPr>
              <a:defRPr sz="4000" b="1">
                <a:solidFill>
                  <a:schemeClr val="accent4">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7771978-206B-43E9-904D-A3E97561D5AF}"/>
              </a:ext>
            </a:extLst>
          </p:cNvPr>
          <p:cNvSpPr>
            <a:spLocks noGrp="1"/>
          </p:cNvSpPr>
          <p:nvPr>
            <p:ph type="body" idx="1"/>
          </p:nvPr>
        </p:nvSpPr>
        <p:spPr>
          <a:xfrm>
            <a:off x="731520" y="1569199"/>
            <a:ext cx="5266055"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64D459D-E127-4540-BEA1-09EA2C68190E}"/>
              </a:ext>
            </a:extLst>
          </p:cNvPr>
          <p:cNvSpPr>
            <a:spLocks noGrp="1"/>
          </p:cNvSpPr>
          <p:nvPr>
            <p:ph sz="half" idx="2"/>
          </p:nvPr>
        </p:nvSpPr>
        <p:spPr>
          <a:xfrm>
            <a:off x="731520" y="2467941"/>
            <a:ext cx="5266055" cy="3567098"/>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006A81E-7180-4967-8F64-60A104454563}"/>
              </a:ext>
            </a:extLst>
          </p:cNvPr>
          <p:cNvSpPr>
            <a:spLocks noGrp="1"/>
          </p:cNvSpPr>
          <p:nvPr>
            <p:ph type="body" sz="quarter" idx="3"/>
          </p:nvPr>
        </p:nvSpPr>
        <p:spPr>
          <a:xfrm>
            <a:off x="6172200" y="1569199"/>
            <a:ext cx="5333260"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77923675-B4E1-51CA-5F68-25C06F664DD9}"/>
              </a:ext>
            </a:extLst>
          </p:cNvPr>
          <p:cNvSpPr>
            <a:spLocks noGrp="1"/>
          </p:cNvSpPr>
          <p:nvPr>
            <p:ph sz="half" idx="10"/>
          </p:nvPr>
        </p:nvSpPr>
        <p:spPr>
          <a:xfrm>
            <a:off x="6204096" y="2467940"/>
            <a:ext cx="5301364" cy="3567099"/>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4485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674458-9173-7A60-BCA6-B14433B67305}"/>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3D24374C-1107-4774-8E5C-B093E85BC091}"/>
              </a:ext>
            </a:extLst>
          </p:cNvPr>
          <p:cNvSpPr>
            <a:spLocks noGrp="1"/>
          </p:cNvSpPr>
          <p:nvPr>
            <p:ph type="title"/>
          </p:nvPr>
        </p:nvSpPr>
        <p:spPr>
          <a:xfrm>
            <a:off x="731520" y="365761"/>
            <a:ext cx="10773940" cy="1074994"/>
          </a:xfrm>
        </p:spPr>
        <p:txBody>
          <a:bodyPr>
            <a:normAutofit/>
          </a:bodyPr>
          <a:lstStyle>
            <a:lvl1pPr>
              <a:lnSpc>
                <a:spcPct val="102000"/>
              </a:lnSpc>
              <a:defRPr sz="4000" b="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1FF501A-8B92-4C99-A4A6-5E93B01BB0C6}"/>
              </a:ext>
            </a:extLst>
          </p:cNvPr>
          <p:cNvSpPr>
            <a:spLocks noGrp="1"/>
          </p:cNvSpPr>
          <p:nvPr>
            <p:ph sz="half" idx="1"/>
          </p:nvPr>
        </p:nvSpPr>
        <p:spPr>
          <a:xfrm>
            <a:off x="731520" y="1691581"/>
            <a:ext cx="528828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A9761D-E3E3-4BAB-AD67-97C6B7D93C0E}"/>
              </a:ext>
            </a:extLst>
          </p:cNvPr>
          <p:cNvSpPr>
            <a:spLocks noGrp="1"/>
          </p:cNvSpPr>
          <p:nvPr>
            <p:ph sz="half" idx="2"/>
          </p:nvPr>
        </p:nvSpPr>
        <p:spPr>
          <a:xfrm>
            <a:off x="6172200" y="1691581"/>
            <a:ext cx="533326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A93D81BD-4E66-22CC-2530-770609B582A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11" name="Flowchart: Stored Data 11">
              <a:extLst>
                <a:ext uri="{FF2B5EF4-FFF2-40B4-BE49-F238E27FC236}">
                  <a16:creationId xmlns:a16="http://schemas.microsoft.com/office/drawing/2014/main" id="{3FA59EAE-4FD3-9B09-F62E-5523984F3F4C}"/>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2" name="Group 11">
              <a:extLst>
                <a:ext uri="{FF2B5EF4-FFF2-40B4-BE49-F238E27FC236}">
                  <a16:creationId xmlns:a16="http://schemas.microsoft.com/office/drawing/2014/main" id="{3A8BC637-D6B2-9ABE-A53E-CA6CF8E887B1}"/>
                </a:ext>
              </a:extLst>
            </p:cNvPr>
            <p:cNvGrpSpPr/>
            <p:nvPr/>
          </p:nvGrpSpPr>
          <p:grpSpPr>
            <a:xfrm>
              <a:off x="-2323" y="4158204"/>
              <a:ext cx="12202601" cy="725276"/>
              <a:chOff x="9932" y="5877894"/>
              <a:chExt cx="12184065" cy="725276"/>
            </a:xfrm>
          </p:grpSpPr>
          <p:sp>
            <p:nvSpPr>
              <p:cNvPr id="13" name="Rectangle 12">
                <a:extLst>
                  <a:ext uri="{FF2B5EF4-FFF2-40B4-BE49-F238E27FC236}">
                    <a16:creationId xmlns:a16="http://schemas.microsoft.com/office/drawing/2014/main" id="{14B7406C-5519-7724-31E5-8864A2381DCC}"/>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1">
                <a:extLst>
                  <a:ext uri="{FF2B5EF4-FFF2-40B4-BE49-F238E27FC236}">
                    <a16:creationId xmlns:a16="http://schemas.microsoft.com/office/drawing/2014/main" id="{E82D01B6-FBD5-07A8-EC53-65B944C4D8C3}"/>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44102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Text-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760ED-1BD3-517D-8639-ED67CEDDE3B9}"/>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BEF7E348-85A6-460D-A7A2-1C0A40A67BE5}"/>
              </a:ext>
            </a:extLst>
          </p:cNvPr>
          <p:cNvSpPr>
            <a:spLocks noGrp="1"/>
          </p:cNvSpPr>
          <p:nvPr>
            <p:ph type="title"/>
          </p:nvPr>
        </p:nvSpPr>
        <p:spPr>
          <a:xfrm>
            <a:off x="731519" y="365759"/>
            <a:ext cx="10794173" cy="1113095"/>
          </a:xfrm>
        </p:spPr>
        <p:txBody>
          <a:bodyPr anchor="b">
            <a:normAutofit/>
          </a:bodyPr>
          <a:lstStyle>
            <a:lvl1pPr>
              <a:lnSpc>
                <a:spcPct val="102000"/>
              </a:lnSpc>
              <a:defRPr sz="4400" b="1">
                <a:solidFill>
                  <a:schemeClr val="tx1">
                    <a:lumMod val="90000"/>
                    <a:lumOff val="10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6C1AB53-34BC-4F1B-9BCA-57A1E6108F23}"/>
              </a:ext>
            </a:extLst>
          </p:cNvPr>
          <p:cNvSpPr>
            <a:spLocks noGrp="1"/>
          </p:cNvSpPr>
          <p:nvPr>
            <p:ph type="pic" idx="1" hasCustomPrompt="1"/>
          </p:nvPr>
        </p:nvSpPr>
        <p:spPr>
          <a:xfrm>
            <a:off x="7119852" y="1691581"/>
            <a:ext cx="4395030" cy="42104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on icon to add picture</a:t>
            </a:r>
          </a:p>
        </p:txBody>
      </p:sp>
      <p:grpSp>
        <p:nvGrpSpPr>
          <p:cNvPr id="5" name="Group 4">
            <a:extLst>
              <a:ext uri="{FF2B5EF4-FFF2-40B4-BE49-F238E27FC236}">
                <a16:creationId xmlns:a16="http://schemas.microsoft.com/office/drawing/2014/main" id="{189A76B1-B2B4-6A45-C3CE-B7A2422C59F2}"/>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6" name="Flowchart: Stored Data 11">
              <a:extLst>
                <a:ext uri="{FF2B5EF4-FFF2-40B4-BE49-F238E27FC236}">
                  <a16:creationId xmlns:a16="http://schemas.microsoft.com/office/drawing/2014/main" id="{C8D6AFCB-4949-7ECB-0F3E-862C20EE51F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7" name="Group 6">
              <a:extLst>
                <a:ext uri="{FF2B5EF4-FFF2-40B4-BE49-F238E27FC236}">
                  <a16:creationId xmlns:a16="http://schemas.microsoft.com/office/drawing/2014/main" id="{C7C6A1C0-B6DB-1C85-57E9-2E2C588B204B}"/>
                </a:ext>
              </a:extLst>
            </p:cNvPr>
            <p:cNvGrpSpPr/>
            <p:nvPr/>
          </p:nvGrpSpPr>
          <p:grpSpPr>
            <a:xfrm>
              <a:off x="-2323" y="4158204"/>
              <a:ext cx="12202601" cy="725276"/>
              <a:chOff x="9932" y="5877894"/>
              <a:chExt cx="12184065" cy="725276"/>
            </a:xfrm>
          </p:grpSpPr>
          <p:sp>
            <p:nvSpPr>
              <p:cNvPr id="8" name="Rectangle 7">
                <a:extLst>
                  <a:ext uri="{FF2B5EF4-FFF2-40B4-BE49-F238E27FC236}">
                    <a16:creationId xmlns:a16="http://schemas.microsoft.com/office/drawing/2014/main" id="{15DCFFBF-CFA7-7D23-7627-100EC1D82F77}"/>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11">
                <a:extLst>
                  <a:ext uri="{FF2B5EF4-FFF2-40B4-BE49-F238E27FC236}">
                    <a16:creationId xmlns:a16="http://schemas.microsoft.com/office/drawing/2014/main" id="{62DB0C24-D23D-0DF1-D84B-89EB6239E71B}"/>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12" name="Content Placeholder 2">
            <a:extLst>
              <a:ext uri="{FF2B5EF4-FFF2-40B4-BE49-F238E27FC236}">
                <a16:creationId xmlns:a16="http://schemas.microsoft.com/office/drawing/2014/main" id="{8AAE32C4-2730-5030-C989-D143EEA8DC4D}"/>
              </a:ext>
            </a:extLst>
          </p:cNvPr>
          <p:cNvSpPr>
            <a:spLocks noGrp="1"/>
          </p:cNvSpPr>
          <p:nvPr>
            <p:ph sz="half" idx="10"/>
          </p:nvPr>
        </p:nvSpPr>
        <p:spPr>
          <a:xfrm>
            <a:off x="731520" y="1691581"/>
            <a:ext cx="6046470" cy="4210456"/>
          </a:xfrm>
        </p:spPr>
        <p:txBody>
          <a:bodyPr/>
          <a:lstStyle>
            <a:lvl1pPr>
              <a:lnSpc>
                <a:spcPct val="108000"/>
              </a:lnSpc>
              <a:spcBef>
                <a:spcPts val="1200"/>
              </a:spcBef>
              <a:buClr>
                <a:schemeClr val="accent4">
                  <a:lumMod val="75000"/>
                </a:schemeClr>
              </a:buClr>
              <a:defRPr/>
            </a:lvl1pPr>
            <a:lvl2pPr>
              <a:lnSpc>
                <a:spcPct val="108000"/>
              </a:lnSpc>
              <a:spcBef>
                <a:spcPts val="1200"/>
              </a:spcBef>
              <a:buClr>
                <a:schemeClr val="accent4">
                  <a:lumMod val="75000"/>
                </a:schemeClr>
              </a:buClr>
              <a:defRPr/>
            </a:lvl2pPr>
            <a:lvl3pPr>
              <a:lnSpc>
                <a:spcPct val="108000"/>
              </a:lnSpc>
              <a:spcBef>
                <a:spcPts val="1200"/>
              </a:spcBef>
              <a:buClr>
                <a:schemeClr val="accent4">
                  <a:lumMod val="75000"/>
                </a:schemeClr>
              </a:buClr>
              <a:defRPr sz="2200"/>
            </a:lvl3pPr>
            <a:lvl4pPr>
              <a:lnSpc>
                <a:spcPct val="108000"/>
              </a:lnSpc>
              <a:spcBef>
                <a:spcPts val="1200"/>
              </a:spcBef>
              <a:buClr>
                <a:schemeClr val="accent4">
                  <a:lumMod val="75000"/>
                </a:schemeClr>
              </a:buClr>
              <a:defRPr sz="2000"/>
            </a:lvl4pPr>
            <a:lvl5pPr>
              <a:lnSpc>
                <a:spcPct val="108000"/>
              </a:lnSpc>
              <a:spcBef>
                <a:spcPts val="1200"/>
              </a:spcBef>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2337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ferences-Resources_Light">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2D8FF-3C93-441A-9366-DC4ECFC97973}"/>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rcRect l="5185"/>
          <a:stretch/>
        </p:blipFill>
        <p:spPr>
          <a:xfrm>
            <a:off x="0" y="0"/>
            <a:ext cx="12192000" cy="6858000"/>
          </a:xfrm>
          <a:prstGeom prst="rect">
            <a:avLst/>
          </a:prstGeom>
          <a:gradFill>
            <a:gsLst>
              <a:gs pos="0">
                <a:schemeClr val="accent4">
                  <a:lumMod val="20000"/>
                  <a:lumOff val="80000"/>
                </a:schemeClr>
              </a:gs>
              <a:gs pos="100000">
                <a:schemeClr val="bg1"/>
              </a:gs>
            </a:gsLst>
            <a:lin ang="13500000" scaled="1"/>
          </a:gradFill>
        </p:spPr>
      </p:pic>
      <p:sp>
        <p:nvSpPr>
          <p:cNvPr id="2" name="Title 1"/>
          <p:cNvSpPr>
            <a:spLocks noGrp="1"/>
          </p:cNvSpPr>
          <p:nvPr>
            <p:ph type="title"/>
          </p:nvPr>
        </p:nvSpPr>
        <p:spPr>
          <a:xfrm>
            <a:off x="731520" y="365760"/>
            <a:ext cx="10783540" cy="1002446"/>
          </a:xfrm>
        </p:spPr>
        <p:txBody>
          <a:bodyPr>
            <a:noAutofit/>
          </a:bodyPr>
          <a:lstStyle>
            <a:lvl1pPr algn="ctr">
              <a:lnSpc>
                <a:spcPct val="102000"/>
              </a:lnSpc>
              <a:defRPr sz="4000" b="1">
                <a:solidFill>
                  <a:schemeClr val="accent4">
                    <a:lumMod val="50000"/>
                  </a:schemeClr>
                </a:solidFill>
                <a:latin typeface="+mj-lt"/>
              </a:defRPr>
            </a:lvl1pPr>
          </a:lstStyle>
          <a:p>
            <a:r>
              <a:rPr lang="en-US" dirty="0"/>
              <a:t>Click to edit Master title style</a:t>
            </a:r>
            <a:endParaRPr lang="id-ID" dirty="0"/>
          </a:p>
        </p:txBody>
      </p:sp>
      <p:sp>
        <p:nvSpPr>
          <p:cNvPr id="7" name="Content Placeholder 2">
            <a:extLst>
              <a:ext uri="{FF2B5EF4-FFF2-40B4-BE49-F238E27FC236}">
                <a16:creationId xmlns:a16="http://schemas.microsoft.com/office/drawing/2014/main" id="{DC80ED30-F80B-4A55-8233-2C765D042718}"/>
              </a:ext>
            </a:extLst>
          </p:cNvPr>
          <p:cNvSpPr>
            <a:spLocks noGrp="1"/>
          </p:cNvSpPr>
          <p:nvPr>
            <p:ph idx="1"/>
          </p:nvPr>
        </p:nvSpPr>
        <p:spPr>
          <a:xfrm>
            <a:off x="731520" y="1488557"/>
            <a:ext cx="10783540" cy="4749681"/>
          </a:xfrm>
        </p:spPr>
        <p:txBody>
          <a:bodyPr rIns="91440"/>
          <a:lstStyle>
            <a:lvl1pPr>
              <a:spcBef>
                <a:spcPts val="1000"/>
              </a:spcBef>
              <a:spcAft>
                <a:spcPts val="0"/>
              </a:spcAft>
              <a:buClr>
                <a:schemeClr val="accent4">
                  <a:lumMod val="75000"/>
                </a:schemeClr>
              </a:buClr>
              <a:defRPr b="0"/>
            </a:lvl1pPr>
            <a:lvl2pPr>
              <a:spcBef>
                <a:spcPts val="1000"/>
              </a:spcBef>
              <a:spcAft>
                <a:spcPts val="0"/>
              </a:spcAft>
              <a:buClr>
                <a:schemeClr val="accent4">
                  <a:lumMod val="75000"/>
                </a:schemeClr>
              </a:buClr>
              <a:defRPr/>
            </a:lvl2pPr>
            <a:lvl3pPr>
              <a:spcBef>
                <a:spcPts val="1000"/>
              </a:spcBef>
              <a:spcAft>
                <a:spcPts val="0"/>
              </a:spcAft>
              <a:buClr>
                <a:schemeClr val="accent4">
                  <a:lumMod val="75000"/>
                </a:schemeClr>
              </a:buClr>
              <a:defRPr/>
            </a:lvl3pPr>
            <a:lvl4pPr>
              <a:spcBef>
                <a:spcPts val="1000"/>
              </a:spcBef>
              <a:spcAft>
                <a:spcPts val="0"/>
              </a:spcAft>
              <a:buClr>
                <a:schemeClr val="accent4">
                  <a:lumMod val="75000"/>
                </a:schemeClr>
              </a:buClr>
              <a:defRPr/>
            </a:lvl4pPr>
            <a:lvl5pPr>
              <a:spcBef>
                <a:spcPts val="1000"/>
              </a:spcBef>
              <a:spcAft>
                <a:spcPts val="0"/>
              </a:spcAft>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Tree>
    <p:custDataLst>
      <p:tags r:id="rId1"/>
    </p:custDataLst>
    <p:extLst>
      <p:ext uri="{BB962C8B-B14F-4D97-AF65-F5344CB8AC3E}">
        <p14:creationId xmlns:p14="http://schemas.microsoft.com/office/powerpoint/2010/main" val="267490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s-Resources_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l="5461"/>
          <a:stretch/>
        </p:blipFill>
        <p:spPr>
          <a:xfrm>
            <a:off x="0" y="-13950"/>
            <a:ext cx="12186456" cy="6874887"/>
          </a:xfrm>
          <a:prstGeom prst="rect">
            <a:avLst/>
          </a:prstGeom>
          <a:gradFill>
            <a:gsLst>
              <a:gs pos="0">
                <a:schemeClr val="accent1"/>
              </a:gs>
              <a:gs pos="100000">
                <a:schemeClr val="accent1">
                  <a:lumMod val="90000"/>
                  <a:lumOff val="10000"/>
                </a:schemeClr>
              </a:gs>
            </a:gsLst>
            <a:lin ang="13500000" scaled="1"/>
          </a:gradFill>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731519" y="365125"/>
            <a:ext cx="10780775" cy="1048039"/>
          </a:xfr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FBE9716-1C17-4658-AF03-6561E2CD1685}"/>
              </a:ext>
            </a:extLst>
          </p:cNvPr>
          <p:cNvSpPr>
            <a:spLocks noGrp="1"/>
          </p:cNvSpPr>
          <p:nvPr>
            <p:ph idx="1"/>
          </p:nvPr>
        </p:nvSpPr>
        <p:spPr>
          <a:xfrm>
            <a:off x="731520" y="1546167"/>
            <a:ext cx="10780776" cy="4598602"/>
          </a:xfrm>
        </p:spPr>
        <p:txBody>
          <a:bodyPr/>
          <a:lstStyle>
            <a:lvl1pPr>
              <a:lnSpc>
                <a:spcPct val="105000"/>
              </a:lnSpc>
              <a:buClr>
                <a:schemeClr val="bg1"/>
              </a:buClr>
              <a:defRPr>
                <a:solidFill>
                  <a:schemeClr val="bg1"/>
                </a:solidFill>
              </a:defRPr>
            </a:lvl1pPr>
            <a:lvl2pPr>
              <a:lnSpc>
                <a:spcPct val="105000"/>
              </a:lnSpc>
              <a:buClr>
                <a:schemeClr val="bg1"/>
              </a:buClr>
              <a:defRPr>
                <a:solidFill>
                  <a:schemeClr val="bg1"/>
                </a:solidFill>
              </a:defRPr>
            </a:lvl2pPr>
            <a:lvl3pPr>
              <a:lnSpc>
                <a:spcPct val="105000"/>
              </a:lnSpc>
              <a:buClr>
                <a:schemeClr val="bg1"/>
              </a:buClr>
              <a:defRPr>
                <a:solidFill>
                  <a:schemeClr val="bg1"/>
                </a:solidFill>
              </a:defRPr>
            </a:lvl3pPr>
            <a:lvl4pPr>
              <a:lnSpc>
                <a:spcPct val="105000"/>
              </a:lnSpc>
              <a:buClr>
                <a:schemeClr val="bg1"/>
              </a:buClr>
              <a:defRPr>
                <a:solidFill>
                  <a:schemeClr val="bg1"/>
                </a:solidFill>
              </a:defRPr>
            </a:lvl4pPr>
            <a:lvl5pPr>
              <a:lnSpc>
                <a:spcPct val="105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7757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ft-Side-Title_Gold">
    <p:bg>
      <p:bgPr>
        <a:solidFill>
          <a:srgbClr val="F8F2E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1EE2B2-5841-3447-8256-781E2D04CA1E}"/>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4">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12" name="Title 1">
            <a:extLst>
              <a:ext uri="{FF2B5EF4-FFF2-40B4-BE49-F238E27FC236}">
                <a16:creationId xmlns:a16="http://schemas.microsoft.com/office/drawing/2014/main" id="{AEE62D52-FF27-1585-D36B-D9B1D4930AD8}"/>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08056683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You-Title-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alphaModFix amt="81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2" name="Rectangle: Rounded Corners 1">
            <a:extLst>
              <a:ext uri="{FF2B5EF4-FFF2-40B4-BE49-F238E27FC236}">
                <a16:creationId xmlns:a16="http://schemas.microsoft.com/office/drawing/2014/main" id="{2EE83942-4843-ECF3-8E1F-78798E182B0C}"/>
              </a:ext>
              <a:ext uri="{C183D7F6-B498-43B3-948B-1728B52AA6E4}">
                <adec:decorative xmlns:adec="http://schemas.microsoft.com/office/drawing/2017/decorative" val="1"/>
              </a:ext>
            </a:extLst>
          </p:cNvPr>
          <p:cNvSpPr/>
          <p:nvPr userDrawn="1"/>
        </p:nvSpPr>
        <p:spPr bwMode="auto">
          <a:xfrm>
            <a:off x="2427259" y="1552768"/>
            <a:ext cx="7337482" cy="3244465"/>
          </a:xfrm>
          <a:prstGeom prst="roundRect">
            <a:avLst/>
          </a:prstGeom>
          <a:solidFill>
            <a:schemeClr val="bg1"/>
          </a:solidFill>
          <a:ln w="25400">
            <a:solidFill>
              <a:srgbClr val="BBCFCD"/>
            </a:solid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2427259" y="2225040"/>
            <a:ext cx="7337482" cy="1980721"/>
          </a:xfrm>
        </p:spPr>
        <p:txBody>
          <a:bodyPr>
            <a:noAutofit/>
          </a:bodyPr>
          <a:lstStyle>
            <a:lvl1pPr algn="ctr">
              <a:lnSpc>
                <a:spcPct val="105000"/>
              </a:lnSpc>
              <a:defRPr sz="6000" b="0">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175126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81000"/>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3" name="Rectangle: Rounded Corners 2">
            <a:extLst>
              <a:ext uri="{FF2B5EF4-FFF2-40B4-BE49-F238E27FC236}">
                <a16:creationId xmlns:a16="http://schemas.microsoft.com/office/drawing/2014/main" id="{7E41C3C4-EA24-C463-B552-DA0B6343BFCF}"/>
              </a:ext>
              <a:ext uri="{C183D7F6-B498-43B3-948B-1728B52AA6E4}">
                <adec:decorative xmlns:adec="http://schemas.microsoft.com/office/drawing/2017/decorative" val="1"/>
              </a:ext>
            </a:extLst>
          </p:cNvPr>
          <p:cNvSpPr/>
          <p:nvPr userDrawn="1"/>
        </p:nvSpPr>
        <p:spPr bwMode="auto">
          <a:xfrm>
            <a:off x="749878" y="800908"/>
            <a:ext cx="10692245" cy="4727864"/>
          </a:xfrm>
          <a:prstGeom prst="roundRect">
            <a:avLst/>
          </a:prstGeom>
          <a:solidFill>
            <a:schemeClr val="bg1"/>
          </a:solidFill>
          <a:ln w="25400">
            <a:solidFill>
              <a:srgbClr val="B7BFC8"/>
            </a:solid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3222171" y="2182983"/>
            <a:ext cx="5776686" cy="2911884"/>
          </a:xfrm>
        </p:spPr>
        <p:txBody>
          <a:bodyPr/>
          <a:lstStyle>
            <a:lvl1pPr>
              <a:lnSpc>
                <a:spcPts val="2500"/>
              </a:lnSpc>
              <a:spcBef>
                <a:spcPts val="0"/>
              </a:spcBef>
              <a:buClr>
                <a:schemeClr val="tx1">
                  <a:lumMod val="75000"/>
                  <a:lumOff val="25000"/>
                </a:schemeClr>
              </a:buClr>
              <a:defRPr>
                <a:solidFill>
                  <a:srgbClr val="000000"/>
                </a:solidFill>
              </a:defRPr>
            </a:lvl1pPr>
            <a:lvl2pPr>
              <a:buClr>
                <a:schemeClr val="tx1">
                  <a:lumMod val="75000"/>
                  <a:lumOff val="25000"/>
                </a:schemeClr>
              </a:buClr>
              <a:defRPr>
                <a:solidFill>
                  <a:srgbClr val="000000"/>
                </a:solidFill>
              </a:defRPr>
            </a:lvl2pPr>
            <a:lvl3pPr>
              <a:buClr>
                <a:schemeClr val="tx1">
                  <a:lumMod val="75000"/>
                  <a:lumOff val="25000"/>
                </a:schemeClr>
              </a:buClr>
              <a:defRPr>
                <a:solidFill>
                  <a:srgbClr val="000000"/>
                </a:solidFill>
              </a:defRPr>
            </a:lvl3pPr>
            <a:lvl4pPr>
              <a:buClr>
                <a:schemeClr val="tx1">
                  <a:lumMod val="75000"/>
                  <a:lumOff val="25000"/>
                </a:schemeClr>
              </a:buClr>
              <a:defRPr>
                <a:solidFill>
                  <a:srgbClr val="000000"/>
                </a:solidFill>
              </a:defRPr>
            </a:lvl4pPr>
            <a:lvl5pPr>
              <a:buClr>
                <a:schemeClr val="tx1">
                  <a:lumMod val="75000"/>
                  <a:lumOff val="25000"/>
                </a:schemeClr>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49876" y="1060626"/>
            <a:ext cx="10692246" cy="727319"/>
          </a:xfrm>
        </p:spPr>
        <p:txBody>
          <a:bodyPr>
            <a:noAutofit/>
          </a:bodyPr>
          <a:lstStyle>
            <a:lvl1pPr algn="ctr">
              <a:defRPr sz="4000" b="1">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5503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_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7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2899789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Side-Title_Green">
    <p:bg>
      <p:bgPr>
        <a:solidFill>
          <a:schemeClr val="accent3">
            <a:lumMod val="20000"/>
            <a:lumOff val="80000"/>
            <a:alpha val="4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5B827-4B5D-64C3-7BA1-EC505A9BB132}"/>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3">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2" name="Title 1"/>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3">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428655441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Break-Slide_Blu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4F378-8F9D-F0DC-B282-2224F1409715}"/>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49579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8392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Break-Slide_Brown">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3AF83-E23A-197F-4471-8461FFAA59FA}"/>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normAutofit/>
          </a:bodyPr>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4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 uri="{C183D7F6-B498-43B3-948B-1728B52AA6E4}">
                <adec:decorative xmlns:adec="http://schemas.microsoft.com/office/drawing/2017/decorative" val="1"/>
              </a:ext>
            </a:extLst>
          </p:cNvPr>
          <p:cNvSpPr/>
          <p:nvPr userDrawn="1"/>
        </p:nvSpPr>
        <p:spPr>
          <a:xfrm>
            <a:off x="0" y="-1"/>
            <a:ext cx="12192000" cy="6887271"/>
          </a:xfrm>
          <a:prstGeom prst="rect">
            <a:avLst/>
          </a:prstGeom>
          <a:gradFill flip="none" rotWithShape="1">
            <a:gsLst>
              <a:gs pos="0">
                <a:schemeClr val="accent1">
                  <a:lumMod val="10000"/>
                  <a:lumOff val="9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41A3D53-9261-D26A-6C45-5641B5FBC6A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tretch>
            <a:fillRect/>
          </a:stretch>
        </p:blipFill>
        <p:spPr>
          <a:xfrm>
            <a:off x="-1" y="0"/>
            <a:ext cx="12192001" cy="6502400"/>
          </a:xfrm>
          <a:prstGeom prst="rect">
            <a:avLst/>
          </a:prstGeom>
        </p:spPr>
      </p:pic>
      <p:grpSp>
        <p:nvGrpSpPr>
          <p:cNvPr id="11" name="Group 10">
            <a:extLst>
              <a:ext uri="{FF2B5EF4-FFF2-40B4-BE49-F238E27FC236}">
                <a16:creationId xmlns:a16="http://schemas.microsoft.com/office/drawing/2014/main" id="{F41142B7-D1CC-9DA1-B269-2A703782F6C7}"/>
              </a:ext>
              <a:ext uri="{C183D7F6-B498-43B3-948B-1728B52AA6E4}">
                <adec:decorative xmlns:adec="http://schemas.microsoft.com/office/drawing/2017/decorative" val="1"/>
              </a:ext>
            </a:extLst>
          </p:cNvPr>
          <p:cNvGrpSpPr/>
          <p:nvPr userDrawn="1"/>
        </p:nvGrpSpPr>
        <p:grpSpPr>
          <a:xfrm>
            <a:off x="0" y="6153117"/>
            <a:ext cx="12192110" cy="755420"/>
            <a:chOff x="-2323" y="4128060"/>
            <a:chExt cx="12202601" cy="755420"/>
          </a:xfrm>
        </p:grpSpPr>
        <p:sp>
          <p:nvSpPr>
            <p:cNvPr id="13" name="Flowchart: Stored Data 11">
              <a:extLst>
                <a:ext uri="{FF2B5EF4-FFF2-40B4-BE49-F238E27FC236}">
                  <a16:creationId xmlns:a16="http://schemas.microsoft.com/office/drawing/2014/main" id="{AAC68A50-DB9C-0A44-F7A7-3EC785C44A63}"/>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4" name="Group 13">
              <a:extLst>
                <a:ext uri="{FF2B5EF4-FFF2-40B4-BE49-F238E27FC236}">
                  <a16:creationId xmlns:a16="http://schemas.microsoft.com/office/drawing/2014/main" id="{8B278126-F74F-B235-61A0-ED13C31597FB}"/>
                </a:ext>
              </a:extLst>
            </p:cNvPr>
            <p:cNvGrpSpPr/>
            <p:nvPr/>
          </p:nvGrpSpPr>
          <p:grpSpPr>
            <a:xfrm>
              <a:off x="-2323" y="4158204"/>
              <a:ext cx="12202601" cy="725276"/>
              <a:chOff x="9932" y="5877894"/>
              <a:chExt cx="12184065" cy="725276"/>
            </a:xfrm>
          </p:grpSpPr>
          <p:sp>
            <p:nvSpPr>
              <p:cNvPr id="15" name="Rectangle 14">
                <a:extLst>
                  <a:ext uri="{FF2B5EF4-FFF2-40B4-BE49-F238E27FC236}">
                    <a16:creationId xmlns:a16="http://schemas.microsoft.com/office/drawing/2014/main" id="{EC7DA0F0-6918-E5D7-04B3-285C2C674914}"/>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1">
                <a:extLst>
                  <a:ext uri="{FF2B5EF4-FFF2-40B4-BE49-F238E27FC236}">
                    <a16:creationId xmlns:a16="http://schemas.microsoft.com/office/drawing/2014/main" id="{5EE8870C-9532-AFE4-3151-DFA29966BA4F}"/>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p:cNvSpPr>
            <a:spLocks noGrp="1"/>
          </p:cNvSpPr>
          <p:nvPr>
            <p:ph type="title" hasCustomPrompt="1"/>
          </p:nvPr>
        </p:nvSpPr>
        <p:spPr>
          <a:xfrm>
            <a:off x="731520" y="365760"/>
            <a:ext cx="10857968" cy="768066"/>
          </a:xfrm>
        </p:spPr>
        <p:txBody>
          <a:bodyPr anchor="b" anchorCtr="0"/>
          <a:lstStyle>
            <a:lvl1pPr>
              <a:defRPr cap="none">
                <a:solidFill>
                  <a:schemeClr val="accent1"/>
                </a:solidFill>
              </a:defRPr>
            </a:lvl1pPr>
          </a:lstStyle>
          <a:p>
            <a:r>
              <a:rPr lang="en-US" dirty="0"/>
              <a:t>Click to edit master title style</a:t>
            </a:r>
          </a:p>
        </p:txBody>
      </p:sp>
      <p:sp>
        <p:nvSpPr>
          <p:cNvPr id="17" name="Content Placeholder 2">
            <a:extLst>
              <a:ext uri="{FF2B5EF4-FFF2-40B4-BE49-F238E27FC236}">
                <a16:creationId xmlns:a16="http://schemas.microsoft.com/office/drawing/2014/main" id="{62FFC810-8E13-1BFA-6505-D7351634F0DE}"/>
              </a:ext>
            </a:extLst>
          </p:cNvPr>
          <p:cNvSpPr>
            <a:spLocks noGrp="1"/>
          </p:cNvSpPr>
          <p:nvPr>
            <p:ph sz="half" idx="1" hasCustomPrompt="1"/>
          </p:nvPr>
        </p:nvSpPr>
        <p:spPr>
          <a:xfrm>
            <a:off x="731520"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0" name="Content Placeholder 2">
            <a:extLst>
              <a:ext uri="{FF2B5EF4-FFF2-40B4-BE49-F238E27FC236}">
                <a16:creationId xmlns:a16="http://schemas.microsoft.com/office/drawing/2014/main" id="{4B9BEB89-3118-3200-3E30-E9BC6EE9F602}"/>
              </a:ext>
            </a:extLst>
          </p:cNvPr>
          <p:cNvSpPr>
            <a:spLocks noGrp="1"/>
          </p:cNvSpPr>
          <p:nvPr>
            <p:ph sz="half" idx="17" hasCustomPrompt="1"/>
          </p:nvPr>
        </p:nvSpPr>
        <p:spPr>
          <a:xfrm>
            <a:off x="6664486"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2" name="Content Placeholder 2">
            <a:extLst>
              <a:ext uri="{FF2B5EF4-FFF2-40B4-BE49-F238E27FC236}">
                <a16:creationId xmlns:a16="http://schemas.microsoft.com/office/drawing/2014/main" id="{10589553-04BF-1F7D-031C-A8D2A2C72A47}"/>
              </a:ext>
            </a:extLst>
          </p:cNvPr>
          <p:cNvSpPr>
            <a:spLocks noGrp="1"/>
          </p:cNvSpPr>
          <p:nvPr>
            <p:ph sz="half" idx="18" hasCustomPrompt="1"/>
          </p:nvPr>
        </p:nvSpPr>
        <p:spPr>
          <a:xfrm>
            <a:off x="731520"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3" name="Content Placeholder 2">
            <a:extLst>
              <a:ext uri="{FF2B5EF4-FFF2-40B4-BE49-F238E27FC236}">
                <a16:creationId xmlns:a16="http://schemas.microsoft.com/office/drawing/2014/main" id="{9D176E37-DF0E-D78B-BBB5-69356A3638D3}"/>
              </a:ext>
            </a:extLst>
          </p:cNvPr>
          <p:cNvSpPr>
            <a:spLocks noGrp="1"/>
          </p:cNvSpPr>
          <p:nvPr>
            <p:ph sz="half" idx="19" hasCustomPrompt="1"/>
          </p:nvPr>
        </p:nvSpPr>
        <p:spPr>
          <a:xfrm>
            <a:off x="6664486"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Tree>
    <p:custDataLst>
      <p:tags r:id="rId1"/>
    </p:custDataLst>
    <p:extLst>
      <p:ext uri="{BB962C8B-B14F-4D97-AF65-F5344CB8AC3E}">
        <p14:creationId xmlns:p14="http://schemas.microsoft.com/office/powerpoint/2010/main" val="21052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72D1-FFF2-B35E-5E65-7150F6368668}"/>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5" name="Rectangle 4">
            <a:extLst>
              <a:ext uri="{FF2B5EF4-FFF2-40B4-BE49-F238E27FC236}">
                <a16:creationId xmlns:a16="http://schemas.microsoft.com/office/drawing/2014/main" id="{9749FD5E-0773-412F-909A-425A9F56CD6E}"/>
              </a:ext>
            </a:extLst>
          </p:cNvPr>
          <p:cNvSpPr/>
          <p:nvPr userDrawn="1"/>
        </p:nvSpPr>
        <p:spPr>
          <a:xfrm>
            <a:off x="1" y="1"/>
            <a:ext cx="12192000" cy="6858000"/>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65062" cy="4382046"/>
          </a:xfrm>
        </p:spPr>
        <p:txBody>
          <a:bodyPr/>
          <a:lstStyle>
            <a:lvl1pPr marL="0" indent="0">
              <a:lnSpc>
                <a:spcPct val="105000"/>
              </a:lnSpc>
              <a:spcBef>
                <a:spcPts val="0"/>
              </a:spcBef>
              <a:buClr>
                <a:schemeClr val="tx2"/>
              </a:buClr>
              <a:buFontTx/>
              <a:buNone/>
              <a:defRPr/>
            </a:lvl1pPr>
            <a:lvl2pPr>
              <a:lnSpc>
                <a:spcPct val="105000"/>
              </a:lnSpc>
              <a:buClr>
                <a:schemeClr val="tx2"/>
              </a:buClr>
              <a:defRPr/>
            </a:lvl2pPr>
            <a:lvl3pPr>
              <a:lnSpc>
                <a:spcPct val="105000"/>
              </a:lnSpc>
              <a:buClr>
                <a:schemeClr val="tx2"/>
              </a:buClr>
              <a:defRPr/>
            </a:lvl3pPr>
            <a:lvl4pPr>
              <a:lnSpc>
                <a:spcPct val="105000"/>
              </a:lnSpc>
              <a:buClr>
                <a:schemeClr val="tx2"/>
              </a:buClr>
              <a:defRPr/>
            </a:lvl4pPr>
            <a:lvl5pPr>
              <a:lnSpc>
                <a:spcPct val="105000"/>
              </a:lnSpc>
              <a:buClr>
                <a:schemeClr val="tx2"/>
              </a:buClr>
              <a:defRPr/>
            </a:lvl5pPr>
          </a:lstStyle>
          <a:p>
            <a:pPr lvl="0"/>
            <a:r>
              <a:rPr lang="en-US" dirty="0"/>
              <a:t>Click to edit Master text styles</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19" y="365761"/>
            <a:ext cx="10765063" cy="973942"/>
          </a:xfrm>
        </p:spPr>
        <p:txBody>
          <a:bodyPr>
            <a:noAutofit/>
          </a:bodyPr>
          <a:lstStyle>
            <a:lvl1pPr>
              <a:lnSpc>
                <a:spcPct val="105000"/>
              </a:lnSpc>
              <a:defRPr sz="4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9261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966A2-CC0D-408F-B8E1-012E244B5654}"/>
              </a:ext>
            </a:extLst>
          </p:cNvPr>
          <p:cNvSpPr>
            <a:spLocks noGrp="1"/>
          </p:cNvSpPr>
          <p:nvPr>
            <p:ph type="title"/>
          </p:nvPr>
        </p:nvSpPr>
        <p:spPr>
          <a:xfrm>
            <a:off x="73152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4A258D1-6832-42CE-9690-4329C5F52631}"/>
              </a:ext>
            </a:extLst>
          </p:cNvPr>
          <p:cNvSpPr>
            <a:spLocks noGrp="1"/>
          </p:cNvSpPr>
          <p:nvPr>
            <p:ph type="body" idx="1"/>
          </p:nvPr>
        </p:nvSpPr>
        <p:spPr>
          <a:xfrm>
            <a:off x="731520" y="1860698"/>
            <a:ext cx="10515600" cy="43525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4"/>
    </p:custDataLst>
    <p:extLst>
      <p:ext uri="{BB962C8B-B14F-4D97-AF65-F5344CB8AC3E}">
        <p14:creationId xmlns:p14="http://schemas.microsoft.com/office/powerpoint/2010/main" val="3720584017"/>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94" r:id="rId3"/>
    <p:sldLayoutId id="2147483695" r:id="rId4"/>
    <p:sldLayoutId id="2147483686" r:id="rId5"/>
    <p:sldLayoutId id="2147483692" r:id="rId6"/>
    <p:sldLayoutId id="2147483693" r:id="rId7"/>
    <p:sldLayoutId id="2147483700" r:id="rId8"/>
    <p:sldLayoutId id="2147483655" r:id="rId9"/>
    <p:sldLayoutId id="2147483696" r:id="rId10"/>
    <p:sldLayoutId id="2147483682" r:id="rId11"/>
    <p:sldLayoutId id="2147483683" r:id="rId12"/>
    <p:sldLayoutId id="2147483684" r:id="rId13"/>
    <p:sldLayoutId id="2147483680" r:id="rId14"/>
    <p:sldLayoutId id="2147483698" r:id="rId15"/>
    <p:sldLayoutId id="2147483652" r:id="rId16"/>
    <p:sldLayoutId id="2147483657" r:id="rId17"/>
    <p:sldLayoutId id="2147483689" r:id="rId18"/>
    <p:sldLayoutId id="2147483650" r:id="rId19"/>
    <p:sldLayoutId id="2147483668" r:id="rId20"/>
    <p:sldLayoutId id="2147483675" r:id="rId21"/>
    <p:sldLayoutId id="214748369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1.xml"/><Relationship Id="rId1" Type="http://schemas.openxmlformats.org/officeDocument/2006/relationships/tags" Target="../tags/tag38.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28.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dl.icdst.org/pdfs/files3/cf943b7dd020012ab320fab31485c2e9.pdf" TargetMode="External"/><Relationship Id="rId2" Type="http://schemas.openxmlformats.org/officeDocument/2006/relationships/slideLayout" Target="../slideLayouts/slideLayout19.xml"/><Relationship Id="rId1" Type="http://schemas.openxmlformats.org/officeDocument/2006/relationships/tags" Target="../tags/tag48.xml"/><Relationship Id="rId6" Type="http://schemas.openxmlformats.org/officeDocument/2006/relationships/hyperlink" Target="https://www.cmu.edu/finance/forms/files/price-reasonableness.pdf" TargetMode="External"/><Relationship Id="rId5" Type="http://schemas.openxmlformats.org/officeDocument/2006/relationships/hyperlink" Target="http://worksupport.com/Main/downloads/article2.pdf" TargetMode="External"/><Relationship Id="rId4" Type="http://schemas.openxmlformats.org/officeDocument/2006/relationships/hyperlink" Target="https://www.dol.gov/sites/dolgov/files/ODEP/pdf/Value_Based_Payment_Methodologies_FINAL_Lisa_Mills_05_04_2021_READ_ONLY_COPY.02.pdf?utm_source=odep-homepage&amp;utm_medium=news-and-events-links&amp;utm_campaign=odep-homepage-6-04-202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49.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5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22B7-8D48-46D9-BF12-16267B505D4C}"/>
              </a:ext>
            </a:extLst>
          </p:cNvPr>
          <p:cNvSpPr>
            <a:spLocks noGrp="1"/>
          </p:cNvSpPr>
          <p:nvPr>
            <p:ph type="ctrTitle"/>
          </p:nvPr>
        </p:nvSpPr>
        <p:spPr>
          <a:xfrm>
            <a:off x="801704" y="1029703"/>
            <a:ext cx="5609144" cy="2063933"/>
          </a:xfrm>
        </p:spPr>
        <p:txBody>
          <a:bodyPr vert="horz" lIns="91440" tIns="91440" rIns="91440" bIns="91440" rtlCol="0" anchor="b" anchorCtr="0">
            <a:normAutofit/>
          </a:bodyPr>
          <a:lstStyle/>
          <a:p>
            <a:pPr>
              <a:lnSpc>
                <a:spcPct val="102000"/>
              </a:lnSpc>
            </a:pPr>
            <a:r>
              <a:rPr lang="en-US" sz="4000"/>
              <a:t>Session 7:</a:t>
            </a:r>
            <a:br>
              <a:rPr lang="en-US" sz="4000"/>
            </a:br>
            <a:r>
              <a:rPr lang="en-US" sz="4000"/>
              <a:t>Rate </a:t>
            </a:r>
            <a:r>
              <a:rPr lang="en-US" sz="4000" dirty="0"/>
              <a:t>Setting Guide and Methodologies</a:t>
            </a:r>
          </a:p>
        </p:txBody>
      </p:sp>
      <p:sp>
        <p:nvSpPr>
          <p:cNvPr id="11" name="Subtitle 7">
            <a:extLst>
              <a:ext uri="{FF2B5EF4-FFF2-40B4-BE49-F238E27FC236}">
                <a16:creationId xmlns:a16="http://schemas.microsoft.com/office/drawing/2014/main" id="{8708941D-BB48-B871-FABC-E5867BB8E9A3}"/>
              </a:ext>
            </a:extLst>
          </p:cNvPr>
          <p:cNvSpPr txBox="1">
            <a:spLocks/>
          </p:cNvSpPr>
          <p:nvPr/>
        </p:nvSpPr>
        <p:spPr>
          <a:xfrm>
            <a:off x="731366" y="3429000"/>
            <a:ext cx="4754880" cy="3108960"/>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0"/>
              </a:spcBef>
              <a:buSzPct val="125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5000"/>
              </a:lnSpc>
              <a:spcBef>
                <a:spcPts val="1200"/>
              </a:spcBef>
              <a:buSzPct val="80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12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1200"/>
              </a:spcBef>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1200"/>
              </a:spcBef>
              <a:buSzPct val="8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spc="20" dirty="0">
                <a:solidFill>
                  <a:schemeClr val="accent4">
                    <a:lumMod val="75000"/>
                  </a:schemeClr>
                </a:solidFill>
              </a:rPr>
              <a:t>Charting Our Course: </a:t>
            </a:r>
            <a:r>
              <a:rPr lang="en-US" sz="2800" b="0" dirty="0">
                <a:solidFill>
                  <a:schemeClr val="accent4">
                    <a:lumMod val="50000"/>
                  </a:schemeClr>
                </a:solidFill>
              </a:rPr>
              <a:t>Maximizing VR Resources - Increasing Customer Outcomes</a:t>
            </a:r>
          </a:p>
          <a:p>
            <a:endParaRPr lang="en-US" sz="2800" b="0" dirty="0">
              <a:solidFill>
                <a:schemeClr val="accent4">
                  <a:lumMod val="75000"/>
                </a:schemeClr>
              </a:solidFill>
            </a:endParaRPr>
          </a:p>
          <a:p>
            <a:pPr marL="0" marR="0" lvl="0" indent="0" algn="l" defTabSz="914400" rtl="0" eaLnBrk="1" fontAlgn="auto" latinLnBrk="0" hangingPunct="1">
              <a:lnSpc>
                <a:spcPct val="105000"/>
              </a:lnSpc>
              <a:spcBef>
                <a:spcPts val="0"/>
              </a:spcBef>
              <a:spcAft>
                <a:spcPts val="0"/>
              </a:spcAft>
              <a:buClrTx/>
              <a:buSzPct val="125000"/>
              <a:buFont typeface="Arial" panose="020B0604020202020204" pitchFamily="34" charset="0"/>
              <a:buNone/>
              <a:tabLst/>
              <a:defRPr/>
            </a:pPr>
            <a:r>
              <a:rPr kumimoji="0" lang="en-US" sz="2200" b="0" i="0" u="none" strike="noStrike" kern="1200" cap="none" spc="20" normalizeH="0" noProof="0" dirty="0">
                <a:ln>
                  <a:noFill/>
                </a:ln>
                <a:solidFill>
                  <a:srgbClr val="0D1D34"/>
                </a:solidFill>
                <a:effectLst/>
                <a:uLnTx/>
                <a:uFillTx/>
                <a:latin typeface="Open Sans"/>
                <a:ea typeface="+mn-ea"/>
                <a:cs typeface="+mn-cs"/>
              </a:rPr>
              <a:t>2023 CSAVR Spring Conference</a:t>
            </a:r>
          </a:p>
          <a:p>
            <a:endParaRPr lang="en-US" sz="2800" b="0" dirty="0">
              <a:solidFill>
                <a:schemeClr val="accent4">
                  <a:lumMod val="75000"/>
                </a:schemeClr>
              </a:solidFill>
            </a:endParaRPr>
          </a:p>
        </p:txBody>
      </p:sp>
      <p:pic>
        <p:nvPicPr>
          <p:cNvPr id="18" name="Picture 17">
            <a:extLst>
              <a:ext uri="{FF2B5EF4-FFF2-40B4-BE49-F238E27FC236}">
                <a16:creationId xmlns:a16="http://schemas.microsoft.com/office/drawing/2014/main" id="{C6D10F0D-20C0-5974-6B4D-8FAE884063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753882" y="1294837"/>
            <a:ext cx="6189073" cy="5746996"/>
          </a:xfrm>
          <a:prstGeom prst="rect">
            <a:avLst/>
          </a:prstGeom>
          <a:effectLst/>
        </p:spPr>
      </p:pic>
      <p:cxnSp>
        <p:nvCxnSpPr>
          <p:cNvPr id="4" name="Straight Connector 3">
            <a:extLst>
              <a:ext uri="{FF2B5EF4-FFF2-40B4-BE49-F238E27FC236}">
                <a16:creationId xmlns:a16="http://schemas.microsoft.com/office/drawing/2014/main" id="{133299DD-C6B1-CE10-FDB6-ADAC5BC0B40F}"/>
              </a:ext>
              <a:ext uri="{C183D7F6-B498-43B3-948B-1728B52AA6E4}">
                <adec:decorative xmlns:adec="http://schemas.microsoft.com/office/drawing/2017/decorative" val="1"/>
              </a:ext>
            </a:extLst>
          </p:cNvPr>
          <p:cNvCxnSpPr/>
          <p:nvPr/>
        </p:nvCxnSpPr>
        <p:spPr>
          <a:xfrm>
            <a:off x="914400" y="3205424"/>
            <a:ext cx="4461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2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2B9788-0345-A562-AA60-506DF2B6D4CA}"/>
              </a:ext>
            </a:extLst>
          </p:cNvPr>
          <p:cNvSpPr>
            <a:spLocks noGrp="1"/>
          </p:cNvSpPr>
          <p:nvPr>
            <p:ph type="ctrTitle"/>
          </p:nvPr>
        </p:nvSpPr>
        <p:spPr/>
        <p:txBody>
          <a:bodyPr/>
          <a:lstStyle/>
          <a:p>
            <a:r>
              <a:rPr lang="en-US" dirty="0"/>
              <a:t>Criteria to Consider</a:t>
            </a:r>
          </a:p>
        </p:txBody>
      </p:sp>
      <p:sp>
        <p:nvSpPr>
          <p:cNvPr id="2" name="Content Placeholder 1">
            <a:extLst>
              <a:ext uri="{FF2B5EF4-FFF2-40B4-BE49-F238E27FC236}">
                <a16:creationId xmlns:a16="http://schemas.microsoft.com/office/drawing/2014/main" id="{3A90F20F-DFCF-2033-28BB-48431C1FF415}"/>
              </a:ext>
            </a:extLst>
          </p:cNvPr>
          <p:cNvSpPr>
            <a:spLocks noGrp="1"/>
          </p:cNvSpPr>
          <p:nvPr>
            <p:ph idx="13"/>
          </p:nvPr>
        </p:nvSpPr>
        <p:spPr>
          <a:xfrm>
            <a:off x="5310216" y="1051820"/>
            <a:ext cx="5963920" cy="4974907"/>
          </a:xfrm>
        </p:spPr>
        <p:txBody>
          <a:bodyPr/>
          <a:lstStyle/>
          <a:p>
            <a:r>
              <a:rPr lang="en-US" dirty="0"/>
              <a:t>Validity</a:t>
            </a:r>
          </a:p>
          <a:p>
            <a:r>
              <a:rPr lang="en-US" dirty="0"/>
              <a:t>Captures Variation</a:t>
            </a:r>
          </a:p>
          <a:p>
            <a:r>
              <a:rPr lang="en-US" dirty="0"/>
              <a:t>Timeliness</a:t>
            </a:r>
          </a:p>
          <a:p>
            <a:r>
              <a:rPr lang="en-US" dirty="0"/>
              <a:t>Cost</a:t>
            </a:r>
          </a:p>
          <a:p>
            <a:r>
              <a:rPr lang="en-US" dirty="0"/>
              <a:t>Transparency</a:t>
            </a:r>
          </a:p>
          <a:p>
            <a:r>
              <a:rPr lang="en-US" dirty="0"/>
              <a:t>Stability</a:t>
            </a:r>
          </a:p>
          <a:p>
            <a:r>
              <a:rPr lang="en-US" dirty="0"/>
              <a:t>Capacity</a:t>
            </a:r>
          </a:p>
          <a:p>
            <a:r>
              <a:rPr lang="en-US" dirty="0"/>
              <a:t>Knowledge</a:t>
            </a:r>
          </a:p>
          <a:p>
            <a:r>
              <a:rPr lang="en-US" dirty="0"/>
              <a:t>Scope</a:t>
            </a:r>
          </a:p>
        </p:txBody>
      </p:sp>
      <p:pic>
        <p:nvPicPr>
          <p:cNvPr id="4" name="Picture 3">
            <a:extLst>
              <a:ext uri="{FF2B5EF4-FFF2-40B4-BE49-F238E27FC236}">
                <a16:creationId xmlns:a16="http://schemas.microsoft.com/office/drawing/2014/main" id="{0D467C49-37F6-98BD-28BB-AF6B1424B85A}"/>
              </a:ext>
              <a:ext uri="{C183D7F6-B498-43B3-948B-1728B52AA6E4}">
                <adec:decorative xmlns:adec="http://schemas.microsoft.com/office/drawing/2017/decorative" val="1"/>
              </a:ext>
            </a:extLst>
          </p:cNvPr>
          <p:cNvPicPr>
            <a:picLocks noChangeAspect="1"/>
          </p:cNvPicPr>
          <p:nvPr/>
        </p:nvPicPr>
        <p:blipFill>
          <a:blip r:embed="rId3"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1733" y="1051820"/>
            <a:ext cx="952262" cy="1340506"/>
          </a:xfrm>
          <a:prstGeom prst="rect">
            <a:avLst/>
          </a:prstGeom>
        </p:spPr>
      </p:pic>
    </p:spTree>
    <p:custDataLst>
      <p:tags r:id="rId1"/>
    </p:custDataLst>
    <p:extLst>
      <p:ext uri="{BB962C8B-B14F-4D97-AF65-F5344CB8AC3E}">
        <p14:creationId xmlns:p14="http://schemas.microsoft.com/office/powerpoint/2010/main" val="408245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749BA83-B894-277E-A2F0-883392AEDAB9}"/>
              </a:ext>
              <a:ext uri="{C183D7F6-B498-43B3-948B-1728B52AA6E4}">
                <adec:decorative xmlns:adec="http://schemas.microsoft.com/office/drawing/2017/decorative" val="1"/>
              </a:ext>
            </a:extLst>
          </p:cNvPr>
          <p:cNvSpPr/>
          <p:nvPr/>
        </p:nvSpPr>
        <p:spPr bwMode="auto">
          <a:xfrm>
            <a:off x="500943" y="2237433"/>
            <a:ext cx="1787236" cy="179552"/>
          </a:xfrm>
          <a:prstGeom prst="ellipse">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Title 2">
            <a:extLst>
              <a:ext uri="{FF2B5EF4-FFF2-40B4-BE49-F238E27FC236}">
                <a16:creationId xmlns:a16="http://schemas.microsoft.com/office/drawing/2014/main" id="{C3BD7C9E-7C24-B487-EF13-4DD28B349CC9}"/>
              </a:ext>
            </a:extLst>
          </p:cNvPr>
          <p:cNvSpPr>
            <a:spLocks noGrp="1"/>
          </p:cNvSpPr>
          <p:nvPr>
            <p:ph type="ctrTitle"/>
          </p:nvPr>
        </p:nvSpPr>
        <p:spPr>
          <a:xfrm>
            <a:off x="299139" y="2441749"/>
            <a:ext cx="3872068" cy="1485807"/>
          </a:xfrm>
        </p:spPr>
        <p:txBody>
          <a:bodyPr>
            <a:normAutofit/>
          </a:bodyPr>
          <a:lstStyle/>
          <a:p>
            <a:pPr>
              <a:lnSpc>
                <a:spcPct val="102000"/>
              </a:lnSpc>
            </a:pPr>
            <a:r>
              <a:rPr lang="en-US" dirty="0"/>
              <a:t>Types of Methodology</a:t>
            </a:r>
            <a:endParaRPr lang="en-US" sz="2700" b="0" dirty="0"/>
          </a:p>
        </p:txBody>
      </p:sp>
      <p:sp>
        <p:nvSpPr>
          <p:cNvPr id="2" name="Content Placeholder 1">
            <a:extLst>
              <a:ext uri="{FF2B5EF4-FFF2-40B4-BE49-F238E27FC236}">
                <a16:creationId xmlns:a16="http://schemas.microsoft.com/office/drawing/2014/main" id="{F77583B4-9666-54D2-CD50-8D4DFEE54BDA}"/>
              </a:ext>
            </a:extLst>
          </p:cNvPr>
          <p:cNvSpPr>
            <a:spLocks noGrp="1"/>
          </p:cNvSpPr>
          <p:nvPr>
            <p:ph idx="13"/>
          </p:nvPr>
        </p:nvSpPr>
        <p:spPr/>
        <p:txBody>
          <a:bodyPr>
            <a:noAutofit/>
          </a:bodyPr>
          <a:lstStyle/>
          <a:p>
            <a:pPr marL="0" indent="0">
              <a:lnSpc>
                <a:spcPct val="108000"/>
              </a:lnSpc>
              <a:spcBef>
                <a:spcPts val="1200"/>
              </a:spcBef>
              <a:buNone/>
            </a:pPr>
            <a:r>
              <a:rPr lang="en-US" b="1" dirty="0"/>
              <a:t>All costs must be reasonable and supportable via documentation</a:t>
            </a:r>
          </a:p>
          <a:p>
            <a:pPr>
              <a:lnSpc>
                <a:spcPct val="108000"/>
              </a:lnSpc>
              <a:spcBef>
                <a:spcPts val="1200"/>
              </a:spcBef>
            </a:pPr>
            <a:r>
              <a:rPr lang="en-US" dirty="0"/>
              <a:t>Surveying</a:t>
            </a:r>
          </a:p>
          <a:p>
            <a:pPr lvl="1"/>
            <a:r>
              <a:rPr lang="en-US" sz="2000" dirty="0"/>
              <a:t>States within Geographic Region</a:t>
            </a:r>
          </a:p>
          <a:p>
            <a:pPr lvl="1"/>
            <a:r>
              <a:rPr lang="en-US" sz="2000" dirty="0"/>
              <a:t>Disability Related Agencies</a:t>
            </a:r>
          </a:p>
          <a:p>
            <a:pPr>
              <a:lnSpc>
                <a:spcPct val="108000"/>
              </a:lnSpc>
              <a:spcBef>
                <a:spcPts val="1200"/>
              </a:spcBef>
            </a:pPr>
            <a:r>
              <a:rPr lang="en-US" dirty="0"/>
              <a:t>Contract with Experts</a:t>
            </a:r>
          </a:p>
          <a:p>
            <a:pPr>
              <a:lnSpc>
                <a:spcPct val="108000"/>
              </a:lnSpc>
              <a:spcBef>
                <a:spcPts val="1200"/>
              </a:spcBef>
            </a:pPr>
            <a:r>
              <a:rPr lang="en-US" dirty="0"/>
              <a:t>Individual Negotiation with Vendors</a:t>
            </a:r>
          </a:p>
        </p:txBody>
      </p:sp>
      <p:pic>
        <p:nvPicPr>
          <p:cNvPr id="7" name="Picture 6">
            <a:extLst>
              <a:ext uri="{FF2B5EF4-FFF2-40B4-BE49-F238E27FC236}">
                <a16:creationId xmlns:a16="http://schemas.microsoft.com/office/drawing/2014/main" id="{23205824-D719-CC80-516F-19A8064A7336}"/>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0943" y="342606"/>
            <a:ext cx="1743971" cy="1948419"/>
          </a:xfrm>
          <a:prstGeom prst="rect">
            <a:avLst/>
          </a:prstGeom>
        </p:spPr>
      </p:pic>
    </p:spTree>
    <p:custDataLst>
      <p:tags r:id="rId1"/>
    </p:custDataLst>
    <p:extLst>
      <p:ext uri="{BB962C8B-B14F-4D97-AF65-F5344CB8AC3E}">
        <p14:creationId xmlns:p14="http://schemas.microsoft.com/office/powerpoint/2010/main" val="93573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8F32-F08D-29AE-B6EB-84BCF2ECBB5A}"/>
              </a:ext>
            </a:extLst>
          </p:cNvPr>
          <p:cNvSpPr>
            <a:spLocks noGrp="1"/>
          </p:cNvSpPr>
          <p:nvPr>
            <p:ph type="ctrTitle"/>
          </p:nvPr>
        </p:nvSpPr>
        <p:spPr/>
        <p:txBody>
          <a:bodyPr/>
          <a:lstStyle/>
          <a:p>
            <a:r>
              <a:rPr lang="en-US" dirty="0"/>
              <a:t>Types of Rates</a:t>
            </a:r>
          </a:p>
        </p:txBody>
      </p:sp>
      <p:sp>
        <p:nvSpPr>
          <p:cNvPr id="3" name="Text Placeholder 2">
            <a:extLst>
              <a:ext uri="{FF2B5EF4-FFF2-40B4-BE49-F238E27FC236}">
                <a16:creationId xmlns:a16="http://schemas.microsoft.com/office/drawing/2014/main" id="{737F611B-D0AB-45F7-3BEF-5459AF52C9A4}"/>
              </a:ext>
            </a:extLst>
          </p:cNvPr>
          <p:cNvSpPr>
            <a:spLocks noGrp="1"/>
          </p:cNvSpPr>
          <p:nvPr>
            <p:ph idx="13"/>
          </p:nvPr>
        </p:nvSpPr>
        <p:spPr>
          <a:xfrm>
            <a:off x="5310216" y="2592475"/>
            <a:ext cx="5963920" cy="1095270"/>
          </a:xfrm>
        </p:spPr>
        <p:txBody>
          <a:bodyPr/>
          <a:lstStyle/>
          <a:p>
            <a:r>
              <a:rPr lang="en-US" dirty="0"/>
              <a:t>Fee-For-Service</a:t>
            </a:r>
          </a:p>
          <a:p>
            <a:r>
              <a:rPr lang="en-US" dirty="0"/>
              <a:t>Value-Based Purchasing Model</a:t>
            </a:r>
          </a:p>
        </p:txBody>
      </p:sp>
      <p:pic>
        <p:nvPicPr>
          <p:cNvPr id="16" name="Picture 15">
            <a:extLst>
              <a:ext uri="{FF2B5EF4-FFF2-40B4-BE49-F238E27FC236}">
                <a16:creationId xmlns:a16="http://schemas.microsoft.com/office/drawing/2014/main" id="{0C1EE92F-5CB1-3AC1-CDCB-BF63725DF0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300550"/>
            <a:ext cx="2163199" cy="2122737"/>
          </a:xfrm>
          <a:prstGeom prst="rect">
            <a:avLst/>
          </a:prstGeom>
        </p:spPr>
      </p:pic>
    </p:spTree>
    <p:custDataLst>
      <p:tags r:id="rId1"/>
    </p:custDataLst>
    <p:extLst>
      <p:ext uri="{BB962C8B-B14F-4D97-AF65-F5344CB8AC3E}">
        <p14:creationId xmlns:p14="http://schemas.microsoft.com/office/powerpoint/2010/main" val="164080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4816-35CD-08C9-F3F4-FCFCFF21649B}"/>
              </a:ext>
            </a:extLst>
          </p:cNvPr>
          <p:cNvSpPr>
            <a:spLocks noGrp="1"/>
          </p:cNvSpPr>
          <p:nvPr>
            <p:ph type="ctrTitle"/>
          </p:nvPr>
        </p:nvSpPr>
        <p:spPr>
          <a:xfrm>
            <a:off x="289092" y="2684605"/>
            <a:ext cx="3842055" cy="1794668"/>
          </a:xfrm>
        </p:spPr>
        <p:txBody>
          <a:bodyPr>
            <a:noAutofit/>
          </a:bodyPr>
          <a:lstStyle/>
          <a:p>
            <a:r>
              <a:rPr lang="en-US" sz="3600" dirty="0"/>
              <a:t>Methods to Determine Price Reasonableness</a:t>
            </a:r>
          </a:p>
        </p:txBody>
      </p:sp>
      <p:sp>
        <p:nvSpPr>
          <p:cNvPr id="4" name="Text Placeholder 3">
            <a:extLst>
              <a:ext uri="{FF2B5EF4-FFF2-40B4-BE49-F238E27FC236}">
                <a16:creationId xmlns:a16="http://schemas.microsoft.com/office/drawing/2014/main" id="{B65B51E0-4044-3545-C163-D6FA87A43181}"/>
              </a:ext>
            </a:extLst>
          </p:cNvPr>
          <p:cNvSpPr>
            <a:spLocks noGrp="1"/>
          </p:cNvSpPr>
          <p:nvPr>
            <p:ph idx="13"/>
          </p:nvPr>
        </p:nvSpPr>
        <p:spPr>
          <a:xfrm>
            <a:off x="5310216" y="1115367"/>
            <a:ext cx="5963920" cy="4672484"/>
          </a:xfrm>
        </p:spPr>
        <p:txBody>
          <a:bodyPr>
            <a:normAutofit fontScale="77500" lnSpcReduction="20000"/>
          </a:bodyPr>
          <a:lstStyle/>
          <a:p>
            <a:pPr marL="342900" indent="-342900">
              <a:lnSpc>
                <a:spcPct val="140000"/>
              </a:lnSpc>
              <a:spcBef>
                <a:spcPts val="1200"/>
              </a:spcBef>
              <a:buClr>
                <a:schemeClr val="accent4"/>
              </a:buClr>
              <a:buFont typeface="Arial" panose="020B0604020202020204" pitchFamily="34" charset="0"/>
              <a:buChar char="•"/>
            </a:pPr>
            <a:r>
              <a:rPr lang="en-US" sz="2400" dirty="0"/>
              <a:t>Adequate price competition</a:t>
            </a:r>
          </a:p>
          <a:p>
            <a:pPr marL="342900" indent="-342900">
              <a:lnSpc>
                <a:spcPct val="140000"/>
              </a:lnSpc>
              <a:spcBef>
                <a:spcPts val="1200"/>
              </a:spcBef>
              <a:buClr>
                <a:schemeClr val="accent4"/>
              </a:buClr>
              <a:buFont typeface="Arial" panose="020B0604020202020204" pitchFamily="34" charset="0"/>
              <a:buChar char="•"/>
            </a:pPr>
            <a:r>
              <a:rPr lang="en-US" sz="2400" dirty="0"/>
              <a:t>Comparable to price sold to Federal Government</a:t>
            </a:r>
          </a:p>
          <a:p>
            <a:pPr marL="342900" indent="-342900">
              <a:lnSpc>
                <a:spcPct val="140000"/>
              </a:lnSpc>
              <a:spcBef>
                <a:spcPts val="1200"/>
              </a:spcBef>
              <a:buClr>
                <a:schemeClr val="accent4"/>
              </a:buClr>
              <a:buFont typeface="Arial" panose="020B0604020202020204" pitchFamily="34" charset="0"/>
              <a:buChar char="•"/>
            </a:pPr>
            <a:r>
              <a:rPr lang="en-US" sz="2400" dirty="0"/>
              <a:t>Historical price</a:t>
            </a:r>
          </a:p>
          <a:p>
            <a:pPr marL="342900" indent="-342900">
              <a:lnSpc>
                <a:spcPct val="140000"/>
              </a:lnSpc>
              <a:spcBef>
                <a:spcPts val="1200"/>
              </a:spcBef>
              <a:buClr>
                <a:schemeClr val="accent4"/>
              </a:buClr>
              <a:buFont typeface="Arial" panose="020B0604020202020204" pitchFamily="34" charset="0"/>
              <a:buChar char="•"/>
            </a:pPr>
            <a:r>
              <a:rPr lang="en-US" sz="2400" dirty="0"/>
              <a:t>Comparison to in-house estimate</a:t>
            </a:r>
          </a:p>
          <a:p>
            <a:pPr marL="342900" indent="-342900">
              <a:lnSpc>
                <a:spcPct val="140000"/>
              </a:lnSpc>
              <a:spcBef>
                <a:spcPts val="1200"/>
              </a:spcBef>
              <a:buClr>
                <a:schemeClr val="accent4"/>
              </a:buClr>
              <a:buFont typeface="Arial" panose="020B0604020202020204" pitchFamily="34" charset="0"/>
              <a:buChar char="•"/>
            </a:pPr>
            <a:r>
              <a:rPr lang="en-US" sz="2400" dirty="0"/>
              <a:t>Comparison to similar items</a:t>
            </a:r>
          </a:p>
          <a:p>
            <a:pPr marL="342900" indent="-342900">
              <a:lnSpc>
                <a:spcPct val="140000"/>
              </a:lnSpc>
              <a:spcBef>
                <a:spcPts val="1200"/>
              </a:spcBef>
              <a:buClr>
                <a:schemeClr val="accent4"/>
              </a:buClr>
              <a:buFont typeface="Arial" panose="020B0604020202020204" pitchFamily="34" charset="0"/>
              <a:buChar char="•"/>
            </a:pPr>
            <a:r>
              <a:rPr lang="en-US" sz="2400" dirty="0"/>
              <a:t>Cost analysis</a:t>
            </a:r>
          </a:p>
          <a:p>
            <a:pPr marL="342900" indent="-342900">
              <a:lnSpc>
                <a:spcPct val="140000"/>
              </a:lnSpc>
              <a:spcBef>
                <a:spcPts val="1200"/>
              </a:spcBef>
              <a:buClr>
                <a:schemeClr val="accent4"/>
              </a:buClr>
              <a:buFont typeface="Arial" panose="020B0604020202020204" pitchFamily="34" charset="0"/>
              <a:buChar char="•"/>
            </a:pPr>
            <a:r>
              <a:rPr lang="en-US" sz="2400" dirty="0"/>
              <a:t>Other factors</a:t>
            </a:r>
          </a:p>
        </p:txBody>
      </p:sp>
      <p:pic>
        <p:nvPicPr>
          <p:cNvPr id="8" name="Picture 7">
            <a:extLst>
              <a:ext uri="{FF2B5EF4-FFF2-40B4-BE49-F238E27FC236}">
                <a16:creationId xmlns:a16="http://schemas.microsoft.com/office/drawing/2014/main" id="{3BD9201A-E8FE-AA64-F803-F281228D893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914" y="580153"/>
            <a:ext cx="2466647" cy="1469711"/>
          </a:xfrm>
          <a:prstGeom prst="rect">
            <a:avLst/>
          </a:prstGeom>
        </p:spPr>
      </p:pic>
    </p:spTree>
    <p:custDataLst>
      <p:tags r:id="rId1"/>
    </p:custDataLst>
    <p:extLst>
      <p:ext uri="{BB962C8B-B14F-4D97-AF65-F5344CB8AC3E}">
        <p14:creationId xmlns:p14="http://schemas.microsoft.com/office/powerpoint/2010/main" val="117181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882245" y="610095"/>
            <a:ext cx="10757328" cy="673330"/>
          </a:xfrm>
        </p:spPr>
        <p:txBody>
          <a:bodyPr>
            <a:normAutofit fontScale="90000"/>
          </a:bodyPr>
          <a:lstStyle/>
          <a:p>
            <a:r>
              <a:rPr lang="en-US" sz="3500" dirty="0"/>
              <a:t>Step 6: Develop Written Policies and Procedures</a:t>
            </a:r>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a:xfrm>
            <a:off x="811906" y="1485326"/>
            <a:ext cx="10757328" cy="4946073"/>
          </a:xfrm>
        </p:spPr>
        <p:txBody>
          <a:bodyPr>
            <a:normAutofit/>
          </a:bodyPr>
          <a:lstStyle/>
          <a:p>
            <a:r>
              <a:rPr lang="en-US" sz="2000" dirty="0"/>
              <a:t>Follow applicable laws and regulations, include state and local</a:t>
            </a:r>
          </a:p>
          <a:p>
            <a:r>
              <a:rPr lang="en-US" sz="2000" dirty="0"/>
              <a:t>Identify staff positions responsible for developing and maintaining established rates</a:t>
            </a:r>
          </a:p>
          <a:p>
            <a:r>
              <a:rPr lang="en-US" sz="2000" dirty="0"/>
              <a:t>Identify all types of purchased services rates that are needed</a:t>
            </a:r>
          </a:p>
          <a:p>
            <a:r>
              <a:rPr lang="en-US" sz="2000" dirty="0"/>
              <a:t>Provide clear description of how rates are established</a:t>
            </a:r>
          </a:p>
          <a:p>
            <a:r>
              <a:rPr lang="en-US" sz="2000" dirty="0"/>
              <a:t>Include the effective dates of rates and frequency of review/updates</a:t>
            </a:r>
          </a:p>
          <a:p>
            <a:r>
              <a:rPr lang="en-US" sz="2000" dirty="0"/>
              <a:t>Document consistent application of methodology</a:t>
            </a:r>
          </a:p>
          <a:p>
            <a:r>
              <a:rPr lang="en-US" sz="2000" dirty="0"/>
              <a:t>Describe process for determining reasonableness of rates</a:t>
            </a:r>
          </a:p>
          <a:p>
            <a:r>
              <a:rPr lang="en-US" sz="2000" dirty="0"/>
              <a:t>Include public hearings prior to policy implementation</a:t>
            </a:r>
          </a:p>
          <a:p>
            <a:r>
              <a:rPr lang="en-US" sz="2000" dirty="0"/>
              <a:t>Establish a communication plan</a:t>
            </a:r>
          </a:p>
          <a:p>
            <a:r>
              <a:rPr lang="en-US" sz="2000" dirty="0"/>
              <a:t>Identify process for maintaining historical rate information</a:t>
            </a:r>
          </a:p>
        </p:txBody>
      </p:sp>
      <p:pic>
        <p:nvPicPr>
          <p:cNvPr id="5" name="Graphic 4" descr="Pencils with eraser, sticky notes and pencil shavings">
            <a:extLst>
              <a:ext uri="{FF2B5EF4-FFF2-40B4-BE49-F238E27FC236}">
                <a16:creationId xmlns:a16="http://schemas.microsoft.com/office/drawing/2014/main" id="{4155A825-390D-E68F-5D06-DB97C5D70B0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5000" y="4139920"/>
            <a:ext cx="2845079" cy="2845079"/>
          </a:xfrm>
          <a:prstGeom prst="rect">
            <a:avLst/>
          </a:prstGeom>
        </p:spPr>
      </p:pic>
    </p:spTree>
    <p:custDataLst>
      <p:tags r:id="rId1"/>
    </p:custDataLst>
    <p:extLst>
      <p:ext uri="{BB962C8B-B14F-4D97-AF65-F5344CB8AC3E}">
        <p14:creationId xmlns:p14="http://schemas.microsoft.com/office/powerpoint/2010/main" val="164529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A31D8-1A21-82CB-7CF6-4E67D8318EBE}"/>
              </a:ext>
            </a:extLst>
          </p:cNvPr>
          <p:cNvSpPr>
            <a:spLocks noGrp="1"/>
          </p:cNvSpPr>
          <p:nvPr>
            <p:ph type="title"/>
          </p:nvPr>
        </p:nvSpPr>
        <p:spPr>
          <a:xfrm>
            <a:off x="590843" y="326380"/>
            <a:ext cx="10757328" cy="739621"/>
          </a:xfrm>
        </p:spPr>
        <p:txBody>
          <a:bodyPr>
            <a:normAutofit/>
          </a:bodyPr>
          <a:lstStyle/>
          <a:p>
            <a:r>
              <a:rPr lang="en-US" dirty="0"/>
              <a:t>Common Mistakes</a:t>
            </a:r>
            <a:endParaRPr lang="en-US" sz="2700" dirty="0"/>
          </a:p>
        </p:txBody>
      </p:sp>
      <p:sp>
        <p:nvSpPr>
          <p:cNvPr id="2" name="Content Placeholder 1">
            <a:extLst>
              <a:ext uri="{FF2B5EF4-FFF2-40B4-BE49-F238E27FC236}">
                <a16:creationId xmlns:a16="http://schemas.microsoft.com/office/drawing/2014/main" id="{FE8EF611-E8AE-6623-F5AC-135D8B181DAB}"/>
              </a:ext>
            </a:extLst>
          </p:cNvPr>
          <p:cNvSpPr>
            <a:spLocks noGrp="1"/>
          </p:cNvSpPr>
          <p:nvPr>
            <p:ph sz="half" idx="1"/>
          </p:nvPr>
        </p:nvSpPr>
        <p:spPr>
          <a:xfrm>
            <a:off x="731520" y="1194955"/>
            <a:ext cx="10757328" cy="4966854"/>
          </a:xfrm>
        </p:spPr>
        <p:txBody>
          <a:bodyPr>
            <a:normAutofit lnSpcReduction="10000"/>
          </a:bodyPr>
          <a:lstStyle/>
          <a:p>
            <a:pPr marL="457200" indent="-457200">
              <a:lnSpc>
                <a:spcPct val="130000"/>
              </a:lnSpc>
              <a:buFont typeface="+mj-lt"/>
              <a:buAutoNum type="arabicPeriod"/>
            </a:pPr>
            <a:r>
              <a:rPr lang="en-US" sz="1800" dirty="0"/>
              <a:t>Accepting what the provider says is required to provide the service as the reasonable cost.  Cost paid must still be demonstrated to be reasonable and within appropriate range.</a:t>
            </a:r>
          </a:p>
          <a:p>
            <a:pPr marL="457200" indent="-457200">
              <a:lnSpc>
                <a:spcPct val="130000"/>
              </a:lnSpc>
              <a:buFont typeface="+mj-lt"/>
              <a:buAutoNum type="arabicPeriod"/>
            </a:pPr>
            <a:r>
              <a:rPr lang="en-US" sz="1800" dirty="0"/>
              <a:t>Assuming that an exemption from or exception to the State’s purchasing requirement means any price is allowable.  The Federal requirements still apply, and the SVRA must follow its rates of payment policy to ensure the reasonableness of the cost.</a:t>
            </a:r>
          </a:p>
          <a:p>
            <a:pPr marL="457200" indent="-457200">
              <a:lnSpc>
                <a:spcPct val="130000"/>
              </a:lnSpc>
              <a:buFont typeface="+mj-lt"/>
              <a:buAutoNum type="arabicPeriod"/>
            </a:pPr>
            <a:r>
              <a:rPr lang="en-US" sz="1800" dirty="0"/>
              <a:t>Assuming that sole source procurement means there is no need to determine and document the reasonableness of the cost.</a:t>
            </a:r>
          </a:p>
          <a:p>
            <a:pPr marL="457200" indent="-457200">
              <a:lnSpc>
                <a:spcPct val="130000"/>
              </a:lnSpc>
              <a:buFont typeface="+mj-lt"/>
              <a:buAutoNum type="arabicPeriod"/>
            </a:pPr>
            <a:r>
              <a:rPr lang="en-US" sz="1800" dirty="0"/>
              <a:t>Assuming that payments to other State agencies do not require the same level of justification of reasonable costs as other VR service providers.</a:t>
            </a:r>
          </a:p>
          <a:p>
            <a:pPr marL="457200" indent="-457200">
              <a:lnSpc>
                <a:spcPct val="130000"/>
              </a:lnSpc>
              <a:buFont typeface="+mj-lt"/>
              <a:buAutoNum type="arabicPeriod"/>
            </a:pPr>
            <a:r>
              <a:rPr lang="en-US" sz="1800" dirty="0"/>
              <a:t>Entering contracts that have personnel salaries without defining the personnel qualifications. Salary expenses should be based on the personnel qualifications required. Many Pre-ETS contracts RSA has reviewed do not include personnel qualifications which calls into question how the agency knows the salary paid is reasonable.</a:t>
            </a:r>
          </a:p>
        </p:txBody>
      </p:sp>
      <p:pic>
        <p:nvPicPr>
          <p:cNvPr id="5" name="Graphic 4" descr="Badge Cross with solid fill">
            <a:extLst>
              <a:ext uri="{FF2B5EF4-FFF2-40B4-BE49-F238E27FC236}">
                <a16:creationId xmlns:a16="http://schemas.microsoft.com/office/drawing/2014/main" id="{0AEAE854-87BF-CDC3-F4D0-E8FF330DFC4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0971" y="5663045"/>
            <a:ext cx="914400" cy="914400"/>
          </a:xfrm>
          <a:prstGeom prst="rect">
            <a:avLst/>
          </a:prstGeom>
        </p:spPr>
      </p:pic>
    </p:spTree>
    <p:custDataLst>
      <p:tags r:id="rId1"/>
    </p:custDataLst>
    <p:extLst>
      <p:ext uri="{BB962C8B-B14F-4D97-AF65-F5344CB8AC3E}">
        <p14:creationId xmlns:p14="http://schemas.microsoft.com/office/powerpoint/2010/main" val="307420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D7C9E-7C24-B487-EF13-4DD28B349CC9}"/>
              </a:ext>
            </a:extLst>
          </p:cNvPr>
          <p:cNvSpPr>
            <a:spLocks noGrp="1"/>
          </p:cNvSpPr>
          <p:nvPr>
            <p:ph type="title"/>
          </p:nvPr>
        </p:nvSpPr>
        <p:spPr>
          <a:xfrm>
            <a:off x="731520" y="365761"/>
            <a:ext cx="10757328" cy="1411084"/>
          </a:xfrm>
        </p:spPr>
        <p:txBody>
          <a:bodyPr>
            <a:noAutofit/>
          </a:bodyPr>
          <a:lstStyle/>
          <a:p>
            <a:pPr>
              <a:lnSpc>
                <a:spcPct val="120000"/>
              </a:lnSpc>
            </a:pPr>
            <a:r>
              <a:rPr lang="en-US" sz="2400" dirty="0"/>
              <a:t>Example:  SVRA contracts with a State University to provide a service and the State University charges a 50 percent indirect cost rate.  The questions RSA would likely ask are:</a:t>
            </a:r>
            <a:endParaRPr lang="en-US" sz="1600" b="0" dirty="0"/>
          </a:p>
        </p:txBody>
      </p:sp>
      <p:sp>
        <p:nvSpPr>
          <p:cNvPr id="2" name="Content Placeholder 1">
            <a:extLst>
              <a:ext uri="{FF2B5EF4-FFF2-40B4-BE49-F238E27FC236}">
                <a16:creationId xmlns:a16="http://schemas.microsoft.com/office/drawing/2014/main" id="{F77583B4-9666-54D2-CD50-8D4DFEE54BDA}"/>
              </a:ext>
            </a:extLst>
          </p:cNvPr>
          <p:cNvSpPr>
            <a:spLocks noGrp="1"/>
          </p:cNvSpPr>
          <p:nvPr>
            <p:ph sz="half" idx="1"/>
          </p:nvPr>
        </p:nvSpPr>
        <p:spPr>
          <a:xfrm>
            <a:off x="731520" y="1974272"/>
            <a:ext cx="10757328" cy="3778345"/>
          </a:xfrm>
        </p:spPr>
        <p:txBody>
          <a:bodyPr>
            <a:noAutofit/>
          </a:bodyPr>
          <a:lstStyle/>
          <a:p>
            <a:pPr marL="342900" indent="-342900">
              <a:lnSpc>
                <a:spcPct val="108000"/>
              </a:lnSpc>
              <a:spcBef>
                <a:spcPts val="1200"/>
              </a:spcBef>
              <a:buFont typeface="+mj-lt"/>
              <a:buAutoNum type="arabicPeriod"/>
            </a:pPr>
            <a:r>
              <a:rPr lang="en-US" sz="1800" dirty="0"/>
              <a:t>How did the SVRA determine that paying the contractor 50 percent of every service dollar for admin costs was a reasonable rate and necessary for the operation of the VR program?</a:t>
            </a:r>
          </a:p>
          <a:p>
            <a:pPr marL="342900" indent="-342900">
              <a:lnSpc>
                <a:spcPct val="108000"/>
              </a:lnSpc>
              <a:spcBef>
                <a:spcPts val="1200"/>
              </a:spcBef>
              <a:buFont typeface="+mj-lt"/>
              <a:buAutoNum type="arabicPeriod"/>
            </a:pPr>
            <a:r>
              <a:rPr lang="en-US" sz="1800" dirty="0"/>
              <a:t>What is the admin rate of contractors that provide similar services?</a:t>
            </a:r>
          </a:p>
          <a:p>
            <a:pPr marL="342900" indent="-342900">
              <a:lnSpc>
                <a:spcPct val="108000"/>
              </a:lnSpc>
              <a:spcBef>
                <a:spcPts val="1200"/>
              </a:spcBef>
              <a:buFont typeface="+mj-lt"/>
              <a:buAutoNum type="arabicPeriod"/>
            </a:pPr>
            <a:r>
              <a:rPr lang="en-US" sz="1800" dirty="0"/>
              <a:t>Did the SVRA contact other Universities to determine if they could provide the service at a lower cost? If so, where is that documented?  </a:t>
            </a:r>
          </a:p>
          <a:p>
            <a:pPr marL="342900" indent="-342900">
              <a:lnSpc>
                <a:spcPct val="108000"/>
              </a:lnSpc>
              <a:spcBef>
                <a:spcPts val="1200"/>
              </a:spcBef>
              <a:buFont typeface="+mj-lt"/>
              <a:buAutoNum type="arabicPeriod"/>
            </a:pPr>
            <a:r>
              <a:rPr lang="en-US" sz="1800" dirty="0"/>
              <a:t>Did the SVRA negotiate with the University to try and obtain a lower indirect cost rate? </a:t>
            </a:r>
          </a:p>
          <a:p>
            <a:pPr marL="342900" indent="-342900">
              <a:lnSpc>
                <a:spcPct val="108000"/>
              </a:lnSpc>
              <a:spcBef>
                <a:spcPts val="1200"/>
              </a:spcBef>
              <a:buFont typeface="+mj-lt"/>
              <a:buAutoNum type="arabicPeriod"/>
            </a:pPr>
            <a:r>
              <a:rPr lang="en-US" sz="1800" dirty="0"/>
              <a:t>What does the SVRA’s rates of payment policy state regarding such circumstances?</a:t>
            </a:r>
          </a:p>
          <a:p>
            <a:pPr marL="342900" indent="-342900">
              <a:lnSpc>
                <a:spcPct val="108000"/>
              </a:lnSpc>
              <a:spcBef>
                <a:spcPts val="1200"/>
              </a:spcBef>
              <a:buFont typeface="+mj-lt"/>
              <a:buAutoNum type="arabicPeriod"/>
            </a:pPr>
            <a:r>
              <a:rPr lang="en-US" sz="1800" dirty="0"/>
              <a:t>How does the SVRA review indirect cost rates or determine whether the indirect costs benefit the VR program?</a:t>
            </a:r>
          </a:p>
        </p:txBody>
      </p:sp>
      <p:pic>
        <p:nvPicPr>
          <p:cNvPr id="5" name="Graphic 4" descr="Two speech bubbles">
            <a:extLst>
              <a:ext uri="{FF2B5EF4-FFF2-40B4-BE49-F238E27FC236}">
                <a16:creationId xmlns:a16="http://schemas.microsoft.com/office/drawing/2014/main" id="{DD3D2476-CC6C-03B8-6510-941A1D72D97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5576" y="4381081"/>
            <a:ext cx="3270902" cy="3270902"/>
          </a:xfrm>
          <a:prstGeom prst="rect">
            <a:avLst/>
          </a:prstGeom>
        </p:spPr>
      </p:pic>
    </p:spTree>
    <p:custDataLst>
      <p:tags r:id="rId1"/>
    </p:custDataLst>
    <p:extLst>
      <p:ext uri="{BB962C8B-B14F-4D97-AF65-F5344CB8AC3E}">
        <p14:creationId xmlns:p14="http://schemas.microsoft.com/office/powerpoint/2010/main" val="362441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4816-35CD-08C9-F3F4-FCFCFF21649B}"/>
              </a:ext>
            </a:extLst>
          </p:cNvPr>
          <p:cNvSpPr>
            <a:spLocks noGrp="1"/>
          </p:cNvSpPr>
          <p:nvPr>
            <p:ph type="title"/>
          </p:nvPr>
        </p:nvSpPr>
        <p:spPr>
          <a:xfrm>
            <a:off x="731519" y="365759"/>
            <a:ext cx="10794173" cy="777241"/>
          </a:xfrm>
        </p:spPr>
        <p:txBody>
          <a:bodyPr>
            <a:normAutofit/>
          </a:bodyPr>
          <a:lstStyle/>
          <a:p>
            <a:r>
              <a:rPr lang="en-US" dirty="0"/>
              <a:t>Practical Application from an SVRA</a:t>
            </a:r>
          </a:p>
        </p:txBody>
      </p:sp>
      <p:sp>
        <p:nvSpPr>
          <p:cNvPr id="4" name="Text Placeholder 3">
            <a:extLst>
              <a:ext uri="{FF2B5EF4-FFF2-40B4-BE49-F238E27FC236}">
                <a16:creationId xmlns:a16="http://schemas.microsoft.com/office/drawing/2014/main" id="{B65B51E0-4044-3545-C163-D6FA87A43181}"/>
              </a:ext>
            </a:extLst>
          </p:cNvPr>
          <p:cNvSpPr>
            <a:spLocks noGrp="1"/>
          </p:cNvSpPr>
          <p:nvPr>
            <p:ph sz="half" idx="10"/>
          </p:nvPr>
        </p:nvSpPr>
        <p:spPr>
          <a:xfrm>
            <a:off x="731520" y="1288473"/>
            <a:ext cx="6046470" cy="4682143"/>
          </a:xfrm>
        </p:spPr>
        <p:txBody>
          <a:bodyPr>
            <a:normAutofit/>
          </a:bodyPr>
          <a:lstStyle/>
          <a:p>
            <a:pPr marL="342900" indent="-342900">
              <a:lnSpc>
                <a:spcPct val="108000"/>
              </a:lnSpc>
              <a:spcBef>
                <a:spcPts val="1200"/>
              </a:spcBef>
              <a:buClr>
                <a:schemeClr val="accent4"/>
              </a:buClr>
              <a:buFont typeface="Arial" panose="020B0604020202020204" pitchFamily="34" charset="0"/>
              <a:buChar char="•"/>
            </a:pPr>
            <a:r>
              <a:rPr lang="en-US" dirty="0"/>
              <a:t>Arkansas-Blind</a:t>
            </a:r>
          </a:p>
          <a:p>
            <a:pPr marL="726948" lvl="1" indent="-342900">
              <a:buClr>
                <a:schemeClr val="accent4"/>
              </a:buClr>
              <a:buFont typeface="Arial" panose="020B0604020202020204" pitchFamily="34" charset="0"/>
              <a:buChar char="•"/>
            </a:pPr>
            <a:r>
              <a:rPr lang="en-US" dirty="0"/>
              <a:t>Dr. Megan Lamb</a:t>
            </a:r>
          </a:p>
          <a:p>
            <a:pPr marL="726948" lvl="1" indent="-342900">
              <a:buClr>
                <a:schemeClr val="accent4"/>
              </a:buClr>
              <a:buFont typeface="Arial" panose="020B0604020202020204" pitchFamily="34" charset="0"/>
              <a:buChar char="•"/>
            </a:pPr>
            <a:r>
              <a:rPr lang="en-US" dirty="0"/>
              <a:t>Ms. Amy Jackson</a:t>
            </a:r>
          </a:p>
        </p:txBody>
      </p:sp>
      <p:pic>
        <p:nvPicPr>
          <p:cNvPr id="8" name="Picture 7">
            <a:extLst>
              <a:ext uri="{FF2B5EF4-FFF2-40B4-BE49-F238E27FC236}">
                <a16:creationId xmlns:a16="http://schemas.microsoft.com/office/drawing/2014/main" id="{64B15E59-C2B3-832E-BA3F-3FC5D32832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81970"/>
            <a:ext cx="4570329" cy="4810271"/>
          </a:xfrm>
          <a:prstGeom prst="rect">
            <a:avLst/>
          </a:prstGeom>
        </p:spPr>
      </p:pic>
    </p:spTree>
    <p:custDataLst>
      <p:tags r:id="rId1"/>
    </p:custDataLst>
    <p:extLst>
      <p:ext uri="{BB962C8B-B14F-4D97-AF65-F5344CB8AC3E}">
        <p14:creationId xmlns:p14="http://schemas.microsoft.com/office/powerpoint/2010/main" val="261415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7F59-9FD6-CCB5-F190-39B39BB13527}"/>
              </a:ext>
            </a:extLst>
          </p:cNvPr>
          <p:cNvSpPr>
            <a:spLocks noGrp="1"/>
          </p:cNvSpPr>
          <p:nvPr>
            <p:ph type="title"/>
          </p:nvPr>
        </p:nvSpPr>
        <p:spPr>
          <a:xfrm>
            <a:off x="632830" y="536583"/>
            <a:ext cx="10773940" cy="694112"/>
          </a:xfrm>
        </p:spPr>
        <p:txBody>
          <a:bodyPr>
            <a:normAutofit fontScale="90000"/>
          </a:bodyPr>
          <a:lstStyle/>
          <a:p>
            <a:r>
              <a:rPr lang="en-US" dirty="0"/>
              <a:t>Arkansas-DSB QE Training and TA Priority</a:t>
            </a:r>
            <a:r>
              <a:rPr lang="en-US" sz="2700" dirty="0"/>
              <a:t> </a:t>
            </a:r>
            <a:endParaRPr lang="en-US" dirty="0"/>
          </a:p>
        </p:txBody>
      </p:sp>
      <p:sp>
        <p:nvSpPr>
          <p:cNvPr id="3" name="Content Placeholder 2">
            <a:extLst>
              <a:ext uri="{FF2B5EF4-FFF2-40B4-BE49-F238E27FC236}">
                <a16:creationId xmlns:a16="http://schemas.microsoft.com/office/drawing/2014/main" id="{49279C4B-157B-89AC-7270-5E62989B333C}"/>
              </a:ext>
            </a:extLst>
          </p:cNvPr>
          <p:cNvSpPr>
            <a:spLocks noGrp="1"/>
          </p:cNvSpPr>
          <p:nvPr>
            <p:ph sz="half" idx="1"/>
          </p:nvPr>
        </p:nvSpPr>
        <p:spPr>
          <a:xfrm>
            <a:off x="731520" y="1598121"/>
            <a:ext cx="5440680" cy="4894118"/>
          </a:xfrm>
        </p:spPr>
        <p:txBody>
          <a:bodyPr/>
          <a:lstStyle/>
          <a:p>
            <a:r>
              <a:rPr lang="en-US" b="1" dirty="0"/>
              <a:t>Apprenticeship/Pre-apprenticeship</a:t>
            </a:r>
          </a:p>
          <a:p>
            <a:r>
              <a:rPr lang="en-US" dirty="0"/>
              <a:t>Career Counseling</a:t>
            </a:r>
          </a:p>
          <a:p>
            <a:r>
              <a:rPr lang="en-US" b="1" dirty="0"/>
              <a:t>Career Pathways</a:t>
            </a:r>
          </a:p>
          <a:p>
            <a:r>
              <a:rPr lang="en-US" dirty="0"/>
              <a:t>Community Coordination</a:t>
            </a:r>
          </a:p>
          <a:p>
            <a:r>
              <a:rPr lang="en-US" dirty="0"/>
              <a:t>Customized Employment</a:t>
            </a:r>
          </a:p>
          <a:p>
            <a:r>
              <a:rPr lang="en-US" dirty="0"/>
              <a:t>Disaster-Preparedness</a:t>
            </a:r>
          </a:p>
          <a:p>
            <a:r>
              <a:rPr lang="en-US" b="1" dirty="0"/>
              <a:t>Employer Engagement</a:t>
            </a:r>
          </a:p>
          <a:p>
            <a:endParaRPr lang="en-US" dirty="0"/>
          </a:p>
          <a:p>
            <a:endParaRPr lang="en-US" dirty="0"/>
          </a:p>
        </p:txBody>
      </p:sp>
      <p:sp>
        <p:nvSpPr>
          <p:cNvPr id="4" name="Content Placeholder 3">
            <a:extLst>
              <a:ext uri="{FF2B5EF4-FFF2-40B4-BE49-F238E27FC236}">
                <a16:creationId xmlns:a16="http://schemas.microsoft.com/office/drawing/2014/main" id="{5F9C06BB-C384-53EF-886C-C31D70110A9A}"/>
              </a:ext>
            </a:extLst>
          </p:cNvPr>
          <p:cNvSpPr>
            <a:spLocks noGrp="1"/>
          </p:cNvSpPr>
          <p:nvPr>
            <p:ph sz="half" idx="2"/>
          </p:nvPr>
        </p:nvSpPr>
        <p:spPr>
          <a:xfrm>
            <a:off x="6172200" y="1598121"/>
            <a:ext cx="5333260" cy="4894118"/>
          </a:xfrm>
        </p:spPr>
        <p:txBody>
          <a:bodyPr/>
          <a:lstStyle/>
          <a:p>
            <a:r>
              <a:rPr lang="en-US" dirty="0"/>
              <a:t>Employer Support Strategies</a:t>
            </a:r>
          </a:p>
          <a:p>
            <a:r>
              <a:rPr lang="en-US" dirty="0"/>
              <a:t>Health and Disability</a:t>
            </a:r>
          </a:p>
          <a:p>
            <a:r>
              <a:rPr lang="en-US" dirty="0"/>
              <a:t>Internships</a:t>
            </a:r>
          </a:p>
          <a:p>
            <a:r>
              <a:rPr lang="en-US" dirty="0"/>
              <a:t>Job Accommodation</a:t>
            </a:r>
          </a:p>
          <a:p>
            <a:r>
              <a:rPr lang="en-US" dirty="0"/>
              <a:t>Local Labor Market Analysis</a:t>
            </a:r>
          </a:p>
          <a:p>
            <a:r>
              <a:rPr lang="en-US" dirty="0"/>
              <a:t>Motivational Interviewing</a:t>
            </a:r>
          </a:p>
          <a:p>
            <a:r>
              <a:rPr lang="en-US" dirty="0"/>
              <a:t>On-the-Job training</a:t>
            </a:r>
          </a:p>
        </p:txBody>
      </p:sp>
    </p:spTree>
    <p:custDataLst>
      <p:tags r:id="rId1"/>
    </p:custDataLst>
    <p:extLst>
      <p:ext uri="{BB962C8B-B14F-4D97-AF65-F5344CB8AC3E}">
        <p14:creationId xmlns:p14="http://schemas.microsoft.com/office/powerpoint/2010/main" val="222894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7F59-9FD6-CCB5-F190-39B39BB13527}"/>
              </a:ext>
            </a:extLst>
          </p:cNvPr>
          <p:cNvSpPr>
            <a:spLocks noGrp="1"/>
          </p:cNvSpPr>
          <p:nvPr>
            <p:ph type="title"/>
          </p:nvPr>
        </p:nvSpPr>
        <p:spPr>
          <a:xfrm>
            <a:off x="731520" y="365761"/>
            <a:ext cx="10773940" cy="694112"/>
          </a:xfrm>
        </p:spPr>
        <p:txBody>
          <a:bodyPr>
            <a:normAutofit fontScale="90000"/>
          </a:bodyPr>
          <a:lstStyle/>
          <a:p>
            <a:r>
              <a:rPr lang="en-US" dirty="0"/>
              <a:t>Arkansas-DSB QE Training and TA Priority</a:t>
            </a:r>
            <a:r>
              <a:rPr lang="en-US" sz="2700" dirty="0"/>
              <a:t> </a:t>
            </a:r>
            <a:r>
              <a:rPr lang="en-US" sz="2700" b="0" dirty="0"/>
              <a:t>(2)</a:t>
            </a:r>
            <a:endParaRPr lang="en-US" dirty="0"/>
          </a:p>
        </p:txBody>
      </p:sp>
      <p:sp>
        <p:nvSpPr>
          <p:cNvPr id="3" name="Content Placeholder 2">
            <a:extLst>
              <a:ext uri="{FF2B5EF4-FFF2-40B4-BE49-F238E27FC236}">
                <a16:creationId xmlns:a16="http://schemas.microsoft.com/office/drawing/2014/main" id="{49279C4B-157B-89AC-7270-5E62989B333C}"/>
              </a:ext>
            </a:extLst>
          </p:cNvPr>
          <p:cNvSpPr>
            <a:spLocks noGrp="1"/>
          </p:cNvSpPr>
          <p:nvPr>
            <p:ph sz="half" idx="1"/>
          </p:nvPr>
        </p:nvSpPr>
        <p:spPr>
          <a:xfrm>
            <a:off x="731520" y="1184564"/>
            <a:ext cx="5288280" cy="4894118"/>
          </a:xfrm>
        </p:spPr>
        <p:txBody>
          <a:bodyPr/>
          <a:lstStyle/>
          <a:p>
            <a:r>
              <a:rPr lang="en-US" dirty="0"/>
              <a:t>Outreach to Diverse Populations or Communities</a:t>
            </a:r>
          </a:p>
          <a:p>
            <a:r>
              <a:rPr lang="en-US" dirty="0"/>
              <a:t>Pre-Employment Transition Services</a:t>
            </a:r>
          </a:p>
          <a:p>
            <a:r>
              <a:rPr lang="en-US" dirty="0"/>
              <a:t>Rapid Engagement</a:t>
            </a:r>
          </a:p>
          <a:p>
            <a:r>
              <a:rPr lang="en-US" b="1" dirty="0"/>
              <a:t>Self-Employment</a:t>
            </a:r>
          </a:p>
          <a:p>
            <a:r>
              <a:rPr lang="en-US" dirty="0"/>
              <a:t>Subminimum Wage Waivers</a:t>
            </a:r>
          </a:p>
          <a:p>
            <a:r>
              <a:rPr lang="en-US" dirty="0"/>
              <a:t>Reductions</a:t>
            </a:r>
          </a:p>
        </p:txBody>
      </p:sp>
      <p:sp>
        <p:nvSpPr>
          <p:cNvPr id="4" name="Content Placeholder 3">
            <a:extLst>
              <a:ext uri="{FF2B5EF4-FFF2-40B4-BE49-F238E27FC236}">
                <a16:creationId xmlns:a16="http://schemas.microsoft.com/office/drawing/2014/main" id="{5F9C06BB-C384-53EF-886C-C31D70110A9A}"/>
              </a:ext>
            </a:extLst>
          </p:cNvPr>
          <p:cNvSpPr>
            <a:spLocks noGrp="1"/>
          </p:cNvSpPr>
          <p:nvPr>
            <p:ph sz="half" idx="2"/>
          </p:nvPr>
        </p:nvSpPr>
        <p:spPr>
          <a:xfrm>
            <a:off x="6172200" y="1184564"/>
            <a:ext cx="5333260" cy="4894118"/>
          </a:xfrm>
        </p:spPr>
        <p:txBody>
          <a:bodyPr/>
          <a:lstStyle/>
          <a:p>
            <a:r>
              <a:rPr lang="en-US" b="1" dirty="0"/>
              <a:t>Supported Employment</a:t>
            </a:r>
          </a:p>
          <a:p>
            <a:r>
              <a:rPr lang="en-US" dirty="0"/>
              <a:t>Telecommuting</a:t>
            </a:r>
          </a:p>
          <a:p>
            <a:r>
              <a:rPr lang="en-US" dirty="0"/>
              <a:t>Transportation</a:t>
            </a:r>
          </a:p>
          <a:p>
            <a:r>
              <a:rPr lang="en-US" dirty="0"/>
              <a:t>Veterans and Veterans Administration Outreach</a:t>
            </a:r>
          </a:p>
          <a:p>
            <a:r>
              <a:rPr lang="en-US" dirty="0"/>
              <a:t>Work Incentive Benefits Counseling</a:t>
            </a:r>
          </a:p>
          <a:p>
            <a:r>
              <a:rPr lang="en-US" dirty="0"/>
              <a:t>Work-Based Learning Experiences</a:t>
            </a:r>
          </a:p>
        </p:txBody>
      </p:sp>
    </p:spTree>
    <p:custDataLst>
      <p:tags r:id="rId1"/>
    </p:custDataLst>
    <p:extLst>
      <p:ext uri="{BB962C8B-B14F-4D97-AF65-F5344CB8AC3E}">
        <p14:creationId xmlns:p14="http://schemas.microsoft.com/office/powerpoint/2010/main" val="178506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1127-5D9C-4334-ACE7-FEB7174600CA}"/>
              </a:ext>
            </a:extLst>
          </p:cNvPr>
          <p:cNvSpPr>
            <a:spLocks noGrp="1"/>
          </p:cNvSpPr>
          <p:nvPr>
            <p:ph type="title"/>
          </p:nvPr>
        </p:nvSpPr>
        <p:spPr>
          <a:xfrm>
            <a:off x="731519" y="365761"/>
            <a:ext cx="10685169" cy="931411"/>
          </a:xfrm>
        </p:spPr>
        <p:txBody>
          <a:bodyPr/>
          <a:lstStyle/>
          <a:p>
            <a:r>
              <a:rPr lang="en-US" sz="4400" dirty="0">
                <a:solidFill>
                  <a:schemeClr val="tx1"/>
                </a:solidFill>
              </a:rPr>
              <a:t>Disclaimer</a:t>
            </a:r>
          </a:p>
        </p:txBody>
      </p:sp>
      <p:sp>
        <p:nvSpPr>
          <p:cNvPr id="3" name="Content Placeholder 2">
            <a:extLst>
              <a:ext uri="{FF2B5EF4-FFF2-40B4-BE49-F238E27FC236}">
                <a16:creationId xmlns:a16="http://schemas.microsoft.com/office/drawing/2014/main" id="{133F53F5-03EC-4B2A-B6A4-D28C62798C2A}"/>
              </a:ext>
            </a:extLst>
          </p:cNvPr>
          <p:cNvSpPr>
            <a:spLocks noGrp="1"/>
          </p:cNvSpPr>
          <p:nvPr>
            <p:ph sz="half" idx="1"/>
          </p:nvPr>
        </p:nvSpPr>
        <p:spPr>
          <a:xfrm>
            <a:off x="731520" y="1509823"/>
            <a:ext cx="10507094" cy="4982416"/>
          </a:xfrm>
        </p:spPr>
        <p:txBody>
          <a:bodyPr>
            <a:noAutofit/>
          </a:bodyPr>
          <a:lstStyle/>
          <a:p>
            <a:pPr marL="0" indent="0">
              <a:lnSpc>
                <a:spcPts val="4200"/>
              </a:lnSpc>
              <a:buNone/>
            </a:pPr>
            <a:r>
              <a:rPr lang="en-US" sz="2800"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p>
        </p:txBody>
      </p:sp>
    </p:spTree>
    <p:custDataLst>
      <p:tags r:id="rId1"/>
    </p:custDataLst>
    <p:extLst>
      <p:ext uri="{BB962C8B-B14F-4D97-AF65-F5344CB8AC3E}">
        <p14:creationId xmlns:p14="http://schemas.microsoft.com/office/powerpoint/2010/main" val="239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77d8e2fad3_0_0"/>
          <p:cNvSpPr txBox="1">
            <a:spLocks noGrp="1"/>
          </p:cNvSpPr>
          <p:nvPr>
            <p:ph type="title"/>
          </p:nvPr>
        </p:nvSpPr>
        <p:spPr>
          <a:xfrm>
            <a:off x="731520" y="365759"/>
            <a:ext cx="10783540" cy="1265613"/>
          </a:xfrm>
          <a:prstGeom prst="rect">
            <a:avLst/>
          </a:prstGeom>
          <a:noFill/>
          <a:ln>
            <a:noFill/>
          </a:ln>
        </p:spPr>
        <p:txBody>
          <a:bodyPr spcFirstLastPara="1" vert="horz" wrap="square" lIns="91440" tIns="0" rIns="91440" bIns="0" rtlCol="0" anchor="b" anchorCtr="0">
            <a:noAutofit/>
          </a:bodyPr>
          <a:lstStyle/>
          <a:p>
            <a:pPr algn="l"/>
            <a:r>
              <a:rPr lang="en-US" dirty="0"/>
              <a:t>Arkansas-DSB: Building Capacity for Quality Supported Employment (SE)</a:t>
            </a:r>
            <a:endParaRPr dirty="0">
              <a:solidFill>
                <a:schemeClr val="accent4">
                  <a:lumMod val="50000"/>
                </a:schemeClr>
              </a:solidFill>
            </a:endParaRPr>
          </a:p>
        </p:txBody>
      </p:sp>
      <p:graphicFrame>
        <p:nvGraphicFramePr>
          <p:cNvPr id="2" name="Table 2">
            <a:extLst>
              <a:ext uri="{FF2B5EF4-FFF2-40B4-BE49-F238E27FC236}">
                <a16:creationId xmlns:a16="http://schemas.microsoft.com/office/drawing/2014/main" id="{3D7EC263-8FBE-0947-BB45-D5A653BABA77}"/>
              </a:ext>
            </a:extLst>
          </p:cNvPr>
          <p:cNvGraphicFramePr>
            <a:graphicFrameLocks noGrp="1"/>
          </p:cNvGraphicFramePr>
          <p:nvPr>
            <p:ph idx="1"/>
            <p:extLst>
              <p:ext uri="{D42A27DB-BD31-4B8C-83A1-F6EECF244321}">
                <p14:modId xmlns:p14="http://schemas.microsoft.com/office/powerpoint/2010/main" val="1418006675"/>
              </p:ext>
            </p:extLst>
          </p:nvPr>
        </p:nvGraphicFramePr>
        <p:xfrm>
          <a:off x="704058" y="1787237"/>
          <a:ext cx="10783884" cy="4705004"/>
        </p:xfrm>
        <a:graphic>
          <a:graphicData uri="http://schemas.openxmlformats.org/drawingml/2006/table">
            <a:tbl>
              <a:tblPr firstRow="1" bandRow="1">
                <a:tableStyleId>{21E4AEA4-8DFA-4A89-87EB-49C32662AFE0}</a:tableStyleId>
              </a:tblPr>
              <a:tblGrid>
                <a:gridCol w="2695971">
                  <a:extLst>
                    <a:ext uri="{9D8B030D-6E8A-4147-A177-3AD203B41FA5}">
                      <a16:colId xmlns:a16="http://schemas.microsoft.com/office/drawing/2014/main" val="4142907305"/>
                    </a:ext>
                  </a:extLst>
                </a:gridCol>
                <a:gridCol w="2695971">
                  <a:extLst>
                    <a:ext uri="{9D8B030D-6E8A-4147-A177-3AD203B41FA5}">
                      <a16:colId xmlns:a16="http://schemas.microsoft.com/office/drawing/2014/main" val="3185969437"/>
                    </a:ext>
                  </a:extLst>
                </a:gridCol>
                <a:gridCol w="2695971">
                  <a:extLst>
                    <a:ext uri="{9D8B030D-6E8A-4147-A177-3AD203B41FA5}">
                      <a16:colId xmlns:a16="http://schemas.microsoft.com/office/drawing/2014/main" val="3996754006"/>
                    </a:ext>
                  </a:extLst>
                </a:gridCol>
                <a:gridCol w="2695971">
                  <a:extLst>
                    <a:ext uri="{9D8B030D-6E8A-4147-A177-3AD203B41FA5}">
                      <a16:colId xmlns:a16="http://schemas.microsoft.com/office/drawing/2014/main" val="785300455"/>
                    </a:ext>
                  </a:extLst>
                </a:gridCol>
              </a:tblGrid>
              <a:tr h="752873">
                <a:tc>
                  <a:txBody>
                    <a:bodyPr/>
                    <a:lstStyle/>
                    <a:p>
                      <a:pPr algn="ctr">
                        <a:lnSpc>
                          <a:spcPct val="100000"/>
                        </a:lnSpc>
                      </a:pPr>
                      <a:r>
                        <a:rPr lang="en-US" sz="1800" b="1" kern="1200" dirty="0">
                          <a:solidFill>
                            <a:schemeClr val="lt1"/>
                          </a:solidFill>
                          <a:effectLst/>
                          <a:latin typeface="+mn-lt"/>
                          <a:ea typeface="+mn-ea"/>
                          <a:cs typeface="+mn-cs"/>
                        </a:rPr>
                        <a:t>Develop SE Policy</a:t>
                      </a:r>
                      <a:endParaRPr lang="en-US" dirty="0"/>
                    </a:p>
                  </a:txBody>
                  <a:tcPr anchor="ctr">
                    <a:solidFill>
                      <a:schemeClr val="accent4">
                        <a:lumMod val="75000"/>
                      </a:schemeClr>
                    </a:solidFill>
                  </a:tcPr>
                </a:tc>
                <a:tc>
                  <a:txBody>
                    <a:bodyPr/>
                    <a:lstStyle/>
                    <a:p>
                      <a:pPr algn="ctr">
                        <a:lnSpc>
                          <a:spcPct val="100000"/>
                        </a:lnSpc>
                      </a:pPr>
                      <a:r>
                        <a:rPr lang="en-US" dirty="0"/>
                        <a:t>Develop SE Rates</a:t>
                      </a:r>
                    </a:p>
                  </a:txBody>
                  <a:tcPr anchor="ctr">
                    <a:solidFill>
                      <a:schemeClr val="accent4">
                        <a:lumMod val="75000"/>
                      </a:schemeClr>
                    </a:solidFill>
                  </a:tcPr>
                </a:tc>
                <a:tc>
                  <a:txBody>
                    <a:bodyPr/>
                    <a:lstStyle/>
                    <a:p>
                      <a:pPr algn="ctr">
                        <a:lnSpc>
                          <a:spcPct val="100000"/>
                        </a:lnSpc>
                      </a:pPr>
                      <a:r>
                        <a:rPr lang="en-US" sz="1800" dirty="0"/>
                        <a:t>Knowledge Development</a:t>
                      </a:r>
                    </a:p>
                  </a:txBody>
                  <a:tcPr anchor="ctr">
                    <a:solidFill>
                      <a:schemeClr val="accent4">
                        <a:lumMod val="75000"/>
                      </a:schemeClr>
                    </a:solidFill>
                  </a:tcPr>
                </a:tc>
                <a:tc>
                  <a:txBody>
                    <a:bodyPr/>
                    <a:lstStyle/>
                    <a:p>
                      <a:pPr algn="ctr">
                        <a:lnSpc>
                          <a:spcPct val="100000"/>
                        </a:lnSpc>
                      </a:pPr>
                      <a:r>
                        <a:rPr lang="en-US" dirty="0"/>
                        <a:t>Implementation Pilot</a:t>
                      </a:r>
                    </a:p>
                  </a:txBody>
                  <a:tcPr anchor="ctr">
                    <a:solidFill>
                      <a:schemeClr val="accent4">
                        <a:lumMod val="75000"/>
                      </a:schemeClr>
                    </a:solidFill>
                  </a:tcPr>
                </a:tc>
                <a:extLst>
                  <a:ext uri="{0D108BD9-81ED-4DB2-BD59-A6C34878D82A}">
                    <a16:rowId xmlns:a16="http://schemas.microsoft.com/office/drawing/2014/main" val="2954098610"/>
                  </a:ext>
                </a:extLst>
              </a:tr>
              <a:tr h="3952131">
                <a:tc>
                  <a:txBody>
                    <a:bodyPr/>
                    <a:lstStyle/>
                    <a:p>
                      <a:pPr>
                        <a:lnSpc>
                          <a:spcPct val="120000"/>
                        </a:lnSpc>
                      </a:pPr>
                      <a:r>
                        <a:rPr lang="en-US" dirty="0"/>
                        <a:t>DSB leadership worked closely with VCU to develop SE policy</a:t>
                      </a:r>
                    </a:p>
                    <a:p>
                      <a:pPr>
                        <a:lnSpc>
                          <a:spcPct val="120000"/>
                        </a:lnSpc>
                      </a:pPr>
                      <a:r>
                        <a:rPr lang="en-US" dirty="0"/>
                        <a:t>Reviewed by RSA</a:t>
                      </a:r>
                    </a:p>
                    <a:p>
                      <a:pPr>
                        <a:lnSpc>
                          <a:spcPct val="120000"/>
                        </a:lnSpc>
                      </a:pPr>
                      <a:endParaRPr lang="en-US" dirty="0"/>
                    </a:p>
                    <a:p>
                      <a:pPr>
                        <a:lnSpc>
                          <a:spcPct val="120000"/>
                        </a:lnSpc>
                      </a:pPr>
                      <a:r>
                        <a:rPr lang="en-US" dirty="0"/>
                        <a:t>Timeframe: 6-9 months</a:t>
                      </a:r>
                    </a:p>
                  </a:txBody>
                  <a:tcPr>
                    <a:solidFill>
                      <a:schemeClr val="accent4">
                        <a:lumMod val="20000"/>
                        <a:lumOff val="80000"/>
                      </a:schemeClr>
                    </a:solidFill>
                  </a:tcPr>
                </a:tc>
                <a:tc>
                  <a:txBody>
                    <a:bodyPr/>
                    <a:lstStyle/>
                    <a:p>
                      <a:pPr>
                        <a:lnSpc>
                          <a:spcPct val="120000"/>
                        </a:lnSpc>
                      </a:pPr>
                      <a:r>
                        <a:rPr lang="en-US" dirty="0"/>
                        <a:t>DSB leadership worked closely with QM staff to develop updated service fee rates aligned with new SE policy.</a:t>
                      </a:r>
                    </a:p>
                  </a:txBody>
                  <a:tcPr>
                    <a:solidFill>
                      <a:schemeClr val="accent4">
                        <a:lumMod val="20000"/>
                        <a:lumOff val="80000"/>
                      </a:schemeClr>
                    </a:solidFill>
                  </a:tcPr>
                </a:tc>
                <a:tc>
                  <a:txBody>
                    <a:bodyPr/>
                    <a:lstStyle/>
                    <a:p>
                      <a:pPr>
                        <a:lnSpc>
                          <a:spcPct val="120000"/>
                        </a:lnSpc>
                      </a:pPr>
                      <a:r>
                        <a:rPr lang="en-US" dirty="0"/>
                        <a:t>Enhance staff and provider knowledge and capacity for providing quality SE services.</a:t>
                      </a:r>
                    </a:p>
                    <a:p>
                      <a:pPr>
                        <a:lnSpc>
                          <a:spcPct val="120000"/>
                        </a:lnSpc>
                      </a:pPr>
                      <a:r>
                        <a:rPr lang="en-US" dirty="0"/>
                        <a:t>20 DSB staff participated in 12-week ACRE accredited course through VCU.</a:t>
                      </a:r>
                    </a:p>
                    <a:p>
                      <a:pPr>
                        <a:lnSpc>
                          <a:spcPct val="120000"/>
                        </a:lnSpc>
                      </a:pPr>
                      <a:r>
                        <a:rPr lang="en-US" dirty="0"/>
                        <a:t>SE 101 &amp; 102</a:t>
                      </a:r>
                    </a:p>
                  </a:txBody>
                  <a:tcPr>
                    <a:solidFill>
                      <a:schemeClr val="accent4">
                        <a:lumMod val="20000"/>
                        <a:lumOff val="80000"/>
                      </a:schemeClr>
                    </a:solidFill>
                  </a:tcPr>
                </a:tc>
                <a:tc>
                  <a:txBody>
                    <a:bodyPr/>
                    <a:lstStyle/>
                    <a:p>
                      <a:pPr>
                        <a:lnSpc>
                          <a:spcPct val="120000"/>
                        </a:lnSpc>
                      </a:pPr>
                      <a:r>
                        <a:rPr lang="en-US" dirty="0"/>
                        <a:t>Feb-June 2023</a:t>
                      </a:r>
                    </a:p>
                    <a:p>
                      <a:pPr>
                        <a:lnSpc>
                          <a:spcPct val="120000"/>
                        </a:lnSpc>
                      </a:pPr>
                      <a:r>
                        <a:rPr lang="en-US" dirty="0"/>
                        <a:t>Field test new SE policy, procedures, fees.</a:t>
                      </a:r>
                    </a:p>
                    <a:p>
                      <a:pPr>
                        <a:lnSpc>
                          <a:spcPct val="120000"/>
                        </a:lnSpc>
                      </a:pPr>
                      <a:r>
                        <a:rPr lang="en-US" dirty="0"/>
                        <a:t>Includes DSB counselors, staff, leadership, provider staff, QE support</a:t>
                      </a:r>
                    </a:p>
                    <a:p>
                      <a:pPr>
                        <a:lnSpc>
                          <a:spcPct val="120000"/>
                        </a:lnSpc>
                      </a:pPr>
                      <a:r>
                        <a:rPr lang="en-US" dirty="0"/>
                        <a:t>Expand provider &amp; staff capacity evaluation.</a:t>
                      </a:r>
                    </a:p>
                  </a:txBody>
                  <a:tcPr>
                    <a:solidFill>
                      <a:schemeClr val="accent4">
                        <a:lumMod val="20000"/>
                        <a:lumOff val="80000"/>
                      </a:schemeClr>
                    </a:solidFill>
                  </a:tcPr>
                </a:tc>
                <a:extLst>
                  <a:ext uri="{0D108BD9-81ED-4DB2-BD59-A6C34878D82A}">
                    <a16:rowId xmlns:a16="http://schemas.microsoft.com/office/drawing/2014/main" val="3607678506"/>
                  </a:ext>
                </a:extLst>
              </a:tr>
            </a:tbl>
          </a:graphicData>
        </a:graphic>
      </p:graphicFrame>
    </p:spTree>
    <p:custDataLst>
      <p:tags r:id="rId1"/>
    </p:custDataLst>
    <p:extLst>
      <p:ext uri="{BB962C8B-B14F-4D97-AF65-F5344CB8AC3E}">
        <p14:creationId xmlns:p14="http://schemas.microsoft.com/office/powerpoint/2010/main" val="173047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731520" y="365761"/>
            <a:ext cx="10757328" cy="739621"/>
          </a:xfrm>
        </p:spPr>
        <p:txBody>
          <a:bodyPr>
            <a:normAutofit/>
          </a:bodyPr>
          <a:lstStyle/>
          <a:p>
            <a:r>
              <a:rPr lang="en-US" dirty="0"/>
              <a:t>SE Implementation Pilot Evaluation</a:t>
            </a:r>
            <a:endParaRPr lang="en-US" sz="2700" dirty="0"/>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a:xfrm>
            <a:off x="731520" y="1236517"/>
            <a:ext cx="10757328" cy="4516101"/>
          </a:xfrm>
        </p:spPr>
        <p:txBody>
          <a:bodyPr>
            <a:normAutofit/>
          </a:bodyPr>
          <a:lstStyle/>
          <a:p>
            <a:pPr marL="0" indent="0">
              <a:buNone/>
            </a:pPr>
            <a:r>
              <a:rPr lang="en-US" b="1" dirty="0"/>
              <a:t>Measuring:</a:t>
            </a:r>
          </a:p>
          <a:p>
            <a:r>
              <a:rPr lang="en-US" dirty="0"/>
              <a:t>Increases in knowledge acquisition confidence &amp; skill in applying new SE policy and process</a:t>
            </a:r>
          </a:p>
          <a:p>
            <a:r>
              <a:rPr lang="en-US" dirty="0"/>
              <a:t>Fidelity to SE principles, guidelines, policy, and process (quality)</a:t>
            </a:r>
          </a:p>
          <a:p>
            <a:r>
              <a:rPr lang="en-US" dirty="0"/>
              <a:t>Increase in referrals to/engagement in SE services</a:t>
            </a:r>
          </a:p>
          <a:p>
            <a:r>
              <a:rPr lang="en-US" dirty="0"/>
              <a:t>Cost/SE expenditures</a:t>
            </a:r>
          </a:p>
          <a:p>
            <a:r>
              <a:rPr lang="en-US" dirty="0"/>
              <a:t>Consumer progress toward employment outcomes</a:t>
            </a:r>
          </a:p>
          <a:p>
            <a:r>
              <a:rPr lang="en-US" dirty="0"/>
              <a:t>Connection with long-term supports (MA waivers, other)</a:t>
            </a:r>
          </a:p>
        </p:txBody>
      </p:sp>
    </p:spTree>
    <p:custDataLst>
      <p:tags r:id="rId1"/>
    </p:custDataLst>
    <p:extLst>
      <p:ext uri="{BB962C8B-B14F-4D97-AF65-F5344CB8AC3E}">
        <p14:creationId xmlns:p14="http://schemas.microsoft.com/office/powerpoint/2010/main" val="146294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FE5CE-E1A8-8DFE-E476-808B13E92465}"/>
              </a:ext>
            </a:extLst>
          </p:cNvPr>
          <p:cNvSpPr>
            <a:spLocks noGrp="1"/>
          </p:cNvSpPr>
          <p:nvPr>
            <p:ph type="title"/>
          </p:nvPr>
        </p:nvSpPr>
        <p:spPr>
          <a:xfrm>
            <a:off x="731520" y="365761"/>
            <a:ext cx="10757328" cy="818803"/>
          </a:xfrm>
        </p:spPr>
        <p:txBody>
          <a:bodyPr>
            <a:normAutofit/>
          </a:bodyPr>
          <a:lstStyle/>
          <a:p>
            <a:r>
              <a:rPr lang="en-US" dirty="0"/>
              <a:t>State Agency Perspectives</a:t>
            </a:r>
            <a:endParaRPr lang="en-US" sz="2700" dirty="0"/>
          </a:p>
        </p:txBody>
      </p:sp>
      <p:sp>
        <p:nvSpPr>
          <p:cNvPr id="2" name="Content Placeholder 1">
            <a:extLst>
              <a:ext uri="{FF2B5EF4-FFF2-40B4-BE49-F238E27FC236}">
                <a16:creationId xmlns:a16="http://schemas.microsoft.com/office/drawing/2014/main" id="{204273C8-84A0-AA98-DDC5-D24A6A651836}"/>
              </a:ext>
            </a:extLst>
          </p:cNvPr>
          <p:cNvSpPr>
            <a:spLocks noGrp="1"/>
          </p:cNvSpPr>
          <p:nvPr>
            <p:ph sz="half" idx="1"/>
          </p:nvPr>
        </p:nvSpPr>
        <p:spPr>
          <a:xfrm>
            <a:off x="731520" y="1392383"/>
            <a:ext cx="10757328" cy="4360236"/>
          </a:xfrm>
        </p:spPr>
        <p:txBody>
          <a:bodyPr/>
          <a:lstStyle/>
          <a:p>
            <a:pPr marL="457200" indent="-457200">
              <a:buFont typeface="+mj-lt"/>
              <a:buAutoNum type="arabicPeriod"/>
            </a:pPr>
            <a:r>
              <a:rPr lang="en-US" dirty="0"/>
              <a:t>Where did you start with rate setting?</a:t>
            </a:r>
          </a:p>
          <a:p>
            <a:pPr marL="457200" indent="-457200">
              <a:buFont typeface="+mj-lt"/>
              <a:buAutoNum type="arabicPeriod"/>
            </a:pPr>
            <a:r>
              <a:rPr lang="en-US" dirty="0"/>
              <a:t>Engaging staff and vendors in new practices?</a:t>
            </a:r>
          </a:p>
          <a:p>
            <a:pPr marL="457200" indent="-457200">
              <a:buFont typeface="+mj-lt"/>
              <a:buAutoNum type="arabicPeriod"/>
            </a:pPr>
            <a:r>
              <a:rPr lang="en-US" dirty="0"/>
              <a:t>Incentivizing quality outcome?</a:t>
            </a:r>
          </a:p>
          <a:p>
            <a:pPr marL="841248" lvl="1" indent="-457200">
              <a:buFont typeface="+mj-lt"/>
              <a:buAutoNum type="alphaLcPeriod"/>
            </a:pPr>
            <a:r>
              <a:rPr lang="en-US" dirty="0"/>
              <a:t>Tips for providing incentives for providers to grow capacity and staff qualifications?</a:t>
            </a:r>
          </a:p>
          <a:p>
            <a:pPr marL="841248" lvl="1" indent="-457200">
              <a:buFont typeface="+mj-lt"/>
              <a:buAutoNum type="alphaLcPeriod"/>
            </a:pPr>
            <a:r>
              <a:rPr lang="en-US" dirty="0"/>
              <a:t>Keeping staff and vendors engaged in ongoing performance/continuous quality improvement.</a:t>
            </a:r>
          </a:p>
          <a:p>
            <a:pPr marL="457200" indent="-457200">
              <a:buFont typeface="+mj-lt"/>
              <a:buAutoNum type="arabicPeriod"/>
            </a:pPr>
            <a:r>
              <a:rPr lang="en-US" dirty="0"/>
              <a:t>Expected benefits in addition to regulatory compliance.</a:t>
            </a:r>
          </a:p>
        </p:txBody>
      </p:sp>
      <p:pic>
        <p:nvPicPr>
          <p:cNvPr id="4" name="Picture 3">
            <a:extLst>
              <a:ext uri="{FF2B5EF4-FFF2-40B4-BE49-F238E27FC236}">
                <a16:creationId xmlns:a16="http://schemas.microsoft.com/office/drawing/2014/main" id="{ACD08E1D-D67B-649A-90A6-45752C3F148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86080" y="-405311"/>
            <a:ext cx="3668705" cy="2703187"/>
          </a:xfrm>
          <a:prstGeom prst="rect">
            <a:avLst/>
          </a:prstGeom>
        </p:spPr>
      </p:pic>
    </p:spTree>
    <p:custDataLst>
      <p:tags r:id="rId1"/>
    </p:custDataLst>
    <p:extLst>
      <p:ext uri="{BB962C8B-B14F-4D97-AF65-F5344CB8AC3E}">
        <p14:creationId xmlns:p14="http://schemas.microsoft.com/office/powerpoint/2010/main" val="201361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365761"/>
            <a:ext cx="10757328" cy="739621"/>
          </a:xfrm>
        </p:spPr>
        <p:txBody>
          <a:bodyPr/>
          <a:lstStyle/>
          <a:p>
            <a:r>
              <a:rPr lang="en-US" dirty="0"/>
              <a:t>Action Steps</a:t>
            </a:r>
          </a:p>
        </p:txBody>
      </p:sp>
      <p:sp>
        <p:nvSpPr>
          <p:cNvPr id="2" name="Content Placeholder 1"/>
          <p:cNvSpPr>
            <a:spLocks noGrp="1"/>
          </p:cNvSpPr>
          <p:nvPr>
            <p:ph sz="half" idx="1"/>
          </p:nvPr>
        </p:nvSpPr>
        <p:spPr/>
        <p:txBody>
          <a:bodyPr>
            <a:normAutofit lnSpcReduction="10000"/>
          </a:bodyPr>
          <a:lstStyle/>
          <a:p>
            <a:pPr marL="0" indent="0">
              <a:buNone/>
            </a:pPr>
            <a:r>
              <a:rPr lang="en-US" b="1" dirty="0">
                <a:solidFill>
                  <a:schemeClr val="accent3">
                    <a:lumMod val="50000"/>
                  </a:schemeClr>
                </a:solidFill>
              </a:rPr>
              <a:t>Follow-up Action Steps</a:t>
            </a:r>
          </a:p>
          <a:p>
            <a:r>
              <a:rPr lang="en-US" dirty="0"/>
              <a:t>The VR agency will review and revise their existing rate-setting methods and rates for specific services to promote quality service delivery that lead to quality employment outcomes.  </a:t>
            </a:r>
          </a:p>
          <a:p>
            <a:pPr marL="0" indent="0">
              <a:buNone/>
            </a:pPr>
            <a:endParaRPr lang="en-US" b="1" dirty="0"/>
          </a:p>
          <a:p>
            <a:pPr marL="0" indent="0">
              <a:buNone/>
            </a:pPr>
            <a:r>
              <a:rPr lang="en-US" b="1" dirty="0">
                <a:solidFill>
                  <a:schemeClr val="accent3">
                    <a:lumMod val="50000"/>
                  </a:schemeClr>
                </a:solidFill>
              </a:rPr>
              <a:t>Results</a:t>
            </a:r>
          </a:p>
          <a:p>
            <a:r>
              <a:rPr lang="en-US" dirty="0"/>
              <a:t>A revised rate structure that increases allowable expenditures, promoting increased services to customers and quality employment outcomes.</a:t>
            </a:r>
          </a:p>
        </p:txBody>
      </p:sp>
    </p:spTree>
    <p:custDataLst>
      <p:tags r:id="rId1"/>
    </p:custDataLst>
    <p:extLst>
      <p:ext uri="{BB962C8B-B14F-4D97-AF65-F5344CB8AC3E}">
        <p14:creationId xmlns:p14="http://schemas.microsoft.com/office/powerpoint/2010/main" val="397339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998453" y="2993873"/>
            <a:ext cx="8195094" cy="2292096"/>
          </a:xfrm>
          <a:prstGeom prst="rect">
            <a:avLst/>
          </a:prstGeom>
        </p:spPr>
        <p:txBody>
          <a:bodyPr spcFirstLastPara="1" vert="horz" wrap="square" lIns="121900" tIns="121900" rIns="121900" bIns="121900" rtlCol="0" anchor="t" anchorCtr="0">
            <a:noAutofit/>
          </a:bodyPr>
          <a:lstStyle/>
          <a:p>
            <a:pPr algn="ctr">
              <a:lnSpc>
                <a:spcPts val="7400"/>
              </a:lnSpc>
            </a:pPr>
            <a:r>
              <a:rPr lang="en-US" sz="6000" dirty="0">
                <a:solidFill>
                  <a:schemeClr val="bg1"/>
                </a:solidFill>
              </a:rPr>
              <a:t>Questions</a:t>
            </a:r>
            <a:br>
              <a:rPr lang="en-US" sz="6000" dirty="0">
                <a:solidFill>
                  <a:schemeClr val="bg1"/>
                </a:solidFill>
              </a:rPr>
            </a:br>
            <a:endParaRPr lang="en-US" sz="6000" dirty="0">
              <a:solidFill>
                <a:schemeClr val="bg1"/>
              </a:solidFill>
            </a:endParaRPr>
          </a:p>
        </p:txBody>
      </p:sp>
      <p:pic>
        <p:nvPicPr>
          <p:cNvPr id="3" name="Graphic 2">
            <a:extLst>
              <a:ext uri="{FF2B5EF4-FFF2-40B4-BE49-F238E27FC236}">
                <a16:creationId xmlns:a16="http://schemas.microsoft.com/office/drawing/2014/main" id="{3FB1D66C-DC9F-40CE-A240-D16524581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1237" y="1293953"/>
            <a:ext cx="2845968" cy="2845968"/>
          </a:xfrm>
          <a:prstGeom prst="rect">
            <a:avLst/>
          </a:prstGeom>
        </p:spPr>
      </p:pic>
      <p:sp>
        <p:nvSpPr>
          <p:cNvPr id="4" name="TextBox 3">
            <a:extLst>
              <a:ext uri="{FF2B5EF4-FFF2-40B4-BE49-F238E27FC236}">
                <a16:creationId xmlns:a16="http://schemas.microsoft.com/office/drawing/2014/main" id="{DCEEBD51-6864-65E1-14B7-B1944845ABB0}"/>
              </a:ext>
            </a:extLst>
          </p:cNvPr>
          <p:cNvSpPr txBox="1"/>
          <p:nvPr/>
        </p:nvSpPr>
        <p:spPr>
          <a:xfrm>
            <a:off x="1473644" y="4916637"/>
            <a:ext cx="9244711" cy="369332"/>
          </a:xfrm>
          <a:prstGeom prst="rect">
            <a:avLst/>
          </a:prstGeom>
          <a:noFill/>
        </p:spPr>
        <p:txBody>
          <a:bodyPr wrap="square">
            <a:spAutoFit/>
          </a:bodyPr>
          <a:lstStyle/>
          <a:p>
            <a:pPr marL="0" lvl="0" indent="0" algn="ctr" rtl="0">
              <a:spcBef>
                <a:spcPts val="0"/>
              </a:spcBef>
              <a:spcAft>
                <a:spcPts val="1200"/>
              </a:spcAft>
              <a:buNone/>
            </a:pPr>
            <a:r>
              <a:rPr lang="en-US" b="1" dirty="0">
                <a:solidFill>
                  <a:schemeClr val="bg1"/>
                </a:solidFill>
              </a:rPr>
              <a:t>Please direct questions to your VRTAC-QM, VRTAC-QE, or RSA State liaison</a:t>
            </a:r>
          </a:p>
        </p:txBody>
      </p:sp>
    </p:spTree>
    <p:custDataLst>
      <p:tags r:id="rId1"/>
    </p:custDataLst>
    <p:extLst>
      <p:ext uri="{BB962C8B-B14F-4D97-AF65-F5344CB8AC3E}">
        <p14:creationId xmlns:p14="http://schemas.microsoft.com/office/powerpoint/2010/main" val="261619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D1A8-6F7D-0BEE-DEDA-81C4468F44D8}"/>
              </a:ext>
            </a:extLst>
          </p:cNvPr>
          <p:cNvSpPr>
            <a:spLocks noGrp="1"/>
          </p:cNvSpPr>
          <p:nvPr>
            <p:ph type="title"/>
          </p:nvPr>
        </p:nvSpPr>
        <p:spPr>
          <a:xfrm>
            <a:off x="731519" y="365125"/>
            <a:ext cx="10780775" cy="915035"/>
          </a:xfrm>
        </p:spPr>
        <p:txBody>
          <a:bodyPr/>
          <a:lstStyle/>
          <a:p>
            <a:pPr algn="l"/>
            <a:r>
              <a:rPr lang="en-US" sz="4000" dirty="0"/>
              <a:t>Resources</a:t>
            </a:r>
          </a:p>
        </p:txBody>
      </p:sp>
      <p:sp>
        <p:nvSpPr>
          <p:cNvPr id="3" name="Content Placeholder 2">
            <a:extLst>
              <a:ext uri="{FF2B5EF4-FFF2-40B4-BE49-F238E27FC236}">
                <a16:creationId xmlns:a16="http://schemas.microsoft.com/office/drawing/2014/main" id="{2917DEBD-14DE-A772-BD2D-B73E97D6EA8A}"/>
              </a:ext>
            </a:extLst>
          </p:cNvPr>
          <p:cNvSpPr>
            <a:spLocks noGrp="1"/>
          </p:cNvSpPr>
          <p:nvPr>
            <p:ph idx="1"/>
          </p:nvPr>
        </p:nvSpPr>
        <p:spPr/>
        <p:txBody>
          <a:bodyPr/>
          <a:lstStyle/>
          <a:p>
            <a:r>
              <a:rPr lang="en-US" dirty="0">
                <a:hlinkClick r:id="rId3">
                  <a:extLst>
                    <a:ext uri="{A12FA001-AC4F-418D-AE19-62706E023703}">
                      <ahyp:hlinkClr xmlns:ahyp="http://schemas.microsoft.com/office/drawing/2018/hyperlinkcolor" val="tx"/>
                    </a:ext>
                  </a:extLst>
                </a:hlinkClick>
              </a:rPr>
              <a:t>CMS Documentation of Rate-Setting Methodology</a:t>
            </a:r>
            <a:endParaRPr lang="en-US" dirty="0"/>
          </a:p>
          <a:p>
            <a:pPr>
              <a:lnSpc>
                <a:spcPct val="105000"/>
              </a:lnSpc>
            </a:pPr>
            <a:r>
              <a:rPr lang="en-US" dirty="0">
                <a:hlinkClick r:id="rId4">
                  <a:extLst>
                    <a:ext uri="{A12FA001-AC4F-418D-AE19-62706E023703}">
                      <ahyp:hlinkClr xmlns:ahyp="http://schemas.microsoft.com/office/drawing/2018/hyperlinkcolor" val="tx"/>
                    </a:ext>
                  </a:extLst>
                </a:hlinkClick>
              </a:rPr>
              <a:t>Value-Based Payment Methodologies to Advance Competitive Integrated Employment: A Mix of Inspiring Examples from Across the Country</a:t>
            </a:r>
            <a:endParaRPr lang="en-US" dirty="0"/>
          </a:p>
          <a:p>
            <a:pPr>
              <a:lnSpc>
                <a:spcPct val="105000"/>
              </a:lnSpc>
            </a:pPr>
            <a:r>
              <a:rPr lang="en-US" dirty="0">
                <a:hlinkClick r:id="rId5">
                  <a:extLst>
                    <a:ext uri="{A12FA001-AC4F-418D-AE19-62706E023703}">
                      <ahyp:hlinkClr xmlns:ahyp="http://schemas.microsoft.com/office/drawing/2018/hyperlinkcolor" val="tx"/>
                    </a:ext>
                  </a:extLst>
                </a:hlinkClick>
              </a:rPr>
              <a:t>Paying for Success: Results-Based Approaches to Funding Supported Employment (pdf)</a:t>
            </a:r>
            <a:endParaRPr lang="en-US" dirty="0"/>
          </a:p>
          <a:p>
            <a:pPr>
              <a:lnSpc>
                <a:spcPct val="105000"/>
              </a:lnSpc>
            </a:pPr>
            <a:r>
              <a:rPr lang="en-US" dirty="0">
                <a:hlinkClick r:id="rId6">
                  <a:extLst>
                    <a:ext uri="{A12FA001-AC4F-418D-AE19-62706E023703}">
                      <ahyp:hlinkClr xmlns:ahyp="http://schemas.microsoft.com/office/drawing/2018/hyperlinkcolor" val="tx"/>
                    </a:ext>
                  </a:extLst>
                </a:hlinkClick>
              </a:rPr>
              <a:t>Methods Commonly Used to Determine Price Reasonableness</a:t>
            </a:r>
            <a:endParaRPr lang="en-US" dirty="0"/>
          </a:p>
        </p:txBody>
      </p:sp>
    </p:spTree>
    <p:custDataLst>
      <p:tags r:id="rId1"/>
    </p:custDataLst>
    <p:extLst>
      <p:ext uri="{BB962C8B-B14F-4D97-AF65-F5344CB8AC3E}">
        <p14:creationId xmlns:p14="http://schemas.microsoft.com/office/powerpoint/2010/main" val="2180011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62328A9-1B41-051B-E26B-4746BEEB2011}"/>
              </a:ext>
            </a:extLst>
          </p:cNvPr>
          <p:cNvSpPr>
            <a:spLocks noGrp="1"/>
          </p:cNvSpPr>
          <p:nvPr>
            <p:ph type="title"/>
          </p:nvPr>
        </p:nvSpPr>
        <p:spPr/>
        <p:txBody>
          <a:bodyPr anchor="b" anchorCtr="0"/>
          <a:lstStyle/>
          <a:p>
            <a:r>
              <a:rPr lang="en-US" sz="4400" dirty="0">
                <a:solidFill>
                  <a:schemeClr val="tx1">
                    <a:lumMod val="75000"/>
                    <a:lumOff val="25000"/>
                  </a:schemeClr>
                </a:solidFill>
              </a:rPr>
              <a:t>Conference Partners</a:t>
            </a:r>
          </a:p>
        </p:txBody>
      </p:sp>
      <p:pic>
        <p:nvPicPr>
          <p:cNvPr id="1026" name="Picture 2" descr="Council of State Administrators of Vocational Rehabilitation (CSAVR)">
            <a:extLst>
              <a:ext uri="{FF2B5EF4-FFF2-40B4-BE49-F238E27FC236}">
                <a16:creationId xmlns:a16="http://schemas.microsoft.com/office/drawing/2014/main" id="{576AB7E4-0A0C-CC08-483B-C46007376C0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53797" y="2435348"/>
            <a:ext cx="2809558" cy="832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ational Council of State Agencies for the Blind (NCSAB)">
            <a:extLst>
              <a:ext uri="{FF2B5EF4-FFF2-40B4-BE49-F238E27FC236}">
                <a16:creationId xmlns:a16="http://schemas.microsoft.com/office/drawing/2014/main" id="{6B328BD6-A877-C397-02CA-BC2ED5EF5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203" y="2426989"/>
            <a:ext cx="2255898" cy="849571"/>
          </a:xfrm>
          <a:prstGeom prst="rect">
            <a:avLst/>
          </a:prstGeom>
        </p:spPr>
      </p:pic>
      <p:pic>
        <p:nvPicPr>
          <p:cNvPr id="7" name="Picture 6" descr="Vocational Rehabilitation Technical Assistance Center for Quality Management  (VRTAC-QM)">
            <a:extLst>
              <a:ext uri="{FF2B5EF4-FFF2-40B4-BE49-F238E27FC236}">
                <a16:creationId xmlns:a16="http://schemas.microsoft.com/office/drawing/2014/main" id="{4F611CD6-4D91-FB0E-0939-A1B121A3295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0948" y="2385258"/>
            <a:ext cx="2417904" cy="933032"/>
          </a:xfrm>
          <a:prstGeom prst="rect">
            <a:avLst/>
          </a:prstGeom>
        </p:spPr>
      </p:pic>
      <p:pic>
        <p:nvPicPr>
          <p:cNvPr id="9" name="Picture 8" descr="Vocational Rehabilitation Technical Assistance Center for Quality Employment (VRTAC-QE)">
            <a:extLst>
              <a:ext uri="{FF2B5EF4-FFF2-40B4-BE49-F238E27FC236}">
                <a16:creationId xmlns:a16="http://schemas.microsoft.com/office/drawing/2014/main" id="{DA1F956B-A9E7-A6F4-BB0B-7FE3C15AD760}"/>
              </a:ext>
            </a:extLst>
          </p:cNvPr>
          <p:cNvPicPr>
            <a:picLocks noChangeAspect="1"/>
          </p:cNvPicPr>
          <p:nvPr/>
        </p:nvPicPr>
        <p:blipFill>
          <a:blip r:embed="rId7"/>
          <a:stretch>
            <a:fillRect/>
          </a:stretch>
        </p:blipFill>
        <p:spPr>
          <a:xfrm>
            <a:off x="3012729" y="3690112"/>
            <a:ext cx="2442598" cy="1169549"/>
          </a:xfrm>
          <a:prstGeom prst="rect">
            <a:avLst/>
          </a:prstGeom>
        </p:spPr>
      </p:pic>
      <p:pic>
        <p:nvPicPr>
          <p:cNvPr id="11" name="Picture 10" descr="National Technical Assistance Center on Transition (NTACT: The Collaborative)">
            <a:extLst>
              <a:ext uri="{FF2B5EF4-FFF2-40B4-BE49-F238E27FC236}">
                <a16:creationId xmlns:a16="http://schemas.microsoft.com/office/drawing/2014/main" id="{1D552E1C-2238-4E63-9979-86FAC29B8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772" y="3867873"/>
            <a:ext cx="2775092" cy="814027"/>
          </a:xfrm>
          <a:prstGeom prst="rect">
            <a:avLst/>
          </a:prstGeom>
        </p:spPr>
      </p:pic>
    </p:spTree>
    <p:custDataLst>
      <p:tags r:id="rId1"/>
    </p:custDataLst>
    <p:extLst>
      <p:ext uri="{BB962C8B-B14F-4D97-AF65-F5344CB8AC3E}">
        <p14:creationId xmlns:p14="http://schemas.microsoft.com/office/powerpoint/2010/main" val="284954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C71055-85AD-9DDB-6D46-860318D2EB80}"/>
              </a:ext>
              <a:ext uri="{C183D7F6-B498-43B3-948B-1728B52AA6E4}">
                <adec:decorative xmlns:adec="http://schemas.microsoft.com/office/drawing/2017/decorative" val="1"/>
              </a:ext>
            </a:extLst>
          </p:cNvPr>
          <p:cNvSpPr/>
          <p:nvPr/>
        </p:nvSpPr>
        <p:spPr bwMode="auto">
          <a:xfrm>
            <a:off x="2945296" y="1798983"/>
            <a:ext cx="6301409" cy="2640013"/>
          </a:xfrm>
          <a:prstGeom prst="roundRect">
            <a:avLst/>
          </a:pr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3" name="Title 2">
            <a:extLst>
              <a:ext uri="{FF2B5EF4-FFF2-40B4-BE49-F238E27FC236}">
                <a16:creationId xmlns:a16="http://schemas.microsoft.com/office/drawing/2014/main" id="{FF23D241-A439-4F36-9635-6D74AD4F75E1}"/>
              </a:ext>
            </a:extLst>
          </p:cNvPr>
          <p:cNvSpPr>
            <a:spLocks noGrp="1"/>
          </p:cNvSpPr>
          <p:nvPr>
            <p:ph type="title"/>
          </p:nvPr>
        </p:nvSpPr>
        <p:spPr>
          <a:xfrm>
            <a:off x="2427259" y="3028208"/>
            <a:ext cx="7337482" cy="1177553"/>
          </a:xfrm>
        </p:spPr>
        <p:txBody>
          <a:bodyPr anchor="b" anchorCtr="0"/>
          <a:lstStyle/>
          <a:p>
            <a:r>
              <a:rPr lang="en-US" sz="6600" dirty="0">
                <a:solidFill>
                  <a:schemeClr val="tx1">
                    <a:lumMod val="75000"/>
                    <a:lumOff val="25000"/>
                  </a:schemeClr>
                </a:solidFill>
              </a:rPr>
              <a:t>Thank You</a:t>
            </a:r>
          </a:p>
        </p:txBody>
      </p:sp>
    </p:spTree>
    <p:custDataLst>
      <p:tags r:id="rId1"/>
    </p:custDataLst>
    <p:extLst>
      <p:ext uri="{BB962C8B-B14F-4D97-AF65-F5344CB8AC3E}">
        <p14:creationId xmlns:p14="http://schemas.microsoft.com/office/powerpoint/2010/main" val="11781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3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96C-A4D8-4434-903C-85761EC07986}"/>
              </a:ext>
            </a:extLst>
          </p:cNvPr>
          <p:cNvSpPr>
            <a:spLocks noGrp="1"/>
          </p:cNvSpPr>
          <p:nvPr>
            <p:ph type="title"/>
          </p:nvPr>
        </p:nvSpPr>
        <p:spPr>
          <a:xfrm>
            <a:off x="3054926" y="365760"/>
            <a:ext cx="8534561" cy="768066"/>
          </a:xfrm>
        </p:spPr>
        <p:txBody>
          <a:bodyPr>
            <a:noAutofit/>
          </a:bodyPr>
          <a:lstStyle/>
          <a:p>
            <a:r>
              <a:rPr lang="en-US" sz="4000" dirty="0">
                <a:solidFill>
                  <a:schemeClr val="tx1">
                    <a:lumMod val="90000"/>
                    <a:lumOff val="10000"/>
                  </a:schemeClr>
                </a:solidFill>
              </a:rPr>
              <a:t>Meet Your Presenters</a:t>
            </a:r>
          </a:p>
        </p:txBody>
      </p:sp>
      <p:sp>
        <p:nvSpPr>
          <p:cNvPr id="17" name="Content Placeholder 16">
            <a:extLst>
              <a:ext uri="{FF2B5EF4-FFF2-40B4-BE49-F238E27FC236}">
                <a16:creationId xmlns:a16="http://schemas.microsoft.com/office/drawing/2014/main" id="{3B1D1F7D-D323-9A03-2E8C-AACD79455C84}"/>
              </a:ext>
            </a:extLst>
          </p:cNvPr>
          <p:cNvSpPr>
            <a:spLocks noGrp="1"/>
          </p:cNvSpPr>
          <p:nvPr>
            <p:ph sz="half" idx="1"/>
          </p:nvPr>
        </p:nvSpPr>
        <p:spPr>
          <a:xfrm>
            <a:off x="3054927" y="1591446"/>
            <a:ext cx="2601594" cy="1432310"/>
          </a:xfrm>
        </p:spPr>
        <p:txBody>
          <a:bodyPr/>
          <a:lstStyle/>
          <a:p>
            <a:pPr marL="0" indent="0">
              <a:lnSpc>
                <a:spcPts val="3000"/>
              </a:lnSpc>
            </a:pPr>
            <a:r>
              <a:rPr lang="en-US" dirty="0">
                <a:solidFill>
                  <a:schemeClr val="tx1">
                    <a:lumMod val="75000"/>
                    <a:lumOff val="25000"/>
                  </a:schemeClr>
                </a:solidFill>
              </a:rPr>
              <a:t>Allison Flanagan</a:t>
            </a:r>
          </a:p>
          <a:p>
            <a:pPr marL="0" marR="0" lvl="0" indent="0" algn="l" defTabSz="914400" rtl="0" eaLnBrk="1" fontAlgn="auto" latinLnBrk="0" hangingPunct="1">
              <a:lnSpc>
                <a:spcPts val="3000"/>
              </a:lnSpc>
              <a:spcBef>
                <a:spcPts val="0"/>
              </a:spcBef>
              <a:spcAft>
                <a:spcPts val="0"/>
              </a:spcAft>
              <a:buClrTx/>
              <a:buSzPct val="125000"/>
              <a:buFont typeface="Arial" panose="020B0604020202020204" pitchFamily="34" charset="0"/>
              <a:buNone/>
              <a:tabLst/>
              <a:defRPr/>
            </a:pPr>
            <a:r>
              <a:rPr kumimoji="0" lang="en-US" sz="18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VRTAC-QM</a:t>
            </a:r>
          </a:p>
        </p:txBody>
      </p:sp>
      <p:sp>
        <p:nvSpPr>
          <p:cNvPr id="3" name="Content Placeholder 23">
            <a:extLst>
              <a:ext uri="{FF2B5EF4-FFF2-40B4-BE49-F238E27FC236}">
                <a16:creationId xmlns:a16="http://schemas.microsoft.com/office/drawing/2014/main" id="{AA6F24D7-8B47-E1CE-02DA-5E4F9A8F7144}"/>
              </a:ext>
            </a:extLst>
          </p:cNvPr>
          <p:cNvSpPr txBox="1">
            <a:spLocks/>
          </p:cNvSpPr>
          <p:nvPr/>
        </p:nvSpPr>
        <p:spPr>
          <a:xfrm>
            <a:off x="3054927" y="3018395"/>
            <a:ext cx="2601594" cy="1231487"/>
          </a:xfrm>
          <a:prstGeom prst="rect">
            <a:avLst/>
          </a:prstGeom>
        </p:spPr>
        <p:txBody>
          <a:bodyPr vert="horz" lIns="91440" tIns="45720" rIns="91440" bIns="45720" rtlCol="0">
            <a:noAutofit/>
          </a:bodyPr>
          <a:lstStyle>
            <a:lvl1pPr marL="0" indent="0" algn="l" defTabSz="914400" rtl="0" eaLnBrk="1" latinLnBrk="0" hangingPunct="1">
              <a:lnSpc>
                <a:spcPts val="3000"/>
              </a:lnSpc>
              <a:spcBef>
                <a:spcPts val="0"/>
              </a:spcBef>
              <a:buClr>
                <a:schemeClr val="tx2"/>
              </a:buClr>
              <a:buSzPct val="125000"/>
              <a:buFontTx/>
              <a:buNone/>
              <a:defRPr sz="2200" b="1" kern="1200">
                <a:solidFill>
                  <a:schemeClr val="tx1">
                    <a:lumMod val="75000"/>
                    <a:lumOff val="25000"/>
                  </a:schemeClr>
                </a:solidFill>
                <a:latin typeface="+mn-lt"/>
                <a:ea typeface="+mn-ea"/>
                <a:cs typeface="+mn-cs"/>
              </a:defRPr>
            </a:lvl1pPr>
            <a:lvl2pPr marL="0" indent="0" algn="l" defTabSz="914400" rtl="0" eaLnBrk="1" latinLnBrk="0" hangingPunct="1">
              <a:lnSpc>
                <a:spcPts val="3000"/>
              </a:lnSpc>
              <a:spcBef>
                <a:spcPts val="0"/>
              </a:spcBef>
              <a:buClr>
                <a:schemeClr val="tx2"/>
              </a:buClr>
              <a:buSzPct val="80000"/>
              <a:buFontTx/>
              <a:buNone/>
              <a:defRPr sz="1800" kern="1200">
                <a:solidFill>
                  <a:schemeClr val="tx1"/>
                </a:solidFill>
                <a:latin typeface="+mn-lt"/>
                <a:ea typeface="+mn-ea"/>
                <a:cs typeface="+mn-cs"/>
              </a:defRPr>
            </a:lvl2pPr>
            <a:lvl3pPr marL="0" indent="0" algn="l" defTabSz="914400" rtl="0" eaLnBrk="1" latinLnBrk="0" hangingPunct="1">
              <a:lnSpc>
                <a:spcPct val="105000"/>
              </a:lnSpc>
              <a:spcBef>
                <a:spcPts val="1000"/>
              </a:spcBef>
              <a:buClr>
                <a:schemeClr val="tx2"/>
              </a:buClr>
              <a:buSzPct val="80000"/>
              <a:buFontTx/>
              <a:buNone/>
              <a:defRPr sz="2000" kern="1200">
                <a:solidFill>
                  <a:schemeClr val="tx1"/>
                </a:solidFill>
                <a:latin typeface="+mn-lt"/>
                <a:ea typeface="+mn-ea"/>
                <a:cs typeface="+mn-cs"/>
              </a:defRPr>
            </a:lvl3pPr>
            <a:lvl4pPr marL="0" indent="0" algn="l" defTabSz="914400" rtl="0" eaLnBrk="1" latinLnBrk="0" hangingPunct="1">
              <a:lnSpc>
                <a:spcPct val="105000"/>
              </a:lnSpc>
              <a:spcBef>
                <a:spcPts val="1000"/>
              </a:spcBef>
              <a:buClr>
                <a:schemeClr val="tx2"/>
              </a:buClr>
              <a:buSzPct val="100000"/>
              <a:buFontTx/>
              <a:buNone/>
              <a:defRPr sz="1800" kern="1200">
                <a:solidFill>
                  <a:schemeClr val="tx1"/>
                </a:solidFill>
                <a:latin typeface="+mn-lt"/>
                <a:ea typeface="+mn-ea"/>
                <a:cs typeface="+mn-cs"/>
              </a:defRPr>
            </a:lvl4pPr>
            <a:lvl5pPr marL="0" indent="0" algn="l" defTabSz="914400" rtl="0" eaLnBrk="1" latinLnBrk="0" hangingPunct="1">
              <a:lnSpc>
                <a:spcPct val="105000"/>
              </a:lnSpc>
              <a:spcBef>
                <a:spcPts val="1000"/>
              </a:spcBef>
              <a:buClr>
                <a:schemeClr val="tx2"/>
              </a:buClr>
              <a:buSzPct val="70000"/>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Arial" panose="020B0604020202020204" pitchFamily="34" charset="0"/>
              <a:buNone/>
              <a:defRPr/>
            </a:pPr>
            <a:r>
              <a:rPr lang="en-US" dirty="0" err="1">
                <a:solidFill>
                  <a:srgbClr val="0D1D34">
                    <a:lumMod val="75000"/>
                    <a:lumOff val="25000"/>
                  </a:srgbClr>
                </a:solidFill>
                <a:latin typeface="Open Sans"/>
                <a:cs typeface="Calibri" panose="020F0502020204030204" pitchFamily="34" charset="0"/>
              </a:rPr>
              <a:t>Cayte</a:t>
            </a:r>
            <a:r>
              <a:rPr lang="en-US" dirty="0">
                <a:solidFill>
                  <a:srgbClr val="0D1D34">
                    <a:lumMod val="75000"/>
                    <a:lumOff val="25000"/>
                  </a:srgbClr>
                </a:solidFill>
                <a:latin typeface="Open Sans"/>
                <a:cs typeface="Calibri" panose="020F0502020204030204" pitchFamily="34" charset="0"/>
              </a:rPr>
              <a:t> Anderson</a:t>
            </a:r>
          </a:p>
          <a:p>
            <a:pPr>
              <a:buClrTx/>
              <a:buFont typeface="Arial" panose="020B0604020202020204" pitchFamily="34" charset="0"/>
              <a:buNone/>
              <a:defRPr/>
            </a:pPr>
            <a:r>
              <a:rPr lang="en-US" sz="1800" b="0" dirty="0">
                <a:solidFill>
                  <a:srgbClr val="0D1D34"/>
                </a:solidFill>
                <a:latin typeface="Open Sans"/>
                <a:cs typeface="Calibri" panose="020F0502020204030204" pitchFamily="34" charset="0"/>
              </a:rPr>
              <a:t>VRTA-QE</a:t>
            </a:r>
          </a:p>
        </p:txBody>
      </p:sp>
      <p:sp>
        <p:nvSpPr>
          <p:cNvPr id="24" name="Content Placeholder 23">
            <a:extLst>
              <a:ext uri="{FF2B5EF4-FFF2-40B4-BE49-F238E27FC236}">
                <a16:creationId xmlns:a16="http://schemas.microsoft.com/office/drawing/2014/main" id="{AB3A46C6-66A5-5228-D99A-D8203D358895}"/>
              </a:ext>
            </a:extLst>
          </p:cNvPr>
          <p:cNvSpPr>
            <a:spLocks noGrp="1"/>
          </p:cNvSpPr>
          <p:nvPr>
            <p:ph sz="half" idx="18"/>
          </p:nvPr>
        </p:nvSpPr>
        <p:spPr>
          <a:xfrm>
            <a:off x="3054927" y="4343400"/>
            <a:ext cx="2601594" cy="1505468"/>
          </a:xfrm>
        </p:spPr>
        <p:txBody>
          <a:bodyPr/>
          <a:lstStyle/>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John Connelly</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18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CSAVR</a:t>
            </a:r>
          </a:p>
        </p:txBody>
      </p:sp>
      <p:pic>
        <p:nvPicPr>
          <p:cNvPr id="4" name="image1.png" descr="Arkansas Division of Workforce Services">
            <a:extLst>
              <a:ext uri="{FF2B5EF4-FFF2-40B4-BE49-F238E27FC236}">
                <a16:creationId xmlns:a16="http://schemas.microsoft.com/office/drawing/2014/main" id="{14CAC5A2-5E80-9714-1AB3-EACF9E3A1AC8}"/>
              </a:ext>
            </a:extLst>
          </p:cNvPr>
          <p:cNvPicPr/>
          <p:nvPr/>
        </p:nvPicPr>
        <p:blipFill>
          <a:blip r:embed="rId4"/>
          <a:srcRect/>
          <a:stretch>
            <a:fillRect/>
          </a:stretch>
        </p:blipFill>
        <p:spPr>
          <a:xfrm>
            <a:off x="6679055" y="1464791"/>
            <a:ext cx="2888119" cy="1017702"/>
          </a:xfrm>
          <a:prstGeom prst="rect">
            <a:avLst/>
          </a:prstGeom>
          <a:ln/>
        </p:spPr>
      </p:pic>
      <p:sp>
        <p:nvSpPr>
          <p:cNvPr id="23" name="Content Placeholder 22">
            <a:extLst>
              <a:ext uri="{FF2B5EF4-FFF2-40B4-BE49-F238E27FC236}">
                <a16:creationId xmlns:a16="http://schemas.microsoft.com/office/drawing/2014/main" id="{92BE398B-396C-42E0-9E9C-BFFFAFB7E46C}"/>
              </a:ext>
            </a:extLst>
          </p:cNvPr>
          <p:cNvSpPr>
            <a:spLocks noGrp="1"/>
          </p:cNvSpPr>
          <p:nvPr>
            <p:ph sz="half" idx="17"/>
          </p:nvPr>
        </p:nvSpPr>
        <p:spPr>
          <a:xfrm>
            <a:off x="6679055" y="2750443"/>
            <a:ext cx="4925001" cy="1426950"/>
          </a:xfrm>
        </p:spPr>
        <p:txBody>
          <a:bodyPr/>
          <a:lstStyle/>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Megan Lamb</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18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Division of Services for the Blind</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18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Arkansas Division of Workforce Services</a:t>
            </a:r>
          </a:p>
        </p:txBody>
      </p:sp>
      <p:sp>
        <p:nvSpPr>
          <p:cNvPr id="25" name="Content Placeholder 24">
            <a:extLst>
              <a:ext uri="{FF2B5EF4-FFF2-40B4-BE49-F238E27FC236}">
                <a16:creationId xmlns:a16="http://schemas.microsoft.com/office/drawing/2014/main" id="{EC17DEA1-B11B-8A95-4367-07897DFDDE9C}"/>
              </a:ext>
            </a:extLst>
          </p:cNvPr>
          <p:cNvSpPr>
            <a:spLocks noGrp="1"/>
          </p:cNvSpPr>
          <p:nvPr>
            <p:ph sz="half" idx="19"/>
          </p:nvPr>
        </p:nvSpPr>
        <p:spPr>
          <a:xfrm>
            <a:off x="6679055" y="4249882"/>
            <a:ext cx="4925001" cy="1325005"/>
          </a:xfrm>
        </p:spPr>
        <p:txBody>
          <a:bodyPr/>
          <a:lstStyle/>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Amy Jackson </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18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Division of Services for the Blind</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18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Arkansas Division of Workforce Services</a:t>
            </a:r>
          </a:p>
        </p:txBody>
      </p:sp>
      <p:pic>
        <p:nvPicPr>
          <p:cNvPr id="6" name="Picture 5">
            <a:extLst>
              <a:ext uri="{FF2B5EF4-FFF2-40B4-BE49-F238E27FC236}">
                <a16:creationId xmlns:a16="http://schemas.microsoft.com/office/drawing/2014/main" id="{9FFCC2BF-DDD2-E35A-7DC8-996A29B93FC7}"/>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422097" y="504276"/>
            <a:ext cx="3208715" cy="2200163"/>
          </a:xfrm>
          <a:prstGeom prst="rect">
            <a:avLst/>
          </a:prstGeom>
        </p:spPr>
      </p:pic>
      <p:pic>
        <p:nvPicPr>
          <p:cNvPr id="8" name="Picture 7">
            <a:extLst>
              <a:ext uri="{FF2B5EF4-FFF2-40B4-BE49-F238E27FC236}">
                <a16:creationId xmlns:a16="http://schemas.microsoft.com/office/drawing/2014/main" id="{49AFCCC1-CEE3-466B-5CC7-081C3662D3D9}"/>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660641" y="3440990"/>
            <a:ext cx="3211017" cy="2365952"/>
          </a:xfrm>
          <a:prstGeom prst="rect">
            <a:avLst/>
          </a:prstGeom>
        </p:spPr>
      </p:pic>
    </p:spTree>
    <p:custDataLst>
      <p:tags r:id="rId1"/>
    </p:custDataLst>
    <p:extLst>
      <p:ext uri="{BB962C8B-B14F-4D97-AF65-F5344CB8AC3E}">
        <p14:creationId xmlns:p14="http://schemas.microsoft.com/office/powerpoint/2010/main" val="299935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8F32-F08D-29AE-B6EB-84BCF2ECBB5A}"/>
              </a:ext>
            </a:extLst>
          </p:cNvPr>
          <p:cNvSpPr>
            <a:spLocks noGrp="1"/>
          </p:cNvSpPr>
          <p:nvPr>
            <p:ph type="title"/>
          </p:nvPr>
        </p:nvSpPr>
        <p:spPr>
          <a:xfrm>
            <a:off x="731520" y="365125"/>
            <a:ext cx="10773940" cy="810532"/>
          </a:xfrm>
        </p:spPr>
        <p:txBody>
          <a:bodyPr/>
          <a:lstStyle/>
          <a:p>
            <a:r>
              <a:rPr lang="en-US" dirty="0"/>
              <a:t>6 Steps to Rate Setting</a:t>
            </a:r>
          </a:p>
        </p:txBody>
      </p:sp>
      <p:sp>
        <p:nvSpPr>
          <p:cNvPr id="4" name="Content Placeholder 3">
            <a:extLst>
              <a:ext uri="{FF2B5EF4-FFF2-40B4-BE49-F238E27FC236}">
                <a16:creationId xmlns:a16="http://schemas.microsoft.com/office/drawing/2014/main" id="{3F3900CD-6F25-76B1-C656-20010C30DDA9}"/>
              </a:ext>
            </a:extLst>
          </p:cNvPr>
          <p:cNvSpPr>
            <a:spLocks noGrp="1"/>
          </p:cNvSpPr>
          <p:nvPr>
            <p:ph sz="half" idx="2"/>
          </p:nvPr>
        </p:nvSpPr>
        <p:spPr>
          <a:xfrm>
            <a:off x="811906" y="1549102"/>
            <a:ext cx="10773940" cy="4465840"/>
          </a:xfrm>
        </p:spPr>
        <p:txBody>
          <a:bodyPr/>
          <a:lstStyle/>
          <a:p>
            <a:pPr marL="457200" indent="-457200">
              <a:spcBef>
                <a:spcPts val="0"/>
              </a:spcBef>
              <a:spcAft>
                <a:spcPts val="2400"/>
              </a:spcAft>
              <a:buFont typeface="+mj-lt"/>
              <a:buAutoNum type="arabicPeriod"/>
            </a:pPr>
            <a:r>
              <a:rPr lang="en-US" dirty="0"/>
              <a:t>Know the Federal Requirements</a:t>
            </a:r>
          </a:p>
          <a:p>
            <a:pPr marL="457200" indent="-457200">
              <a:spcBef>
                <a:spcPts val="0"/>
              </a:spcBef>
              <a:spcAft>
                <a:spcPts val="2400"/>
              </a:spcAft>
              <a:buFont typeface="+mj-lt"/>
              <a:buAutoNum type="arabicPeriod"/>
            </a:pPr>
            <a:r>
              <a:rPr lang="en-US" dirty="0"/>
              <a:t>Know Your State Requirements</a:t>
            </a:r>
          </a:p>
          <a:p>
            <a:pPr marL="457200" indent="-457200">
              <a:spcBef>
                <a:spcPts val="0"/>
              </a:spcBef>
              <a:spcAft>
                <a:spcPts val="2400"/>
              </a:spcAft>
              <a:buFont typeface="+mj-lt"/>
              <a:buAutoNum type="arabicPeriod"/>
            </a:pPr>
            <a:r>
              <a:rPr lang="en-US" dirty="0"/>
              <a:t>Identify What You Need</a:t>
            </a:r>
          </a:p>
          <a:p>
            <a:pPr marL="457200" indent="-457200">
              <a:spcBef>
                <a:spcPts val="0"/>
              </a:spcBef>
              <a:spcAft>
                <a:spcPts val="2400"/>
              </a:spcAft>
              <a:buFont typeface="+mj-lt"/>
              <a:buAutoNum type="arabicPeriod"/>
            </a:pPr>
            <a:r>
              <a:rPr lang="en-US" dirty="0"/>
              <a:t>Identify Requirement Qualifications</a:t>
            </a:r>
          </a:p>
          <a:p>
            <a:pPr marL="457200" indent="-457200">
              <a:spcBef>
                <a:spcPts val="0"/>
              </a:spcBef>
              <a:spcAft>
                <a:spcPts val="2400"/>
              </a:spcAft>
              <a:buFont typeface="+mj-lt"/>
              <a:buAutoNum type="arabicPeriod"/>
            </a:pPr>
            <a:r>
              <a:rPr lang="en-US" dirty="0"/>
              <a:t>Determine Rate Setting Methodology</a:t>
            </a:r>
          </a:p>
          <a:p>
            <a:pPr marL="457200" indent="-457200">
              <a:spcBef>
                <a:spcPts val="0"/>
              </a:spcBef>
              <a:spcAft>
                <a:spcPts val="2400"/>
              </a:spcAft>
              <a:buFont typeface="+mj-lt"/>
              <a:buAutoNum type="arabicPeriod"/>
            </a:pPr>
            <a:r>
              <a:rPr lang="en-US" dirty="0"/>
              <a:t>Develop Written Policies and Procedures</a:t>
            </a:r>
          </a:p>
        </p:txBody>
      </p:sp>
      <p:pic>
        <p:nvPicPr>
          <p:cNvPr id="5" name="Picture 4">
            <a:extLst>
              <a:ext uri="{FF2B5EF4-FFF2-40B4-BE49-F238E27FC236}">
                <a16:creationId xmlns:a16="http://schemas.microsoft.com/office/drawing/2014/main" id="{5B5F2B2D-7A0F-7DD6-02FB-0C52BF1BAE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932" y="2937564"/>
            <a:ext cx="5533558" cy="3555311"/>
          </a:xfrm>
          <a:prstGeom prst="rect">
            <a:avLst/>
          </a:prstGeom>
        </p:spPr>
      </p:pic>
    </p:spTree>
    <p:custDataLst>
      <p:tags r:id="rId1"/>
    </p:custDataLst>
    <p:extLst>
      <p:ext uri="{BB962C8B-B14F-4D97-AF65-F5344CB8AC3E}">
        <p14:creationId xmlns:p14="http://schemas.microsoft.com/office/powerpoint/2010/main" val="125009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731520" y="365761"/>
            <a:ext cx="10855240" cy="1234440"/>
          </a:xfrm>
        </p:spPr>
        <p:txBody>
          <a:bodyPr>
            <a:normAutofit fontScale="90000"/>
          </a:bodyPr>
          <a:lstStyle/>
          <a:p>
            <a:r>
              <a:rPr lang="en-US" dirty="0"/>
              <a:t>Step 1: Understanding the Federal Requirements</a:t>
            </a:r>
            <a:endParaRPr lang="en-US" sz="2700" dirty="0"/>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p:txBody>
          <a:bodyPr>
            <a:normAutofit lnSpcReduction="10000"/>
          </a:bodyPr>
          <a:lstStyle/>
          <a:p>
            <a:r>
              <a:rPr lang="en-US" dirty="0"/>
              <a:t>34  CFR § 361.50 Written Policies, Payment for Services</a:t>
            </a:r>
          </a:p>
          <a:p>
            <a:r>
              <a:rPr lang="en-US" dirty="0"/>
              <a:t>34 CFR 361.12 Methods of Administration</a:t>
            </a:r>
          </a:p>
          <a:p>
            <a:r>
              <a:rPr lang="en-US" dirty="0"/>
              <a:t>34 CFR 361.48 Scope of Services</a:t>
            </a:r>
          </a:p>
          <a:p>
            <a:r>
              <a:rPr lang="en-US" dirty="0"/>
              <a:t>34 CFR 361.49 Scope of Services to Groups</a:t>
            </a:r>
          </a:p>
          <a:p>
            <a:r>
              <a:rPr lang="en-US" dirty="0"/>
              <a:t>34 CFR 361.51 Standards for Facilities and Providers</a:t>
            </a:r>
          </a:p>
          <a:p>
            <a:r>
              <a:rPr lang="en-US" dirty="0"/>
              <a:t>2 CFR 200.403 Factors Effecting Allowability of Costs</a:t>
            </a:r>
          </a:p>
          <a:p>
            <a:r>
              <a:rPr lang="en-US" dirty="0"/>
              <a:t>2 CFR 200.404 Reasonable costs</a:t>
            </a:r>
          </a:p>
          <a:p>
            <a:r>
              <a:rPr lang="en-US" dirty="0"/>
              <a:t>2 CFR 200.405 Allocable costs</a:t>
            </a:r>
          </a:p>
          <a:p>
            <a:endParaRPr lang="en-US" dirty="0"/>
          </a:p>
        </p:txBody>
      </p:sp>
      <p:pic>
        <p:nvPicPr>
          <p:cNvPr id="8" name="Picture 7">
            <a:extLst>
              <a:ext uri="{FF2B5EF4-FFF2-40B4-BE49-F238E27FC236}">
                <a16:creationId xmlns:a16="http://schemas.microsoft.com/office/drawing/2014/main" id="{9E06F1F6-F6F8-6450-99E4-00CFC7701A5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9512139" y="2672861"/>
            <a:ext cx="2074621" cy="3819377"/>
          </a:xfrm>
          <a:prstGeom prst="rect">
            <a:avLst/>
          </a:prstGeom>
        </p:spPr>
      </p:pic>
    </p:spTree>
    <p:custDataLst>
      <p:tags r:id="rId1"/>
    </p:custDataLst>
    <p:extLst>
      <p:ext uri="{BB962C8B-B14F-4D97-AF65-F5344CB8AC3E}">
        <p14:creationId xmlns:p14="http://schemas.microsoft.com/office/powerpoint/2010/main" val="72188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731520" y="351693"/>
            <a:ext cx="11090672" cy="1376624"/>
          </a:xfrm>
        </p:spPr>
        <p:txBody>
          <a:bodyPr>
            <a:normAutofit/>
          </a:bodyPr>
          <a:lstStyle/>
          <a:p>
            <a:r>
              <a:rPr lang="en-US" dirty="0"/>
              <a:t>Step 2: Understanding State Requirements</a:t>
            </a:r>
            <a:endParaRPr lang="en-US" sz="2700" dirty="0"/>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a:xfrm>
            <a:off x="731520" y="2479951"/>
            <a:ext cx="10757328" cy="4378049"/>
          </a:xfrm>
        </p:spPr>
        <p:txBody>
          <a:bodyPr/>
          <a:lstStyle/>
          <a:p>
            <a:r>
              <a:rPr lang="en-US" dirty="0"/>
              <a:t>State statutory authority for procurement</a:t>
            </a:r>
          </a:p>
          <a:p>
            <a:r>
              <a:rPr lang="en-US" dirty="0"/>
              <a:t>Central procurement office responsibilities</a:t>
            </a:r>
          </a:p>
          <a:p>
            <a:r>
              <a:rPr lang="en-US" dirty="0"/>
              <a:t>Requirements/limitations on type of procurement</a:t>
            </a:r>
          </a:p>
          <a:p>
            <a:r>
              <a:rPr lang="en-US" dirty="0"/>
              <a:t>Vendor and solicitation requirements</a:t>
            </a:r>
          </a:p>
        </p:txBody>
      </p:sp>
      <p:pic>
        <p:nvPicPr>
          <p:cNvPr id="5" name="Picture 4">
            <a:extLst>
              <a:ext uri="{FF2B5EF4-FFF2-40B4-BE49-F238E27FC236}">
                <a16:creationId xmlns:a16="http://schemas.microsoft.com/office/drawing/2014/main" id="{A0217F33-A529-9BDB-FF16-1AE84A999A8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9615385" y="2682910"/>
            <a:ext cx="2206807" cy="3976668"/>
          </a:xfrm>
          <a:prstGeom prst="rect">
            <a:avLst/>
          </a:prstGeom>
        </p:spPr>
      </p:pic>
    </p:spTree>
    <p:custDataLst>
      <p:tags r:id="rId1"/>
    </p:custDataLst>
    <p:extLst>
      <p:ext uri="{BB962C8B-B14F-4D97-AF65-F5344CB8AC3E}">
        <p14:creationId xmlns:p14="http://schemas.microsoft.com/office/powerpoint/2010/main" val="19439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731520" y="365761"/>
            <a:ext cx="10757328" cy="739621"/>
          </a:xfrm>
        </p:spPr>
        <p:txBody>
          <a:bodyPr>
            <a:normAutofit/>
          </a:bodyPr>
          <a:lstStyle/>
          <a:p>
            <a:r>
              <a:rPr lang="en-US" dirty="0"/>
              <a:t>Step 3: Identify What You Need</a:t>
            </a:r>
            <a:endParaRPr lang="en-US" sz="2700" dirty="0"/>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a:xfrm>
            <a:off x="731520" y="1467288"/>
            <a:ext cx="8059189" cy="4526492"/>
          </a:xfrm>
        </p:spPr>
        <p:txBody>
          <a:bodyPr/>
          <a:lstStyle/>
          <a:p>
            <a:pPr marL="0" indent="0">
              <a:buNone/>
            </a:pPr>
            <a:r>
              <a:rPr lang="en-US" b="1" dirty="0"/>
              <a:t>Work Together</a:t>
            </a:r>
          </a:p>
          <a:p>
            <a:r>
              <a:rPr lang="en-US" dirty="0"/>
              <a:t>Program and Fiscal staff coordinate the development of a list of needed goods and services for administrative and program purposes</a:t>
            </a:r>
          </a:p>
          <a:p>
            <a:r>
              <a:rPr lang="en-US" dirty="0"/>
              <a:t>Develop a comprehensive strategy to assign rate methods</a:t>
            </a:r>
          </a:p>
          <a:p>
            <a:r>
              <a:rPr lang="en-US" dirty="0"/>
              <a:t>Include area for improvement or need within the Comprehensive Statewide Needs Assessment (CSNA)</a:t>
            </a:r>
          </a:p>
        </p:txBody>
      </p:sp>
      <p:pic>
        <p:nvPicPr>
          <p:cNvPr id="5" name="Picture 4">
            <a:extLst>
              <a:ext uri="{FF2B5EF4-FFF2-40B4-BE49-F238E27FC236}">
                <a16:creationId xmlns:a16="http://schemas.microsoft.com/office/drawing/2014/main" id="{0483F761-0F7B-DB6A-128E-0CBE0537C3E6}"/>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33553" y="2491990"/>
            <a:ext cx="2132277" cy="4166469"/>
          </a:xfrm>
          <a:prstGeom prst="rect">
            <a:avLst/>
          </a:prstGeom>
        </p:spPr>
      </p:pic>
    </p:spTree>
    <p:custDataLst>
      <p:tags r:id="rId1"/>
    </p:custDataLst>
    <p:extLst>
      <p:ext uri="{BB962C8B-B14F-4D97-AF65-F5344CB8AC3E}">
        <p14:creationId xmlns:p14="http://schemas.microsoft.com/office/powerpoint/2010/main" val="316711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731520" y="365761"/>
            <a:ext cx="10757328" cy="739621"/>
          </a:xfrm>
        </p:spPr>
        <p:txBody>
          <a:bodyPr>
            <a:normAutofit/>
          </a:bodyPr>
          <a:lstStyle/>
          <a:p>
            <a:r>
              <a:rPr lang="en-US" dirty="0"/>
              <a:t>Step 4: Identify Required Qualifications</a:t>
            </a:r>
            <a:endParaRPr lang="en-US" sz="2700" dirty="0"/>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a:xfrm>
            <a:off x="731520" y="1477677"/>
            <a:ext cx="8059189" cy="4516101"/>
          </a:xfrm>
        </p:spPr>
        <p:txBody>
          <a:bodyPr>
            <a:normAutofit fontScale="92500"/>
          </a:bodyPr>
          <a:lstStyle/>
          <a:p>
            <a:pPr marL="0" indent="0">
              <a:buNone/>
            </a:pPr>
            <a:r>
              <a:rPr lang="en-US" dirty="0"/>
              <a:t>Map out the qualifications necessary for goods or services to determine vendor expectations, which may include:</a:t>
            </a:r>
          </a:p>
          <a:p>
            <a:r>
              <a:rPr lang="en-US" dirty="0"/>
              <a:t>Meets qualifications:</a:t>
            </a:r>
          </a:p>
          <a:p>
            <a:pPr lvl="1"/>
            <a:r>
              <a:rPr lang="en-US" dirty="0"/>
              <a:t>Education level, years of experience and evidence of licensure/certifications as applicable</a:t>
            </a:r>
          </a:p>
          <a:p>
            <a:pPr lvl="1"/>
            <a:r>
              <a:rPr lang="en-US" dirty="0"/>
              <a:t>Ability to do business with the State</a:t>
            </a:r>
          </a:p>
          <a:p>
            <a:pPr lvl="1"/>
            <a:r>
              <a:rPr lang="en-US" dirty="0"/>
              <a:t>Provide references that demonstrates acceptable performance</a:t>
            </a:r>
          </a:p>
          <a:p>
            <a:pPr lvl="1"/>
            <a:r>
              <a:rPr lang="en-US" dirty="0"/>
              <a:t>Completion of background check</a:t>
            </a:r>
          </a:p>
          <a:p>
            <a:pPr lvl="1"/>
            <a:r>
              <a:rPr lang="en-US" dirty="0"/>
              <a:t>Maintain minimum level of insurance as determined by State</a:t>
            </a:r>
          </a:p>
        </p:txBody>
      </p:sp>
      <p:pic>
        <p:nvPicPr>
          <p:cNvPr id="7" name="Picture 6">
            <a:extLst>
              <a:ext uri="{FF2B5EF4-FFF2-40B4-BE49-F238E27FC236}">
                <a16:creationId xmlns:a16="http://schemas.microsoft.com/office/drawing/2014/main" id="{F2D2BF99-1B87-2E4E-38CF-0FE48EFBDD1B}"/>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4385" y="2571184"/>
            <a:ext cx="2321774" cy="4151333"/>
          </a:xfrm>
          <a:prstGeom prst="rect">
            <a:avLst/>
          </a:prstGeom>
        </p:spPr>
      </p:pic>
      <p:sp>
        <p:nvSpPr>
          <p:cNvPr id="9" name="Oval 8">
            <a:extLst>
              <a:ext uri="{FF2B5EF4-FFF2-40B4-BE49-F238E27FC236}">
                <a16:creationId xmlns:a16="http://schemas.microsoft.com/office/drawing/2014/main" id="{B8DB81C9-E821-B560-2F44-65952C3824C6}"/>
              </a:ext>
              <a:ext uri="{C183D7F6-B498-43B3-948B-1728B52AA6E4}">
                <adec:decorative xmlns:adec="http://schemas.microsoft.com/office/drawing/2017/decorative" val="1"/>
              </a:ext>
            </a:extLst>
          </p:cNvPr>
          <p:cNvSpPr/>
          <p:nvPr/>
        </p:nvSpPr>
        <p:spPr bwMode="auto">
          <a:xfrm>
            <a:off x="9424385" y="2519229"/>
            <a:ext cx="550887" cy="120061"/>
          </a:xfrm>
          <a:prstGeom prst="ellipse">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8" name="Picture 7">
            <a:extLst>
              <a:ext uri="{FF2B5EF4-FFF2-40B4-BE49-F238E27FC236}">
                <a16:creationId xmlns:a16="http://schemas.microsoft.com/office/drawing/2014/main" id="{36419ED1-9375-04C4-5D22-D5DB31798838}"/>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24385" y="1907349"/>
            <a:ext cx="550887" cy="663835"/>
          </a:xfrm>
          <a:prstGeom prst="rect">
            <a:avLst/>
          </a:prstGeom>
        </p:spPr>
      </p:pic>
    </p:spTree>
    <p:custDataLst>
      <p:tags r:id="rId1"/>
    </p:custDataLst>
    <p:extLst>
      <p:ext uri="{BB962C8B-B14F-4D97-AF65-F5344CB8AC3E}">
        <p14:creationId xmlns:p14="http://schemas.microsoft.com/office/powerpoint/2010/main" val="258487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EDC56-A43D-2BC9-E079-6E6FF1BB6A05}"/>
              </a:ext>
            </a:extLst>
          </p:cNvPr>
          <p:cNvSpPr>
            <a:spLocks noGrp="1"/>
          </p:cNvSpPr>
          <p:nvPr>
            <p:ph type="title"/>
          </p:nvPr>
        </p:nvSpPr>
        <p:spPr>
          <a:xfrm>
            <a:off x="731520" y="365761"/>
            <a:ext cx="10757328" cy="719461"/>
          </a:xfrm>
        </p:spPr>
        <p:txBody>
          <a:bodyPr>
            <a:normAutofit fontScale="90000"/>
          </a:bodyPr>
          <a:lstStyle/>
          <a:p>
            <a:r>
              <a:rPr lang="en-US" dirty="0"/>
              <a:t>Step 5:  Determine Rate Setting Methodology</a:t>
            </a:r>
            <a:endParaRPr lang="en-US" sz="2700" dirty="0"/>
          </a:p>
        </p:txBody>
      </p:sp>
      <p:sp>
        <p:nvSpPr>
          <p:cNvPr id="2" name="Content Placeholder 1">
            <a:extLst>
              <a:ext uri="{FF2B5EF4-FFF2-40B4-BE49-F238E27FC236}">
                <a16:creationId xmlns:a16="http://schemas.microsoft.com/office/drawing/2014/main" id="{CB3F930B-DCAE-ECD8-63EE-8DA4988E78FA}"/>
              </a:ext>
            </a:extLst>
          </p:cNvPr>
          <p:cNvSpPr>
            <a:spLocks noGrp="1"/>
          </p:cNvSpPr>
          <p:nvPr>
            <p:ph sz="half" idx="1"/>
          </p:nvPr>
        </p:nvSpPr>
        <p:spPr>
          <a:xfrm>
            <a:off x="731520" y="1358354"/>
            <a:ext cx="7248698" cy="4982156"/>
          </a:xfrm>
        </p:spPr>
        <p:txBody>
          <a:bodyPr>
            <a:normAutofit fontScale="85000" lnSpcReduction="20000"/>
          </a:bodyPr>
          <a:lstStyle/>
          <a:p>
            <a:pPr>
              <a:lnSpc>
                <a:spcPct val="135000"/>
              </a:lnSpc>
            </a:pPr>
            <a:r>
              <a:rPr lang="en-US" dirty="0"/>
              <a:t>Public solicitation</a:t>
            </a:r>
          </a:p>
          <a:p>
            <a:pPr>
              <a:lnSpc>
                <a:spcPct val="135000"/>
              </a:lnSpc>
            </a:pPr>
            <a:r>
              <a:rPr lang="en-US" dirty="0"/>
              <a:t>Centralized State procurement (State travel per diem)</a:t>
            </a:r>
          </a:p>
          <a:p>
            <a:pPr>
              <a:lnSpc>
                <a:spcPct val="135000"/>
              </a:lnSpc>
            </a:pPr>
            <a:r>
              <a:rPr lang="en-US" dirty="0"/>
              <a:t>Potential single source/exclusive contracts</a:t>
            </a:r>
          </a:p>
          <a:p>
            <a:pPr>
              <a:lnSpc>
                <a:spcPct val="135000"/>
              </a:lnSpc>
            </a:pPr>
            <a:r>
              <a:rPr lang="en-US" dirty="0"/>
              <a:t>Negotiated professional and technical contracts</a:t>
            </a:r>
          </a:p>
          <a:p>
            <a:pPr>
              <a:lnSpc>
                <a:spcPct val="135000"/>
              </a:lnSpc>
            </a:pPr>
            <a:r>
              <a:rPr lang="en-US" dirty="0"/>
              <a:t>IRS or State issued standard mileage rates</a:t>
            </a:r>
          </a:p>
          <a:p>
            <a:pPr>
              <a:lnSpc>
                <a:spcPct val="135000"/>
              </a:lnSpc>
            </a:pPr>
            <a:r>
              <a:rPr lang="en-US" dirty="0"/>
              <a:t>US General Services Administration (GSA) published per diem</a:t>
            </a:r>
          </a:p>
          <a:p>
            <a:pPr>
              <a:lnSpc>
                <a:spcPct val="135000"/>
              </a:lnSpc>
            </a:pPr>
            <a:r>
              <a:rPr lang="en-US" dirty="0"/>
              <a:t>Medicare/Medicaid established rates</a:t>
            </a:r>
          </a:p>
          <a:p>
            <a:pPr>
              <a:lnSpc>
                <a:spcPct val="135000"/>
              </a:lnSpc>
            </a:pPr>
            <a:r>
              <a:rPr lang="en-US" dirty="0"/>
              <a:t>Local minimum wage laws and prevailing wages</a:t>
            </a:r>
          </a:p>
          <a:p>
            <a:pPr>
              <a:lnSpc>
                <a:spcPct val="135000"/>
              </a:lnSpc>
            </a:pPr>
            <a:r>
              <a:rPr lang="en-US" dirty="0"/>
              <a:t>Rate studies</a:t>
            </a:r>
          </a:p>
        </p:txBody>
      </p:sp>
      <p:pic>
        <p:nvPicPr>
          <p:cNvPr id="5" name="Picture 4">
            <a:extLst>
              <a:ext uri="{FF2B5EF4-FFF2-40B4-BE49-F238E27FC236}">
                <a16:creationId xmlns:a16="http://schemas.microsoft.com/office/drawing/2014/main" id="{676C8D59-0948-D103-0292-5F23DCFB267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22875" y="2734451"/>
            <a:ext cx="2186032" cy="3757788"/>
          </a:xfrm>
          <a:prstGeom prst="rect">
            <a:avLst/>
          </a:prstGeom>
        </p:spPr>
      </p:pic>
    </p:spTree>
    <p:custDataLst>
      <p:tags r:id="rId1"/>
    </p:custDataLst>
    <p:extLst>
      <p:ext uri="{BB962C8B-B14F-4D97-AF65-F5344CB8AC3E}">
        <p14:creationId xmlns:p14="http://schemas.microsoft.com/office/powerpoint/2010/main" val="1755027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s18qPol"/>
  <p:tag name="ARTICULATE_SLIDE_THUMBNAIL_REFRESH" val="1"/>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7975E"/>
        </a:solidFill>
        <a:ln w="25400">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SharedWithUsers xmlns="4ba7d84b-d7bd-46b4-a66c-7a610aef47b7">
      <UserInfo>
        <DisplayName/>
        <AccountId xsi:nil="true"/>
        <AccountType/>
      </UserInfo>
    </SharedWithUsers>
    <MediaLengthInSeconds xmlns="54a9d15e-ee5c-48f1-9d99-365d542a99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01B1F0-C9EF-42E4-8F82-71C3E1042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3D53B8-F523-45F2-BBD7-6F799DCC4BB5}">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4ba7d84b-d7bd-46b4-a66c-7a610aef47b7"/>
    <ds:schemaRef ds:uri="http://schemas.openxmlformats.org/package/2006/metadata/core-properties"/>
    <ds:schemaRef ds:uri="54a9d15e-ee5c-48f1-9d99-365d542a9913"/>
    <ds:schemaRef ds:uri="http://purl.org/dc/elements/1.1/"/>
  </ds:schemaRefs>
</ds:datastoreItem>
</file>

<file path=customXml/itemProps3.xml><?xml version="1.0" encoding="utf-8"?>
<ds:datastoreItem xmlns:ds="http://schemas.openxmlformats.org/officeDocument/2006/customXml" ds:itemID="{6A5B817E-1A6E-4D46-B3D7-D522CA7954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9566</TotalTime>
  <Words>1388</Words>
  <Application>Microsoft Office PowerPoint</Application>
  <PresentationFormat>Widescreen</PresentationFormat>
  <Paragraphs>201</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Open Sans</vt:lpstr>
      <vt:lpstr>Wingdings</vt:lpstr>
      <vt:lpstr>Office Theme</vt:lpstr>
      <vt:lpstr>Session 7: Rate Setting Guide and Methodologies</vt:lpstr>
      <vt:lpstr>Disclaimer</vt:lpstr>
      <vt:lpstr>Meet Your Presenters</vt:lpstr>
      <vt:lpstr>6 Steps to Rate Setting</vt:lpstr>
      <vt:lpstr>Step 1: Understanding the Federal Requirements</vt:lpstr>
      <vt:lpstr>Step 2: Understanding State Requirements</vt:lpstr>
      <vt:lpstr>Step 3: Identify What You Need</vt:lpstr>
      <vt:lpstr>Step 4: Identify Required Qualifications</vt:lpstr>
      <vt:lpstr>Step 5:  Determine Rate Setting Methodology</vt:lpstr>
      <vt:lpstr>Criteria to Consider</vt:lpstr>
      <vt:lpstr>Types of Methodology</vt:lpstr>
      <vt:lpstr>Types of Rates</vt:lpstr>
      <vt:lpstr>Methods to Determine Price Reasonableness</vt:lpstr>
      <vt:lpstr>Step 6: Develop Written Policies and Procedures</vt:lpstr>
      <vt:lpstr>Common Mistakes</vt:lpstr>
      <vt:lpstr>Example:  SVRA contracts with a State University to provide a service and the State University charges a 50 percent indirect cost rate.  The questions RSA would likely ask are:</vt:lpstr>
      <vt:lpstr>Practical Application from an SVRA</vt:lpstr>
      <vt:lpstr>Arkansas-DSB QE Training and TA Priority </vt:lpstr>
      <vt:lpstr>Arkansas-DSB QE Training and TA Priority (2)</vt:lpstr>
      <vt:lpstr>Arkansas-DSB: Building Capacity for Quality Supported Employment (SE)</vt:lpstr>
      <vt:lpstr>SE Implementation Pilot Evaluation</vt:lpstr>
      <vt:lpstr>State Agency Perspectives</vt:lpstr>
      <vt:lpstr>Action Steps</vt:lpstr>
      <vt:lpstr>Questions </vt:lpstr>
      <vt:lpstr>Resources</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creator>Dawn Lalley</dc:creator>
  <cp:lastModifiedBy>Katie Marchesano</cp:lastModifiedBy>
  <cp:revision>217</cp:revision>
  <dcterms:created xsi:type="dcterms:W3CDTF">2021-01-21T01:54:30Z</dcterms:created>
  <dcterms:modified xsi:type="dcterms:W3CDTF">2023-04-06T00:28:05Z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