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76"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Open Sans" panose="020B0604020202020204" charset="0"/>
      <p:regular r:id="rId46"/>
      <p:bold r:id="rId47"/>
      <p:italic r:id="rId48"/>
      <p:boldItalic r:id="rId49"/>
    </p:embeddedFont>
  </p:embeddedFontLst>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n2iVBb/1B2dqf19BDEz+mBx/m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53ACEF-8F2B-4056-9B01-E8411DDAE479}">
  <a:tblStyle styleId="{BC53ACEF-8F2B-4056-9B01-E8411DDAE479}" styleName="Table_0">
    <a:wholeTbl>
      <a:tcTxStyle b="off" i="off">
        <a:font>
          <a:latin typeface="Open Sans"/>
          <a:ea typeface="Open Sans"/>
          <a:cs typeface="Open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7"/>
          </a:solidFill>
        </a:fill>
      </a:tcStyle>
    </a:wholeTbl>
    <a:band1H>
      <a:tcTxStyle/>
      <a:tcStyle>
        <a:tcBdr/>
        <a:fill>
          <a:solidFill>
            <a:srgbClr val="CACBCC"/>
          </a:solidFill>
        </a:fill>
      </a:tcStyle>
    </a:band1H>
    <a:band2H>
      <a:tcTxStyle/>
      <a:tcStyle>
        <a:tcBdr/>
      </a:tcStyle>
    </a:band2H>
    <a:band1V>
      <a:tcTxStyle/>
      <a:tcStyle>
        <a:tcBdr/>
        <a:fill>
          <a:solidFill>
            <a:srgbClr val="CACBCC"/>
          </a:solidFill>
        </a:fill>
      </a:tcStyle>
    </a:band1V>
    <a:band2V>
      <a:tcTxStyle/>
      <a:tcStyle>
        <a:tcBdr/>
      </a:tcStyle>
    </a:band2V>
    <a:lastCol>
      <a:tcTxStyle b="on" i="off">
        <a:font>
          <a:latin typeface="Open Sans"/>
          <a:ea typeface="Open Sans"/>
          <a:cs typeface="Open Sans"/>
        </a:font>
        <a:schemeClr val="lt1"/>
      </a:tcTxStyle>
      <a:tcStyle>
        <a:tcBdr/>
        <a:fill>
          <a:solidFill>
            <a:schemeClr val="accent1"/>
          </a:solidFill>
        </a:fill>
      </a:tcStyle>
    </a:lastCol>
    <a:firstCol>
      <a:tcTxStyle b="on" i="off">
        <a:font>
          <a:latin typeface="Open Sans"/>
          <a:ea typeface="Open Sans"/>
          <a:cs typeface="Open Sans"/>
        </a:font>
        <a:schemeClr val="lt1"/>
      </a:tcTxStyle>
      <a:tcStyle>
        <a:tcBdr/>
        <a:fill>
          <a:solidFill>
            <a:schemeClr val="accent1"/>
          </a:solidFill>
        </a:fill>
      </a:tcStyle>
    </a:firstCol>
    <a:lastRow>
      <a:tcTxStyle b="on" i="off">
        <a:font>
          <a:latin typeface="Open Sans"/>
          <a:ea typeface="Open Sans"/>
          <a:cs typeface="Open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Open Sans"/>
          <a:ea typeface="Open Sans"/>
          <a:cs typeface="Open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Cayte</a:t>
            </a:r>
            <a:endParaRPr/>
          </a:p>
        </p:txBody>
      </p:sp>
      <p:sp>
        <p:nvSpPr>
          <p:cNvPr id="362" name="Google Shape;3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Emily</a:t>
            </a:r>
            <a:endParaRPr/>
          </a:p>
        </p:txBody>
      </p:sp>
      <p:sp>
        <p:nvSpPr>
          <p:cNvPr id="379" name="Google Shape;3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Emily</a:t>
            </a:r>
            <a:endParaRPr/>
          </a:p>
        </p:txBody>
      </p:sp>
      <p:sp>
        <p:nvSpPr>
          <p:cNvPr id="394" name="Google Shape;39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Cayte</a:t>
            </a:r>
            <a:endParaRPr/>
          </a:p>
        </p:txBody>
      </p:sp>
      <p:sp>
        <p:nvSpPr>
          <p:cNvPr id="408" name="Google Shape;40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Jessica</a:t>
            </a:r>
            <a:endParaRPr/>
          </a:p>
          <a:p>
            <a:pPr marL="0" lvl="0" indent="0" algn="l" rtl="0">
              <a:spcBef>
                <a:spcPts val="0"/>
              </a:spcBef>
              <a:spcAft>
                <a:spcPts val="0"/>
              </a:spcAft>
              <a:buNone/>
            </a:pPr>
            <a:r>
              <a:rPr lang="en-US"/>
              <a:t>Notes:</a:t>
            </a:r>
            <a:endParaRPr/>
          </a:p>
          <a:p>
            <a:pPr marL="0" lvl="0" indent="0" algn="l" rtl="0">
              <a:spcBef>
                <a:spcPts val="0"/>
              </a:spcBef>
              <a:spcAft>
                <a:spcPts val="0"/>
              </a:spcAft>
              <a:buNone/>
            </a:pPr>
            <a:r>
              <a:rPr lang="en-US"/>
              <a:t>‘Career Pathways’ is different method of case conceptualization rather than a specific “service”. It shifts the narrative from helping consumers get and keep</a:t>
            </a:r>
            <a:r>
              <a:rPr lang="en-US" b="1"/>
              <a:t> jobs</a:t>
            </a:r>
            <a:r>
              <a:rPr lang="en-US"/>
              <a:t>, and instead focuses on improving longer-term employment outcomes consistent with the quality indicators. Another way to think about this is that helping individuals identify, pursue, and successfully achieve career goals in high demand occupations with opportunities for growth is an investment in their future economic well-being.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Successful efforts to integrate career and technical education programs of study with Career Pathways Systems requires a commitment from multiple partners working together toward greater transparency, alignment, and systemic change. The </a:t>
            </a:r>
            <a:r>
              <a:rPr lang="en-US" i="1"/>
              <a:t>Integrated Career Pathways Model</a:t>
            </a:r>
            <a:r>
              <a:rPr lang="en-US"/>
              <a:t> shows how a comprehensive Career Pathways System can serve both high school age youth, as well as adults, and promote collaboration, alignment, and cross-system development of structured pathways into and through postsecondary credential programs.</a:t>
            </a:r>
            <a:endParaRPr/>
          </a:p>
          <a:p>
            <a:pPr marL="0" lvl="0" indent="0" algn="l" rtl="0">
              <a:spcBef>
                <a:spcPts val="0"/>
              </a:spcBef>
              <a:spcAft>
                <a:spcPts val="0"/>
              </a:spcAft>
              <a:buNone/>
            </a:pPr>
            <a:endParaRPr/>
          </a:p>
        </p:txBody>
      </p:sp>
      <p:sp>
        <p:nvSpPr>
          <p:cNvPr id="423" name="Google Shape;42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Cayte</a:t>
            </a:r>
            <a:endParaRPr/>
          </a:p>
        </p:txBody>
      </p:sp>
      <p:sp>
        <p:nvSpPr>
          <p:cNvPr id="431" name="Google Shape;4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b="0"/>
              <a:t>Cayte</a:t>
            </a:r>
            <a:endParaRPr/>
          </a:p>
          <a:p>
            <a:pPr marL="0" lvl="0" indent="0" algn="l" rtl="0">
              <a:spcBef>
                <a:spcPts val="0"/>
              </a:spcBef>
              <a:spcAft>
                <a:spcPts val="0"/>
              </a:spcAft>
              <a:buNone/>
            </a:pPr>
            <a:endParaRPr sz="3200" b="0"/>
          </a:p>
          <a:p>
            <a:pPr marL="0" lvl="0" indent="0" algn="l" rtl="0">
              <a:spcBef>
                <a:spcPts val="0"/>
              </a:spcBef>
              <a:spcAft>
                <a:spcPts val="0"/>
              </a:spcAft>
              <a:buNone/>
            </a:pPr>
            <a:r>
              <a:rPr lang="en-US" sz="3200" b="0"/>
              <a:t>Apprenticeship efforts are led by our QE partners through the University of Illinois at Urbana Champaign (UIUC)</a:t>
            </a:r>
            <a:endParaRPr/>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r>
              <a:rPr lang="en-US" sz="3200"/>
              <a:t>OJT and other related demand-side or needs of employer may benefit PWD, they may not be utilized by a majority of business. Small businesses (under 500 employees) employ about half of the nation’s workforce (Small business admin, 2018, as cited in Sepulveda, 2021)  these business often hire people with limited to no work experience, and offer part-time positions. Suitable for PWD with limited work experience or who require part-time (Bruyere, 2006, as cited in Sepulveda, 2021).</a:t>
            </a:r>
            <a:endParaRPr/>
          </a:p>
          <a:p>
            <a:pPr marL="457200" lvl="1" indent="0" algn="l" rtl="0">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r>
              <a:rPr lang="en-US" sz="3200"/>
              <a:t>191 articles, were deduced to 13 and examined based on pieces of research considered to be demand-side articles or focused on employer perspectives. Costs was the most prevalent theme, followed by Knowledge of ADA; policy and practice least in terms of barriers identified based on review of this included research.</a:t>
            </a:r>
            <a:endParaRPr/>
          </a:p>
          <a:p>
            <a:pPr marL="457200" marR="0" lvl="1" indent="0" algn="l" rtl="0">
              <a:lnSpc>
                <a:spcPct val="100000"/>
              </a:lnSpc>
              <a:spcBef>
                <a:spcPts val="0"/>
              </a:spcBef>
              <a:spcAft>
                <a:spcPts val="0"/>
              </a:spcAft>
              <a:buClr>
                <a:schemeClr val="dk1"/>
              </a:buClr>
              <a:buSzPts val="3200"/>
              <a:buFont typeface="Calibri"/>
              <a:buNone/>
            </a:pPr>
            <a:r>
              <a:rPr lang="en-US" sz="3200" b="1"/>
              <a:t>Costs-</a:t>
            </a:r>
            <a:r>
              <a:rPr lang="en-US" sz="3200"/>
              <a:t> larger the company, the more money they are willing to spend on accommodations. Smaller and medium-sized businesses are more concerned about costs such as health care, insurance premiums, workers compensation claims, and cost of accommodations. Also, fear of litigation, loss of productivity, extra time spent on training and supervising employees with disabilities are additional barriers to employment of PWD. </a:t>
            </a:r>
            <a:endParaRPr/>
          </a:p>
          <a:p>
            <a:pPr marL="457200" marR="0" lvl="1" indent="0" algn="l" rtl="0">
              <a:lnSpc>
                <a:spcPct val="100000"/>
              </a:lnSpc>
              <a:spcBef>
                <a:spcPts val="0"/>
              </a:spcBef>
              <a:spcAft>
                <a:spcPts val="0"/>
              </a:spcAft>
              <a:buClr>
                <a:schemeClr val="dk1"/>
              </a:buClr>
              <a:buSzPts val="3200"/>
              <a:buFont typeface="Calibri"/>
              <a:buNone/>
            </a:pPr>
            <a:r>
              <a:rPr lang="en-US" sz="3200" b="1"/>
              <a:t>Stereotype/stigma- </a:t>
            </a:r>
            <a:r>
              <a:rPr lang="en-US" sz="3200" b="0"/>
              <a:t>less favorable or more negative attitudes are held by smaller to mid-size businesses than larger organizations. Attitudes included: PWD being perceived as weak, or perceived as unable to perform the job, limited job skills and qualifications, and having poor job histories.  Hospitality employers indicate safety and productivity issues are concerns, but interestingly they are less concerned than larger businesses regarding customer reactions to employees with disabilities. In addition, employers may be more reluctant to hire people with certain types of disabilities. For example, employers may be more concerned about hiring people who are blind or with psychiatric disabilities than hiring people with hearing, speech or developmental disabilities.</a:t>
            </a:r>
            <a:endParaRPr/>
          </a:p>
          <a:p>
            <a:pPr marL="457200" marR="0" lvl="1" indent="0" algn="l" rtl="0">
              <a:lnSpc>
                <a:spcPct val="100000"/>
              </a:lnSpc>
              <a:spcBef>
                <a:spcPts val="0"/>
              </a:spcBef>
              <a:spcAft>
                <a:spcPts val="0"/>
              </a:spcAft>
              <a:buClr>
                <a:schemeClr val="dk1"/>
              </a:buClr>
              <a:buSzPts val="3200"/>
              <a:buFont typeface="Calibri"/>
              <a:buNone/>
            </a:pPr>
            <a:r>
              <a:rPr lang="en-US" sz="3200" b="1"/>
              <a:t>Employer policies/practices- </a:t>
            </a:r>
            <a:r>
              <a:rPr lang="en-US" sz="3200" b="0"/>
              <a:t>larger businesses (more than 500 employees) are more likely to recruit and hire, provide accessibility and accommodations, conduct disability trainings for staff, and retain and promote persons with disabilities than companies with fewer employees. In another study, smaller companies were less likely to be committed to recruiting individuals with disabilities and less likely to have written diversity-related policies than larger companies. However, small to mid-size business who hired youth with disabilities were more committed to providing opportunities for youth with disabilities and giving back to the community than larger businesses.</a:t>
            </a:r>
            <a:endParaRPr/>
          </a:p>
          <a:p>
            <a:pPr marL="457200" marR="0" lvl="1" indent="0" algn="l" rtl="0">
              <a:lnSpc>
                <a:spcPct val="100000"/>
              </a:lnSpc>
              <a:spcBef>
                <a:spcPts val="0"/>
              </a:spcBef>
              <a:spcAft>
                <a:spcPts val="0"/>
              </a:spcAft>
              <a:buClr>
                <a:schemeClr val="dk1"/>
              </a:buClr>
              <a:buSzPts val="3200"/>
              <a:buFont typeface="Calibri"/>
              <a:buNone/>
            </a:pPr>
            <a:r>
              <a:rPr lang="en-US" sz="3200" b="1"/>
              <a:t>ADA/Disability Legislation- </a:t>
            </a:r>
            <a:r>
              <a:rPr lang="en-US" sz="3200" b="0"/>
              <a:t>For employers w/more than 25 employees who are required to provide reasonable accommodation in areas of access to structures, application and interview processes, and reasonable accommodations. In this area, the research indicates that small to mid-size managers had little knowledge of the ADA and recruiting resources. Smaller companies were also less supportive of ADA legislation, less likely to implement accommodations, or have formal disability policies. They were also found to hire people with disabilities less, know about or use incentive programs for hiring PWD, and are less   familiar with issues related to interviewing and application accommodations.</a:t>
            </a:r>
            <a:endParaRPr/>
          </a:p>
          <a:p>
            <a:pPr marL="457200" marR="0" lvl="1" indent="0" algn="l" rtl="0">
              <a:lnSpc>
                <a:spcPct val="100000"/>
              </a:lnSpc>
              <a:spcBef>
                <a:spcPts val="0"/>
              </a:spcBef>
              <a:spcAft>
                <a:spcPts val="0"/>
              </a:spcAft>
              <a:buClr>
                <a:schemeClr val="dk1"/>
              </a:buClr>
              <a:buSzPts val="3200"/>
              <a:buFont typeface="Calibri"/>
              <a:buNone/>
            </a:pPr>
            <a:r>
              <a:rPr lang="en-US" sz="3200" b="1"/>
              <a:t>Engagement with VR Services- </a:t>
            </a:r>
            <a:r>
              <a:rPr lang="en-US" sz="3200" b="0"/>
              <a:t>For this theme based on the analysis, larger companies were more likely to use disability service agencies, than smaller ones. Smaller companies suggested they would be willing to hire a qualified PWD but none ever applied, and they did not know of agencies who could assist with recruitment. Some smaller organizations were also dissatisfied with rehabilitation service providers, and indicated that employment specialists were unable to answer questions about their role or were mainly concerned about quick placement and not the needs of the business.  </a:t>
            </a:r>
            <a:endParaRPr sz="3200" b="1"/>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r>
              <a:rPr lang="en-US" sz="3200"/>
              <a:t>Sepulveda, T. (2021). Barriers to hiring and accommodating people with disabilities in small and medium sized businesses: A scoping review. </a:t>
            </a:r>
            <a:r>
              <a:rPr lang="en-US" sz="3200" i="1"/>
              <a:t>Journal of Applied Rehabilitation Counseling, 52(2), </a:t>
            </a:r>
            <a:r>
              <a:rPr lang="en-US" sz="3200"/>
              <a:t>104-114. </a:t>
            </a:r>
            <a:endParaRPr/>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lvl="1" indent="0" algn="l" rtl="0">
              <a:spcBef>
                <a:spcPts val="0"/>
              </a:spcBef>
              <a:spcAft>
                <a:spcPts val="0"/>
              </a:spcAft>
              <a:buClr>
                <a:schemeClr val="dk1"/>
              </a:buClr>
              <a:buSzPts val="3200"/>
              <a:buFont typeface="Calibri"/>
              <a:buNone/>
            </a:pPr>
            <a:endParaRPr sz="3200"/>
          </a:p>
          <a:p>
            <a:pPr marL="0" lvl="0" indent="0" algn="l" rtl="0">
              <a:spcBef>
                <a:spcPts val="0"/>
              </a:spcBef>
              <a:spcAft>
                <a:spcPts val="0"/>
              </a:spcAft>
              <a:buNone/>
            </a:pPr>
            <a:endParaRPr/>
          </a:p>
        </p:txBody>
      </p:sp>
      <p:sp>
        <p:nvSpPr>
          <p:cNvPr id="449" name="Google Shape;4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b="0"/>
              <a:t>Cayte</a:t>
            </a:r>
            <a:endParaRPr/>
          </a:p>
          <a:p>
            <a:pPr marL="0" lvl="0" indent="0" algn="l" rtl="0">
              <a:spcBef>
                <a:spcPts val="0"/>
              </a:spcBef>
              <a:spcAft>
                <a:spcPts val="0"/>
              </a:spcAft>
              <a:buNone/>
            </a:pPr>
            <a:endParaRPr sz="3200" b="0"/>
          </a:p>
          <a:p>
            <a:pPr marL="0" lvl="0" indent="0" algn="l" rtl="0">
              <a:spcBef>
                <a:spcPts val="0"/>
              </a:spcBef>
              <a:spcAft>
                <a:spcPts val="0"/>
              </a:spcAft>
              <a:buNone/>
            </a:pPr>
            <a:r>
              <a:rPr lang="en-US" sz="3200" b="0"/>
              <a:t>Apprenticeship efforts are led by our QE partners through the University of Illinois at Urbana Champaign (UIUC)</a:t>
            </a:r>
            <a:endParaRPr/>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r>
              <a:rPr lang="en-US" sz="3200"/>
              <a:t>OJT and other related demand-side or needs of employer may benefit PWD, they may not be utilized by a majority of business. Small businesses (under 500 employees) employ about half of the nation’s workforce (Small business admin, 2018, as cited in Sepulveda, 2021)  these business often hire people with limited to no work experience, and offer part-time positions. Suitable for PWD with limited work experience or who require part-time (Bruyere, 2006, as cited in Sepulveda, 2021).</a:t>
            </a:r>
            <a:endParaRPr/>
          </a:p>
          <a:p>
            <a:pPr marL="457200" lvl="1" indent="0" algn="l" rtl="0">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r>
              <a:rPr lang="en-US" sz="3200"/>
              <a:t>191 articles, were deduced to 13 and examined based on pieces of research considered to be demand-side articles or focused on employer perspectives. Costs was the most prevalent theme, followed by Knowledge of ADA; policy and practice least in terms of barriers identified based on review of this included research.</a:t>
            </a:r>
            <a:endParaRPr/>
          </a:p>
          <a:p>
            <a:pPr marL="457200" marR="0" lvl="1" indent="0" algn="l" rtl="0">
              <a:lnSpc>
                <a:spcPct val="100000"/>
              </a:lnSpc>
              <a:spcBef>
                <a:spcPts val="0"/>
              </a:spcBef>
              <a:spcAft>
                <a:spcPts val="0"/>
              </a:spcAft>
              <a:buClr>
                <a:schemeClr val="dk1"/>
              </a:buClr>
              <a:buSzPts val="3200"/>
              <a:buFont typeface="Calibri"/>
              <a:buNone/>
            </a:pPr>
            <a:r>
              <a:rPr lang="en-US" sz="3200" b="1"/>
              <a:t>Costs-</a:t>
            </a:r>
            <a:r>
              <a:rPr lang="en-US" sz="3200"/>
              <a:t> larger the company, the more money they are willing to spend on accommodations. Smaller and medium-sized businesses are more concerned about costs such as health care, insurance premiums, workers compensation claims, and cost of accommodations. Also, fear of litigation, loss of productivity, extra time spent on training and supervising employees with disabilities are additional barriers to employment of PWD. </a:t>
            </a:r>
            <a:endParaRPr/>
          </a:p>
          <a:p>
            <a:pPr marL="457200" marR="0" lvl="1" indent="0" algn="l" rtl="0">
              <a:lnSpc>
                <a:spcPct val="100000"/>
              </a:lnSpc>
              <a:spcBef>
                <a:spcPts val="0"/>
              </a:spcBef>
              <a:spcAft>
                <a:spcPts val="0"/>
              </a:spcAft>
              <a:buClr>
                <a:schemeClr val="dk1"/>
              </a:buClr>
              <a:buSzPts val="3200"/>
              <a:buFont typeface="Calibri"/>
              <a:buNone/>
            </a:pPr>
            <a:r>
              <a:rPr lang="en-US" sz="3200" b="1"/>
              <a:t>Stereotype/stigma- </a:t>
            </a:r>
            <a:r>
              <a:rPr lang="en-US" sz="3200" b="0"/>
              <a:t>less favorable or more negative attitudes are held by smaller to mid-size businesses than larger organizations. Attitudes included: PWD being perceived as weak, or perceived as unable to perform the job, limited job skills and qualifications, and having poor job histories.  Hospitality employers indicate safety and productivity issues are concerns, but interestingly they are less concerned than larger businesses regarding customer reactions to employees with disabilities. In addition, employers may be more reluctant to hire people with certain types of disabilities. For example, employers may be more concerned about hiring people who are blind or with psychiatric disabilities than hiring people with hearing, speech or developmental disabilities.</a:t>
            </a:r>
            <a:endParaRPr/>
          </a:p>
          <a:p>
            <a:pPr marL="457200" marR="0" lvl="1" indent="0" algn="l" rtl="0">
              <a:lnSpc>
                <a:spcPct val="100000"/>
              </a:lnSpc>
              <a:spcBef>
                <a:spcPts val="0"/>
              </a:spcBef>
              <a:spcAft>
                <a:spcPts val="0"/>
              </a:spcAft>
              <a:buClr>
                <a:schemeClr val="dk1"/>
              </a:buClr>
              <a:buSzPts val="3200"/>
              <a:buFont typeface="Calibri"/>
              <a:buNone/>
            </a:pPr>
            <a:r>
              <a:rPr lang="en-US" sz="3200" b="1"/>
              <a:t>Employer policies/practices- </a:t>
            </a:r>
            <a:r>
              <a:rPr lang="en-US" sz="3200" b="0"/>
              <a:t>larger businesses (more than 500 employees) are more likely to recruit and hire, provide accessibility and accommodations, conduct disability trainings for staff, and retain and promote persons with disabilities than companies with fewer employees. In another study, smaller companies were less likely to be committed to recruiting individuals with disabilities and less likely to have written diversity-related policies than larger companies. However, small to mid-size business who hired youth with disabilities were more committed to providing opportunities for youth with disabilities and giving back to the community than larger businesses.</a:t>
            </a:r>
            <a:endParaRPr/>
          </a:p>
          <a:p>
            <a:pPr marL="457200" marR="0" lvl="1" indent="0" algn="l" rtl="0">
              <a:lnSpc>
                <a:spcPct val="100000"/>
              </a:lnSpc>
              <a:spcBef>
                <a:spcPts val="0"/>
              </a:spcBef>
              <a:spcAft>
                <a:spcPts val="0"/>
              </a:spcAft>
              <a:buClr>
                <a:schemeClr val="dk1"/>
              </a:buClr>
              <a:buSzPts val="3200"/>
              <a:buFont typeface="Calibri"/>
              <a:buNone/>
            </a:pPr>
            <a:r>
              <a:rPr lang="en-US" sz="3200" b="1"/>
              <a:t>ADA/Disability Legislation- </a:t>
            </a:r>
            <a:r>
              <a:rPr lang="en-US" sz="3200" b="0"/>
              <a:t>For employers w/more than 25 employees who are required to provide reasonable accommodation in areas of access to structures, application and interview processes, and reasonable accommodations. In this area, the research indicates that small to mid-size managers had little knowledge of the ADA and recruiting resources. Smaller companies were also less supportive of ADA legislation, less likely to implement accommodations, or have formal disability policies. They were also found to hire people with disabilities less, know about or use incentive programs for hiring PWD, and are less   familiar with issues related to interviewing and application accommodations.</a:t>
            </a:r>
            <a:endParaRPr/>
          </a:p>
          <a:p>
            <a:pPr marL="457200" marR="0" lvl="1" indent="0" algn="l" rtl="0">
              <a:lnSpc>
                <a:spcPct val="100000"/>
              </a:lnSpc>
              <a:spcBef>
                <a:spcPts val="0"/>
              </a:spcBef>
              <a:spcAft>
                <a:spcPts val="0"/>
              </a:spcAft>
              <a:buClr>
                <a:schemeClr val="dk1"/>
              </a:buClr>
              <a:buSzPts val="3200"/>
              <a:buFont typeface="Calibri"/>
              <a:buNone/>
            </a:pPr>
            <a:r>
              <a:rPr lang="en-US" sz="3200" b="1"/>
              <a:t>Engagement with VR Services- </a:t>
            </a:r>
            <a:r>
              <a:rPr lang="en-US" sz="3200" b="0"/>
              <a:t>For this theme based on the analysis, larger companies were more likely to use disability service agencies, than smaller ones. Smaller companies suggested they would be willing to hire a qualified PWD but none ever applied, and they did not know of agencies who could assist with recruitment. Some smaller organizations were also dissatisfied with rehabilitation service providers, and indicated that employment specialists were unable to answer questions about their role or were mainly concerned about quick placement and not the needs of the business.  </a:t>
            </a:r>
            <a:endParaRPr sz="3200" b="1"/>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r>
              <a:rPr lang="en-US" sz="3200"/>
              <a:t>Sepulveda, T. (2021). Barriers to hiring and accommodating people with disabilities in small and medium sized businesses: A scoping review. </a:t>
            </a:r>
            <a:r>
              <a:rPr lang="en-US" sz="3200" i="1"/>
              <a:t>Journal of Applied Rehabilitation Counseling, 52(2), </a:t>
            </a:r>
            <a:r>
              <a:rPr lang="en-US" sz="3200"/>
              <a:t>104-114. </a:t>
            </a:r>
            <a:endParaRPr/>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marR="0" lvl="1" indent="0" algn="l" rtl="0">
              <a:lnSpc>
                <a:spcPct val="100000"/>
              </a:lnSpc>
              <a:spcBef>
                <a:spcPts val="0"/>
              </a:spcBef>
              <a:spcAft>
                <a:spcPts val="0"/>
              </a:spcAft>
              <a:buClr>
                <a:schemeClr val="dk1"/>
              </a:buClr>
              <a:buSzPts val="3200"/>
              <a:buFont typeface="Calibri"/>
              <a:buNone/>
            </a:pPr>
            <a:endParaRPr sz="3200"/>
          </a:p>
          <a:p>
            <a:pPr marL="457200" lvl="1" indent="0" algn="l" rtl="0">
              <a:spcBef>
                <a:spcPts val="0"/>
              </a:spcBef>
              <a:spcAft>
                <a:spcPts val="0"/>
              </a:spcAft>
              <a:buClr>
                <a:schemeClr val="dk1"/>
              </a:buClr>
              <a:buSzPts val="3200"/>
              <a:buFont typeface="Calibri"/>
              <a:buNone/>
            </a:pPr>
            <a:endParaRPr sz="3200"/>
          </a:p>
          <a:p>
            <a:pPr marL="0" lvl="0" indent="0" algn="l" rtl="0">
              <a:spcBef>
                <a:spcPts val="0"/>
              </a:spcBef>
              <a:spcAft>
                <a:spcPts val="0"/>
              </a:spcAft>
              <a:buNone/>
            </a:pPr>
            <a:endParaRPr/>
          </a:p>
        </p:txBody>
      </p:sp>
      <p:sp>
        <p:nvSpPr>
          <p:cNvPr id="458" name="Google Shape;45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Title-Slide">
  <p:cSld name="Intro-Title-Slide">
    <p:bg>
      <p:bgPr>
        <a:solidFill>
          <a:srgbClr val="E0EBEA"/>
        </a:solidFill>
        <a:effectLst/>
      </p:bgPr>
    </p:bg>
    <p:spTree>
      <p:nvGrpSpPr>
        <p:cNvPr id="1" name="Shape 12"/>
        <p:cNvGrpSpPr/>
        <p:nvPr/>
      </p:nvGrpSpPr>
      <p:grpSpPr>
        <a:xfrm>
          <a:off x="0" y="0"/>
          <a:ext cx="0" cy="0"/>
          <a:chOff x="0" y="0"/>
          <a:chExt cx="0" cy="0"/>
        </a:xfrm>
      </p:grpSpPr>
      <p:pic>
        <p:nvPicPr>
          <p:cNvPr id="13" name="Google Shape;13;p36"/>
          <p:cNvPicPr preferRelativeResize="0"/>
          <p:nvPr/>
        </p:nvPicPr>
        <p:blipFill rotWithShape="1">
          <a:blip r:embed="rId2">
            <a:alphaModFix amt="29000"/>
          </a:blip>
          <a:srcRect/>
          <a:stretch/>
        </p:blipFill>
        <p:spPr>
          <a:xfrm>
            <a:off x="8518" y="0"/>
            <a:ext cx="12197785" cy="6502400"/>
          </a:xfrm>
          <a:prstGeom prst="rect">
            <a:avLst/>
          </a:prstGeom>
          <a:noFill/>
          <a:ln>
            <a:noFill/>
          </a:ln>
        </p:spPr>
      </p:pic>
      <p:sp>
        <p:nvSpPr>
          <p:cNvPr id="14" name="Google Shape;14;p36"/>
          <p:cNvSpPr txBox="1">
            <a:spLocks noGrp="1"/>
          </p:cNvSpPr>
          <p:nvPr>
            <p:ph type="subTitle" idx="1"/>
          </p:nvPr>
        </p:nvSpPr>
        <p:spPr>
          <a:xfrm>
            <a:off x="731367" y="2651760"/>
            <a:ext cx="4754880" cy="3108960"/>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rgbClr val="A37238"/>
              </a:buClr>
              <a:buSzPts val="3000"/>
              <a:buNone/>
              <a:defRPr sz="2400" b="1">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 name="Google Shape;15;p36"/>
          <p:cNvGrpSpPr/>
          <p:nvPr/>
        </p:nvGrpSpPr>
        <p:grpSpPr>
          <a:xfrm>
            <a:off x="-110" y="6124887"/>
            <a:ext cx="12192111" cy="767295"/>
            <a:chOff x="-2323" y="4128060"/>
            <a:chExt cx="12202602" cy="767294"/>
          </a:xfrm>
        </p:grpSpPr>
        <p:sp>
          <p:nvSpPr>
            <p:cNvPr id="16" name="Google Shape;16;p3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17" name="Google Shape;17;p36"/>
            <p:cNvGrpSpPr/>
            <p:nvPr/>
          </p:nvGrpSpPr>
          <p:grpSpPr>
            <a:xfrm>
              <a:off x="-2323" y="4170078"/>
              <a:ext cx="12202602" cy="725276"/>
              <a:chOff x="9932" y="5889768"/>
              <a:chExt cx="12184066" cy="725276"/>
            </a:xfrm>
          </p:grpSpPr>
          <p:sp>
            <p:nvSpPr>
              <p:cNvPr id="18" name="Google Shape;18;p36"/>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9" name="Google Shape;19;p36"/>
              <p:cNvSpPr/>
              <p:nvPr/>
            </p:nvSpPr>
            <p:spPr>
              <a:xfrm rot="-5400000">
                <a:off x="5739382" y="160429"/>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20" name="Google Shape;20;p36"/>
          <p:cNvSpPr txBox="1">
            <a:spLocks noGrp="1"/>
          </p:cNvSpPr>
          <p:nvPr>
            <p:ph type="ctrTitle"/>
          </p:nvPr>
        </p:nvSpPr>
        <p:spPr>
          <a:xfrm>
            <a:off x="731367" y="548640"/>
            <a:ext cx="6766560" cy="182880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400"/>
              <a:buFont typeface="Open Sans"/>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83"/>
        <p:cNvGrpSpPr/>
        <p:nvPr/>
      </p:nvGrpSpPr>
      <p:grpSpPr>
        <a:xfrm>
          <a:off x="0" y="0"/>
          <a:ext cx="0" cy="0"/>
          <a:chOff x="0" y="0"/>
          <a:chExt cx="0" cy="0"/>
        </a:xfrm>
      </p:grpSpPr>
      <p:pic>
        <p:nvPicPr>
          <p:cNvPr id="84" name="Google Shape;84;p42"/>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85" name="Google Shape;85;p42"/>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86" name="Google Shape;86;p42"/>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87" name="Google Shape;87;p42"/>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8" name="Google Shape;88;p42"/>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89"/>
        <p:cNvGrpSpPr/>
        <p:nvPr/>
      </p:nvGrpSpPr>
      <p:grpSpPr>
        <a:xfrm>
          <a:off x="0" y="0"/>
          <a:ext cx="0" cy="0"/>
          <a:chOff x="0" y="0"/>
          <a:chExt cx="0" cy="0"/>
        </a:xfrm>
      </p:grpSpPr>
      <p:pic>
        <p:nvPicPr>
          <p:cNvPr id="90" name="Google Shape;90;p39"/>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91" name="Google Shape;91;p39"/>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92" name="Google Shape;92;p39"/>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93" name="Google Shape;93;p39"/>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9"/>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95"/>
        <p:cNvGrpSpPr/>
        <p:nvPr/>
      </p:nvGrpSpPr>
      <p:grpSpPr>
        <a:xfrm>
          <a:off x="0" y="0"/>
          <a:ext cx="0" cy="0"/>
          <a:chOff x="0" y="0"/>
          <a:chExt cx="0" cy="0"/>
        </a:xfrm>
      </p:grpSpPr>
      <p:pic>
        <p:nvPicPr>
          <p:cNvPr id="96" name="Google Shape;96;p50"/>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97" name="Google Shape;97;p50"/>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0"/>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Break-Slide_Brown">
  <p:cSld name="Title-Break-Slide_Brown">
    <p:bg>
      <p:bgPr>
        <a:solidFill>
          <a:srgbClr val="6C4C25"/>
        </a:solidFill>
        <a:effectLst/>
      </p:bgPr>
    </p:bg>
    <p:spTree>
      <p:nvGrpSpPr>
        <p:cNvPr id="1" name="Shape 99"/>
        <p:cNvGrpSpPr/>
        <p:nvPr/>
      </p:nvGrpSpPr>
      <p:grpSpPr>
        <a:xfrm>
          <a:off x="0" y="0"/>
          <a:ext cx="0" cy="0"/>
          <a:chOff x="0" y="0"/>
          <a:chExt cx="0" cy="0"/>
        </a:xfrm>
      </p:grpSpPr>
      <p:pic>
        <p:nvPicPr>
          <p:cNvPr id="100" name="Google Shape;100;p51"/>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101" name="Google Shape;101;p51"/>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1"/>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103"/>
        <p:cNvGrpSpPr/>
        <p:nvPr/>
      </p:nvGrpSpPr>
      <p:grpSpPr>
        <a:xfrm>
          <a:off x="0" y="0"/>
          <a:ext cx="0" cy="0"/>
          <a:chOff x="0" y="0"/>
          <a:chExt cx="0" cy="0"/>
        </a:xfrm>
      </p:grpSpPr>
      <p:sp>
        <p:nvSpPr>
          <p:cNvPr id="104" name="Google Shape;104;p52"/>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105" name="Google Shape;105;p52"/>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106" name="Google Shape;106;p52"/>
          <p:cNvGrpSpPr/>
          <p:nvPr/>
        </p:nvGrpSpPr>
        <p:grpSpPr>
          <a:xfrm>
            <a:off x="0" y="6153117"/>
            <a:ext cx="12192111" cy="755419"/>
            <a:chOff x="-2323" y="4128060"/>
            <a:chExt cx="12202602" cy="755419"/>
          </a:xfrm>
        </p:grpSpPr>
        <p:sp>
          <p:nvSpPr>
            <p:cNvPr id="107" name="Google Shape;107;p5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08" name="Google Shape;108;p52"/>
            <p:cNvGrpSpPr/>
            <p:nvPr/>
          </p:nvGrpSpPr>
          <p:grpSpPr>
            <a:xfrm>
              <a:off x="-2323" y="4158203"/>
              <a:ext cx="12202602" cy="725276"/>
              <a:chOff x="9932" y="5877893"/>
              <a:chExt cx="12184066" cy="725276"/>
            </a:xfrm>
          </p:grpSpPr>
          <p:sp>
            <p:nvSpPr>
              <p:cNvPr id="109" name="Google Shape;109;p52"/>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10" name="Google Shape;110;p5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11" name="Google Shape;111;p52"/>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52"/>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2"/>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2"/>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116"/>
        <p:cNvGrpSpPr/>
        <p:nvPr/>
      </p:nvGrpSpPr>
      <p:grpSpPr>
        <a:xfrm>
          <a:off x="0" y="0"/>
          <a:ext cx="0" cy="0"/>
          <a:chOff x="0" y="0"/>
          <a:chExt cx="0" cy="0"/>
        </a:xfrm>
      </p:grpSpPr>
      <p:pic>
        <p:nvPicPr>
          <p:cNvPr id="117" name="Google Shape;117;p53"/>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118" name="Google Shape;118;p5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6C4C25"/>
              </a:buClr>
              <a:buSzPts val="3000"/>
              <a:buChar char="•"/>
              <a:defRPr/>
            </a:lvl1pPr>
            <a:lvl2pPr marL="914400" lvl="1" indent="-340360" algn="l">
              <a:lnSpc>
                <a:spcPct val="108000"/>
              </a:lnSpc>
              <a:spcBef>
                <a:spcPts val="1200"/>
              </a:spcBef>
              <a:spcAft>
                <a:spcPts val="0"/>
              </a:spcAft>
              <a:buClr>
                <a:srgbClr val="6C4C25"/>
              </a:buClr>
              <a:buSzPts val="1760"/>
              <a:buChar char="o"/>
              <a:defRPr/>
            </a:lvl2pPr>
            <a:lvl3pPr marL="1371600" lvl="2" indent="-330200" algn="l">
              <a:lnSpc>
                <a:spcPct val="108000"/>
              </a:lnSpc>
              <a:spcBef>
                <a:spcPts val="1200"/>
              </a:spcBef>
              <a:spcAft>
                <a:spcPts val="0"/>
              </a:spcAft>
              <a:buClr>
                <a:srgbClr val="6C4C25"/>
              </a:buClr>
              <a:buSzPts val="16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08610" algn="l">
              <a:lnSpc>
                <a:spcPct val="108000"/>
              </a:lnSpc>
              <a:spcBef>
                <a:spcPts val="1200"/>
              </a:spcBef>
              <a:spcAft>
                <a:spcPts val="0"/>
              </a:spcAft>
              <a:buClr>
                <a:srgbClr val="6C4C25"/>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0" name="Google Shape;120;p53"/>
          <p:cNvGrpSpPr/>
          <p:nvPr/>
        </p:nvGrpSpPr>
        <p:grpSpPr>
          <a:xfrm>
            <a:off x="-110" y="6134030"/>
            <a:ext cx="12196674" cy="755419"/>
            <a:chOff x="-2323" y="4128060"/>
            <a:chExt cx="12207169" cy="755419"/>
          </a:xfrm>
        </p:grpSpPr>
        <p:sp>
          <p:nvSpPr>
            <p:cNvPr id="121" name="Google Shape;121;p5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22" name="Google Shape;122;p53"/>
            <p:cNvGrpSpPr/>
            <p:nvPr/>
          </p:nvGrpSpPr>
          <p:grpSpPr>
            <a:xfrm>
              <a:off x="-2323" y="4158203"/>
              <a:ext cx="12207169" cy="725276"/>
              <a:chOff x="9932" y="5877893"/>
              <a:chExt cx="12188626" cy="725276"/>
            </a:xfrm>
          </p:grpSpPr>
          <p:sp>
            <p:nvSpPr>
              <p:cNvPr id="123" name="Google Shape;123;p53"/>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24" name="Google Shape;124;p5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Content-Gray">
  <p:cSld name="Title-Content-Gray">
    <p:spTree>
      <p:nvGrpSpPr>
        <p:cNvPr id="1" name="Shape 125"/>
        <p:cNvGrpSpPr/>
        <p:nvPr/>
      </p:nvGrpSpPr>
      <p:grpSpPr>
        <a:xfrm>
          <a:off x="0" y="0"/>
          <a:ext cx="0" cy="0"/>
          <a:chOff x="0" y="0"/>
          <a:chExt cx="0" cy="0"/>
        </a:xfrm>
      </p:grpSpPr>
      <p:pic>
        <p:nvPicPr>
          <p:cNvPr id="126" name="Google Shape;126;p54"/>
          <p:cNvPicPr preferRelativeResize="0"/>
          <p:nvPr/>
        </p:nvPicPr>
        <p:blipFill rotWithShape="1">
          <a:blip r:embed="rId2">
            <a:alphaModFix amt="31000"/>
          </a:blip>
          <a:srcRect/>
          <a:stretch/>
        </p:blipFill>
        <p:spPr>
          <a:xfrm>
            <a:off x="7942" y="-7834"/>
            <a:ext cx="12192000" cy="6502400"/>
          </a:xfrm>
          <a:prstGeom prst="rect">
            <a:avLst/>
          </a:prstGeom>
          <a:noFill/>
          <a:ln>
            <a:noFill/>
          </a:ln>
        </p:spPr>
      </p:pic>
      <p:sp>
        <p:nvSpPr>
          <p:cNvPr id="127" name="Google Shape;127;p54"/>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9" name="Google Shape;129;p54"/>
          <p:cNvGrpSpPr/>
          <p:nvPr/>
        </p:nvGrpSpPr>
        <p:grpSpPr>
          <a:xfrm>
            <a:off x="-110" y="6122460"/>
            <a:ext cx="12192111" cy="755419"/>
            <a:chOff x="-2323" y="4128060"/>
            <a:chExt cx="12202602" cy="755419"/>
          </a:xfrm>
        </p:grpSpPr>
        <p:sp>
          <p:nvSpPr>
            <p:cNvPr id="130" name="Google Shape;130;p5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31" name="Google Shape;131;p54"/>
            <p:cNvGrpSpPr/>
            <p:nvPr/>
          </p:nvGrpSpPr>
          <p:grpSpPr>
            <a:xfrm>
              <a:off x="-2323" y="4158203"/>
              <a:ext cx="12202602" cy="725276"/>
              <a:chOff x="9932" y="5877893"/>
              <a:chExt cx="12184066" cy="725276"/>
            </a:xfrm>
          </p:grpSpPr>
          <p:sp>
            <p:nvSpPr>
              <p:cNvPr id="132" name="Google Shape;132;p54"/>
              <p:cNvSpPr/>
              <p:nvPr/>
            </p:nvSpPr>
            <p:spPr>
              <a:xfrm>
                <a:off x="9932" y="6497568"/>
                <a:ext cx="12184065" cy="86111"/>
              </a:xfrm>
              <a:prstGeom prst="rect">
                <a:avLst/>
              </a:prstGeom>
              <a:solidFill>
                <a:srgbClr val="6865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33" name="Google Shape;133;p54"/>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4"/>
        <p:cNvGrpSpPr/>
        <p:nvPr/>
      </p:nvGrpSpPr>
      <p:grpSpPr>
        <a:xfrm>
          <a:off x="0" y="0"/>
          <a:ext cx="0" cy="0"/>
          <a:chOff x="0" y="0"/>
          <a:chExt cx="0" cy="0"/>
        </a:xfrm>
      </p:grpSpPr>
      <p:pic>
        <p:nvPicPr>
          <p:cNvPr id="135" name="Google Shape;135;p55"/>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136" name="Google Shape;136;p55"/>
          <p:cNvGrpSpPr/>
          <p:nvPr/>
        </p:nvGrpSpPr>
        <p:grpSpPr>
          <a:xfrm>
            <a:off x="-110" y="6125163"/>
            <a:ext cx="12192111" cy="735930"/>
            <a:chOff x="-2323" y="4128060"/>
            <a:chExt cx="12202602" cy="735930"/>
          </a:xfrm>
        </p:grpSpPr>
        <p:sp>
          <p:nvSpPr>
            <p:cNvPr id="137" name="Google Shape;137;p5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38" name="Google Shape;138;p55"/>
            <p:cNvGrpSpPr/>
            <p:nvPr/>
          </p:nvGrpSpPr>
          <p:grpSpPr>
            <a:xfrm>
              <a:off x="-2323" y="4136938"/>
              <a:ext cx="12202602" cy="727053"/>
              <a:chOff x="9932" y="5856628"/>
              <a:chExt cx="12184066" cy="727053"/>
            </a:xfrm>
          </p:grpSpPr>
          <p:sp>
            <p:nvSpPr>
              <p:cNvPr id="139" name="Google Shape;139;p55"/>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40" name="Google Shape;140;p55"/>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41" name="Google Shape;141;p55"/>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C4C25"/>
              </a:buClr>
              <a:buSzPts val="4000"/>
              <a:buFont typeface="Open Sans"/>
              <a:buNone/>
              <a:defRPr sz="4000" b="1">
                <a:solidFill>
                  <a:srgbClr val="6C4C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5"/>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55"/>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5"/>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55"/>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pic>
        <p:nvPicPr>
          <p:cNvPr id="147" name="Google Shape;147;p56"/>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148" name="Google Shape;148;p56"/>
          <p:cNvSpPr txBox="1">
            <a:spLocks noGrp="1"/>
          </p:cNvSpPr>
          <p:nvPr>
            <p:ph type="title"/>
          </p:nvPr>
        </p:nvSpPr>
        <p:spPr>
          <a:xfrm>
            <a:off x="731520" y="365761"/>
            <a:ext cx="10773940" cy="1074994"/>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214D8D"/>
              </a:buClr>
              <a:buSzPts val="4000"/>
              <a:buFont typeface="Open Sans"/>
              <a:buNone/>
              <a:defRPr sz="4000" b="1">
                <a:solidFill>
                  <a:srgbClr val="214D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6"/>
          <p:cNvSpPr txBox="1">
            <a:spLocks noGrp="1"/>
          </p:cNvSpPr>
          <p:nvPr>
            <p:ph type="body" idx="1"/>
          </p:nvPr>
        </p:nvSpPr>
        <p:spPr>
          <a:xfrm>
            <a:off x="731520" y="1691581"/>
            <a:ext cx="528828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2"/>
          </p:nvPr>
        </p:nvSpPr>
        <p:spPr>
          <a:xfrm>
            <a:off x="6172200" y="1691581"/>
            <a:ext cx="533326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1" name="Google Shape;151;p56"/>
          <p:cNvGrpSpPr/>
          <p:nvPr/>
        </p:nvGrpSpPr>
        <p:grpSpPr>
          <a:xfrm>
            <a:off x="0" y="6131851"/>
            <a:ext cx="12192111" cy="755419"/>
            <a:chOff x="-2323" y="4128060"/>
            <a:chExt cx="12202602" cy="755419"/>
          </a:xfrm>
        </p:grpSpPr>
        <p:sp>
          <p:nvSpPr>
            <p:cNvPr id="152" name="Google Shape;152;p5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53" name="Google Shape;153;p56"/>
            <p:cNvGrpSpPr/>
            <p:nvPr/>
          </p:nvGrpSpPr>
          <p:grpSpPr>
            <a:xfrm>
              <a:off x="-2323" y="4158203"/>
              <a:ext cx="12202602" cy="725276"/>
              <a:chOff x="9932" y="5877893"/>
              <a:chExt cx="12184066" cy="725276"/>
            </a:xfrm>
          </p:grpSpPr>
          <p:sp>
            <p:nvSpPr>
              <p:cNvPr id="154" name="Google Shape;154;p56"/>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5" name="Google Shape;155;p5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line-Text-Picture">
  <p:cSld name="Headline-Text-Picture">
    <p:spTree>
      <p:nvGrpSpPr>
        <p:cNvPr id="1" name="Shape 156"/>
        <p:cNvGrpSpPr/>
        <p:nvPr/>
      </p:nvGrpSpPr>
      <p:grpSpPr>
        <a:xfrm>
          <a:off x="0" y="0"/>
          <a:ext cx="0" cy="0"/>
          <a:chOff x="0" y="0"/>
          <a:chExt cx="0" cy="0"/>
        </a:xfrm>
      </p:grpSpPr>
      <p:pic>
        <p:nvPicPr>
          <p:cNvPr id="157" name="Google Shape;157;p57"/>
          <p:cNvPicPr preferRelativeResize="0"/>
          <p:nvPr/>
        </p:nvPicPr>
        <p:blipFill rotWithShape="1">
          <a:blip r:embed="rId2">
            <a:alphaModFix amt="9000"/>
          </a:blip>
          <a:srcRect/>
          <a:stretch/>
        </p:blipFill>
        <p:spPr>
          <a:xfrm>
            <a:off x="1421" y="0"/>
            <a:ext cx="12192000" cy="6502400"/>
          </a:xfrm>
          <a:prstGeom prst="rect">
            <a:avLst/>
          </a:prstGeom>
          <a:noFill/>
          <a:ln>
            <a:noFill/>
          </a:ln>
        </p:spPr>
      </p:pic>
      <p:sp>
        <p:nvSpPr>
          <p:cNvPr id="158" name="Google Shape;158;p57"/>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143157"/>
              </a:buClr>
              <a:buSzPts val="4400"/>
              <a:buFont typeface="Open Sans"/>
              <a:buNone/>
              <a:defRPr sz="4400" b="1">
                <a:solidFill>
                  <a:srgbClr val="1431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57"/>
          <p:cNvSpPr>
            <a:spLocks noGrp="1"/>
          </p:cNvSpPr>
          <p:nvPr>
            <p:ph type="pic" idx="2"/>
          </p:nvPr>
        </p:nvSpPr>
        <p:spPr>
          <a:xfrm>
            <a:off x="7119852" y="1691581"/>
            <a:ext cx="4395030" cy="4210456"/>
          </a:xfrm>
          <a:prstGeom prst="rect">
            <a:avLst/>
          </a:prstGeom>
          <a:noFill/>
          <a:ln>
            <a:noFill/>
          </a:ln>
        </p:spPr>
      </p:sp>
      <p:grpSp>
        <p:nvGrpSpPr>
          <p:cNvPr id="160" name="Google Shape;160;p57"/>
          <p:cNvGrpSpPr/>
          <p:nvPr/>
        </p:nvGrpSpPr>
        <p:grpSpPr>
          <a:xfrm>
            <a:off x="-110" y="6122458"/>
            <a:ext cx="12192111" cy="755419"/>
            <a:chOff x="-2323" y="4128060"/>
            <a:chExt cx="12202602" cy="755419"/>
          </a:xfrm>
        </p:grpSpPr>
        <p:sp>
          <p:nvSpPr>
            <p:cNvPr id="161" name="Google Shape;161;p57"/>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62" name="Google Shape;162;p57"/>
            <p:cNvGrpSpPr/>
            <p:nvPr/>
          </p:nvGrpSpPr>
          <p:grpSpPr>
            <a:xfrm>
              <a:off x="-2323" y="4158203"/>
              <a:ext cx="12202602" cy="725276"/>
              <a:chOff x="9932" y="5877893"/>
              <a:chExt cx="12184066" cy="725276"/>
            </a:xfrm>
          </p:grpSpPr>
          <p:sp>
            <p:nvSpPr>
              <p:cNvPr id="163" name="Google Shape;163;p57"/>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64" name="Google Shape;164;p57"/>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65" name="Google Shape;165;p57"/>
          <p:cNvSpPr txBox="1">
            <a:spLocks noGrp="1"/>
          </p:cNvSpPr>
          <p:nvPr>
            <p:ph type="body" idx="1"/>
          </p:nvPr>
        </p:nvSpPr>
        <p:spPr>
          <a:xfrm>
            <a:off x="731520" y="1691581"/>
            <a:ext cx="604647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1200"/>
              </a:spcBef>
              <a:spcAft>
                <a:spcPts val="0"/>
              </a:spcAft>
              <a:buClr>
                <a:srgbClr val="A37238"/>
              </a:buClr>
              <a:buSzPts val="3000"/>
              <a:buChar char="•"/>
              <a:defRPr/>
            </a:lvl1pPr>
            <a:lvl2pPr marL="914400" lvl="1" indent="-340360" algn="l">
              <a:lnSpc>
                <a:spcPct val="108000"/>
              </a:lnSpc>
              <a:spcBef>
                <a:spcPts val="1200"/>
              </a:spcBef>
              <a:spcAft>
                <a:spcPts val="0"/>
              </a:spcAft>
              <a:buClr>
                <a:srgbClr val="A37238"/>
              </a:buClr>
              <a:buSzPts val="1760"/>
              <a:buChar char="o"/>
              <a:defRPr/>
            </a:lvl2pPr>
            <a:lvl3pPr marL="1371600" lvl="2" indent="-340360" algn="l">
              <a:lnSpc>
                <a:spcPct val="108000"/>
              </a:lnSpc>
              <a:spcBef>
                <a:spcPts val="1200"/>
              </a:spcBef>
              <a:spcAft>
                <a:spcPts val="0"/>
              </a:spcAft>
              <a:buClr>
                <a:srgbClr val="A37238"/>
              </a:buClr>
              <a:buSzPts val="1760"/>
              <a:buChar char="▪"/>
              <a:defRPr sz="2200"/>
            </a:lvl3pPr>
            <a:lvl4pPr marL="1828800" lvl="3" indent="-355600" algn="l">
              <a:lnSpc>
                <a:spcPct val="108000"/>
              </a:lnSpc>
              <a:spcBef>
                <a:spcPts val="1200"/>
              </a:spcBef>
              <a:spcAft>
                <a:spcPts val="0"/>
              </a:spcAft>
              <a:buClr>
                <a:srgbClr val="A37238"/>
              </a:buClr>
              <a:buSzPts val="2000"/>
              <a:buChar char="•"/>
              <a:defRPr sz="2000"/>
            </a:lvl4pPr>
            <a:lvl5pPr marL="2286000" lvl="4" indent="-308610" algn="l">
              <a:lnSpc>
                <a:spcPct val="108000"/>
              </a:lnSpc>
              <a:spcBef>
                <a:spcPts val="12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1"/>
        <p:cNvGrpSpPr/>
        <p:nvPr/>
      </p:nvGrpSpPr>
      <p:grpSpPr>
        <a:xfrm>
          <a:off x="0" y="0"/>
          <a:ext cx="0" cy="0"/>
          <a:chOff x="0" y="0"/>
          <a:chExt cx="0" cy="0"/>
        </a:xfrm>
      </p:grpSpPr>
      <p:pic>
        <p:nvPicPr>
          <p:cNvPr id="22" name="Google Shape;22;p37"/>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3" name="Google Shape;23;p37"/>
          <p:cNvSpPr/>
          <p:nvPr/>
        </p:nvSpPr>
        <p:spPr>
          <a:xfrm>
            <a:off x="1" y="1"/>
            <a:ext cx="12192000" cy="6858000"/>
          </a:xfrm>
          <a:prstGeom prst="rect">
            <a:avLst/>
          </a:prstGeom>
          <a:solidFill>
            <a:srgbClr val="F3E9DE">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24" name="Google Shape;24;p37"/>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Autofit/>
          </a:bodyPr>
          <a:lstStyle>
            <a:lvl1pPr marL="457200" lvl="0" indent="-228600" algn="l">
              <a:lnSpc>
                <a:spcPct val="105000"/>
              </a:lnSpc>
              <a:spcBef>
                <a:spcPts val="0"/>
              </a:spcBef>
              <a:spcAft>
                <a:spcPts val="0"/>
              </a:spcAft>
              <a:buClr>
                <a:schemeClr val="dk2"/>
              </a:buClr>
              <a:buSzPts val="3000"/>
              <a:buFont typeface="Open Sans"/>
              <a:buNone/>
              <a:defRPr/>
            </a:lvl1pPr>
            <a:lvl2pPr marL="914400" lvl="1" indent="-340360" algn="l">
              <a:lnSpc>
                <a:spcPct val="105000"/>
              </a:lnSpc>
              <a:spcBef>
                <a:spcPts val="1000"/>
              </a:spcBef>
              <a:spcAft>
                <a:spcPts val="0"/>
              </a:spcAft>
              <a:buClr>
                <a:schemeClr val="dk2"/>
              </a:buClr>
              <a:buSzPts val="1760"/>
              <a:buChar char="o"/>
              <a:defRPr/>
            </a:lvl2pPr>
            <a:lvl3pPr marL="1371600" lvl="2" indent="-330200" algn="l">
              <a:lnSpc>
                <a:spcPct val="105000"/>
              </a:lnSpc>
              <a:spcBef>
                <a:spcPts val="1000"/>
              </a:spcBef>
              <a:spcAft>
                <a:spcPts val="0"/>
              </a:spcAft>
              <a:buClr>
                <a:schemeClr val="dk2"/>
              </a:buClr>
              <a:buSzPts val="1600"/>
              <a:buChar char="▪"/>
              <a:defRPr/>
            </a:lvl3pPr>
            <a:lvl4pPr marL="1828800" lvl="3" indent="-342900" algn="l">
              <a:lnSpc>
                <a:spcPct val="105000"/>
              </a:lnSpc>
              <a:spcBef>
                <a:spcPts val="1000"/>
              </a:spcBef>
              <a:spcAft>
                <a:spcPts val="0"/>
              </a:spcAft>
              <a:buClr>
                <a:schemeClr val="dk2"/>
              </a:buClr>
              <a:buSzPts val="1800"/>
              <a:buChar char="•"/>
              <a:defRPr/>
            </a:lvl4pPr>
            <a:lvl5pPr marL="2286000" lvl="4" indent="-308610" algn="l">
              <a:lnSpc>
                <a:spcPct val="105000"/>
              </a:lnSpc>
              <a:spcBef>
                <a:spcPts val="10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b" anchorCtr="0">
            <a:noAutofit/>
          </a:bodyPr>
          <a:lstStyle>
            <a:lvl1pPr lvl="0" algn="l">
              <a:lnSpc>
                <a:spcPct val="105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ferences-Resources_Light">
  <p:cSld name="References-Resources_Light">
    <p:bg>
      <p:bgPr>
        <a:solidFill>
          <a:srgbClr val="F3E9DE">
            <a:alpha val="31764"/>
          </a:srgbClr>
        </a:solidFill>
        <a:effectLst/>
      </p:bgPr>
    </p:bg>
    <p:spTree>
      <p:nvGrpSpPr>
        <p:cNvPr id="1" name="Shape 166"/>
        <p:cNvGrpSpPr/>
        <p:nvPr/>
      </p:nvGrpSpPr>
      <p:grpSpPr>
        <a:xfrm>
          <a:off x="0" y="0"/>
          <a:ext cx="0" cy="0"/>
          <a:chOff x="0" y="0"/>
          <a:chExt cx="0" cy="0"/>
        </a:xfrm>
      </p:grpSpPr>
      <p:pic>
        <p:nvPicPr>
          <p:cNvPr id="167" name="Google Shape;167;p58"/>
          <p:cNvPicPr preferRelativeResize="0"/>
          <p:nvPr/>
        </p:nvPicPr>
        <p:blipFill rotWithShape="1">
          <a:blip r:embed="rId2">
            <a:alphaModFix amt="17000"/>
          </a:blip>
          <a:srcRect l="5185"/>
          <a:stretch/>
        </p:blipFill>
        <p:spPr>
          <a:xfrm>
            <a:off x="0" y="0"/>
            <a:ext cx="12192000" cy="6858000"/>
          </a:xfrm>
          <a:prstGeom prst="rect">
            <a:avLst/>
          </a:prstGeom>
          <a:gradFill>
            <a:gsLst>
              <a:gs pos="0">
                <a:srgbClr val="F3E9DE"/>
              </a:gs>
              <a:gs pos="100000">
                <a:schemeClr val="lt1"/>
              </a:gs>
            </a:gsLst>
            <a:lin ang="13500000" scaled="0"/>
          </a:gradFill>
          <a:ln>
            <a:noFill/>
          </a:ln>
        </p:spPr>
      </p:pic>
      <p:sp>
        <p:nvSpPr>
          <p:cNvPr id="168" name="Google Shape;168;p58"/>
          <p:cNvSpPr txBox="1">
            <a:spLocks noGrp="1"/>
          </p:cNvSpPr>
          <p:nvPr>
            <p:ph type="title"/>
          </p:nvPr>
        </p:nvSpPr>
        <p:spPr>
          <a:xfrm>
            <a:off x="731520" y="365760"/>
            <a:ext cx="10783540" cy="1002446"/>
          </a:xfrm>
          <a:prstGeom prst="rect">
            <a:avLst/>
          </a:prstGeom>
          <a:noFill/>
          <a:ln>
            <a:noFill/>
          </a:ln>
        </p:spPr>
        <p:txBody>
          <a:bodyPr spcFirstLastPara="1" wrap="square" lIns="91425" tIns="45700" rIns="91425" bIns="45700" anchor="b" anchorCtr="0">
            <a:noAutofit/>
          </a:bodyPr>
          <a:lstStyle>
            <a:lvl1pPr lvl="0" algn="ctr">
              <a:lnSpc>
                <a:spcPct val="102000"/>
              </a:lnSpc>
              <a:spcBef>
                <a:spcPts val="0"/>
              </a:spcBef>
              <a:spcAft>
                <a:spcPts val="0"/>
              </a:spcAft>
              <a:buClr>
                <a:srgbClr val="6C4C25"/>
              </a:buClr>
              <a:buSzPts val="4000"/>
              <a:buFont typeface="Open Sans"/>
              <a:buNone/>
              <a:defRPr sz="4000" b="1">
                <a:solidFill>
                  <a:srgbClr val="6C4C25"/>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8"/>
          <p:cNvSpPr txBox="1">
            <a:spLocks noGrp="1"/>
          </p:cNvSpPr>
          <p:nvPr>
            <p:ph type="body" idx="1"/>
          </p:nvPr>
        </p:nvSpPr>
        <p:spPr>
          <a:xfrm>
            <a:off x="731520" y="1488557"/>
            <a:ext cx="10783540" cy="4749681"/>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b="0"/>
            </a:lvl1pPr>
            <a:lvl2pPr marL="914400" lvl="1" indent="-340360" algn="l">
              <a:lnSpc>
                <a:spcPct val="105000"/>
              </a:lnSpc>
              <a:spcBef>
                <a:spcPts val="1000"/>
              </a:spcBef>
              <a:spcAft>
                <a:spcPts val="0"/>
              </a:spcAft>
              <a:buClr>
                <a:srgbClr val="A37238"/>
              </a:buClr>
              <a:buSzPts val="1760"/>
              <a:buChar char="o"/>
              <a:defRPr/>
            </a:lvl2pPr>
            <a:lvl3pPr marL="1371600" lvl="2" indent="-330200" algn="l">
              <a:lnSpc>
                <a:spcPct val="105000"/>
              </a:lnSpc>
              <a:spcBef>
                <a:spcPts val="1000"/>
              </a:spcBef>
              <a:spcAft>
                <a:spcPts val="0"/>
              </a:spcAft>
              <a:buClr>
                <a:srgbClr val="A37238"/>
              </a:buClr>
              <a:buSzPts val="1600"/>
              <a:buChar char="▪"/>
              <a:defRPr/>
            </a:lvl3pPr>
            <a:lvl4pPr marL="1828800" lvl="3" indent="-342900" algn="l">
              <a:lnSpc>
                <a:spcPct val="105000"/>
              </a:lnSpc>
              <a:spcBef>
                <a:spcPts val="1000"/>
              </a:spcBef>
              <a:spcAft>
                <a:spcPts val="0"/>
              </a:spcAft>
              <a:buClr>
                <a:srgbClr val="A37238"/>
              </a:buClr>
              <a:buSzPts val="1800"/>
              <a:buChar char="•"/>
              <a:defRPr/>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ferences-Resources_Dark">
  <p:cSld name="References-Resources_Dark">
    <p:bg>
      <p:bgPr>
        <a:solidFill>
          <a:schemeClr val="dk1"/>
        </a:solidFill>
        <a:effectLst/>
      </p:bgPr>
    </p:bg>
    <p:spTree>
      <p:nvGrpSpPr>
        <p:cNvPr id="1" name="Shape 170"/>
        <p:cNvGrpSpPr/>
        <p:nvPr/>
      </p:nvGrpSpPr>
      <p:grpSpPr>
        <a:xfrm>
          <a:off x="0" y="0"/>
          <a:ext cx="0" cy="0"/>
          <a:chOff x="0" y="0"/>
          <a:chExt cx="0" cy="0"/>
        </a:xfrm>
      </p:grpSpPr>
      <p:pic>
        <p:nvPicPr>
          <p:cNvPr id="171" name="Google Shape;171;p59"/>
          <p:cNvPicPr preferRelativeResize="0"/>
          <p:nvPr/>
        </p:nvPicPr>
        <p:blipFill rotWithShape="1">
          <a:blip r:embed="rId2">
            <a:alphaModFix amt="9000"/>
          </a:blip>
          <a:srcRect l="5461"/>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172" name="Google Shape;172;p59"/>
          <p:cNvSpPr txBox="1">
            <a:spLocks noGrp="1"/>
          </p:cNvSpPr>
          <p:nvPr>
            <p:ph type="title"/>
          </p:nvPr>
        </p:nvSpPr>
        <p:spPr>
          <a:xfrm>
            <a:off x="731519" y="365125"/>
            <a:ext cx="10780775" cy="10480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9"/>
          <p:cNvSpPr txBox="1">
            <a:spLocks noGrp="1"/>
          </p:cNvSpPr>
          <p:nvPr>
            <p:ph type="body" idx="1"/>
          </p:nvPr>
        </p:nvSpPr>
        <p:spPr>
          <a:xfrm>
            <a:off x="731520" y="1546167"/>
            <a:ext cx="10780776" cy="4598602"/>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chemeClr val="lt1"/>
              </a:buClr>
              <a:buSzPts val="3000"/>
              <a:buChar char="•"/>
              <a:defRPr>
                <a:solidFill>
                  <a:schemeClr val="lt1"/>
                </a:solidFill>
              </a:defRPr>
            </a:lvl1pPr>
            <a:lvl2pPr marL="914400" lvl="1" indent="-340360" algn="l">
              <a:lnSpc>
                <a:spcPct val="105000"/>
              </a:lnSpc>
              <a:spcBef>
                <a:spcPts val="1000"/>
              </a:spcBef>
              <a:spcAft>
                <a:spcPts val="0"/>
              </a:spcAft>
              <a:buClr>
                <a:schemeClr val="lt1"/>
              </a:buClr>
              <a:buSzPts val="1760"/>
              <a:buChar char="o"/>
              <a:defRPr>
                <a:solidFill>
                  <a:schemeClr val="lt1"/>
                </a:solidFill>
              </a:defRPr>
            </a:lvl2pPr>
            <a:lvl3pPr marL="1371600" lvl="2" indent="-330200" algn="l">
              <a:lnSpc>
                <a:spcPct val="105000"/>
              </a:lnSpc>
              <a:spcBef>
                <a:spcPts val="1000"/>
              </a:spcBef>
              <a:spcAft>
                <a:spcPts val="0"/>
              </a:spcAft>
              <a:buClr>
                <a:schemeClr val="lt1"/>
              </a:buClr>
              <a:buSzPts val="1600"/>
              <a:buChar char="▪"/>
              <a:defRPr>
                <a:solidFill>
                  <a:schemeClr val="lt1"/>
                </a:solidFill>
              </a:defRPr>
            </a:lvl3pPr>
            <a:lvl4pPr marL="1828800" lvl="3" indent="-342900" algn="l">
              <a:lnSpc>
                <a:spcPct val="105000"/>
              </a:lnSpc>
              <a:spcBef>
                <a:spcPts val="1000"/>
              </a:spcBef>
              <a:spcAft>
                <a:spcPts val="0"/>
              </a:spcAft>
              <a:buClr>
                <a:schemeClr val="lt1"/>
              </a:buClr>
              <a:buSzPts val="1800"/>
              <a:buChar char="•"/>
              <a:defRPr>
                <a:solidFill>
                  <a:schemeClr val="lt1"/>
                </a:solidFill>
              </a:defRPr>
            </a:lvl4pPr>
            <a:lvl5pPr marL="2286000" lvl="4" indent="-308610" algn="l">
              <a:lnSpc>
                <a:spcPct val="105000"/>
              </a:lnSpc>
              <a:spcBef>
                <a:spcPts val="1000"/>
              </a:spcBef>
              <a:spcAft>
                <a:spcPts val="0"/>
              </a:spcAft>
              <a:buClr>
                <a:schemeClr val="lt1"/>
              </a:buClr>
              <a:buSzPts val="126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_1">
  <p:cSld name="Blank_1">
    <p:bg>
      <p:bgPr>
        <a:solidFill>
          <a:schemeClr val="lt1"/>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5"/>
        <p:cNvGrpSpPr/>
        <p:nvPr/>
      </p:nvGrpSpPr>
      <p:grpSpPr>
        <a:xfrm>
          <a:off x="0" y="0"/>
          <a:ext cx="0" cy="0"/>
          <a:chOff x="0" y="0"/>
          <a:chExt cx="0" cy="0"/>
        </a:xfrm>
      </p:grpSpPr>
      <p:sp>
        <p:nvSpPr>
          <p:cNvPr id="176" name="Google Shape;176;p61"/>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5200"/>
              <a:buFont typeface="Open Sans"/>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77" name="Google Shape;177;p61"/>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3733"/>
            </a:lvl1pPr>
            <a:lvl2pPr lvl="1" algn="ctr">
              <a:lnSpc>
                <a:spcPct val="100000"/>
              </a:lnSpc>
              <a:spcBef>
                <a:spcPts val="0"/>
              </a:spcBef>
              <a:spcAft>
                <a:spcPts val="0"/>
              </a:spcAft>
              <a:buClr>
                <a:schemeClr val="dk1"/>
              </a:buClr>
              <a:buSzPts val="2800"/>
              <a:buNone/>
              <a:defRPr sz="3733"/>
            </a:lvl2pPr>
            <a:lvl3pPr lvl="2" algn="ctr">
              <a:lnSpc>
                <a:spcPct val="100000"/>
              </a:lnSpc>
              <a:spcBef>
                <a:spcPts val="0"/>
              </a:spcBef>
              <a:spcAft>
                <a:spcPts val="0"/>
              </a:spcAft>
              <a:buClr>
                <a:schemeClr val="dk1"/>
              </a:buClr>
              <a:buSzPts val="2800"/>
              <a:buNone/>
              <a:defRPr sz="3733"/>
            </a:lvl3pPr>
            <a:lvl4pPr lvl="3" algn="ctr">
              <a:lnSpc>
                <a:spcPct val="100000"/>
              </a:lnSpc>
              <a:spcBef>
                <a:spcPts val="0"/>
              </a:spcBef>
              <a:spcAft>
                <a:spcPts val="0"/>
              </a:spcAft>
              <a:buClr>
                <a:schemeClr val="dk1"/>
              </a:buClr>
              <a:buSzPts val="2800"/>
              <a:buNone/>
              <a:defRPr sz="3733"/>
            </a:lvl4pPr>
            <a:lvl5pPr lvl="4" algn="ctr">
              <a:lnSpc>
                <a:spcPct val="100000"/>
              </a:lnSpc>
              <a:spcBef>
                <a:spcPts val="0"/>
              </a:spcBef>
              <a:spcAft>
                <a:spcPts val="0"/>
              </a:spcAft>
              <a:buClr>
                <a:schemeClr val="dk1"/>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
        <p:nvSpPr>
          <p:cNvPr id="178" name="Google Shape;178;p6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Open Sans"/>
              <a:buNone/>
              <a:defRPr sz="1800">
                <a:solidFill>
                  <a:schemeClr val="dk1"/>
                </a:solidFill>
                <a:latin typeface="Open Sans"/>
                <a:ea typeface="Open Sans"/>
                <a:cs typeface="Open Sans"/>
                <a:sym typeface="Open Sans"/>
              </a:defRPr>
            </a:lvl1pPr>
            <a:lvl2pPr marL="0" marR="0" lvl="1" indent="0" algn="r" rtl="0">
              <a:buClr>
                <a:schemeClr val="dk1"/>
              </a:buClr>
              <a:buSzPts val="1800"/>
              <a:buFont typeface="Open Sans"/>
              <a:buNone/>
              <a:defRPr sz="1800">
                <a:solidFill>
                  <a:schemeClr val="dk1"/>
                </a:solidFill>
                <a:latin typeface="Open Sans"/>
                <a:ea typeface="Open Sans"/>
                <a:cs typeface="Open Sans"/>
                <a:sym typeface="Open Sans"/>
              </a:defRPr>
            </a:lvl2pPr>
            <a:lvl3pPr marL="0" marR="0" lvl="2" indent="0" algn="r" rtl="0">
              <a:buClr>
                <a:schemeClr val="dk1"/>
              </a:buClr>
              <a:buSzPts val="1800"/>
              <a:buFont typeface="Open Sans"/>
              <a:buNone/>
              <a:defRPr sz="1800">
                <a:solidFill>
                  <a:schemeClr val="dk1"/>
                </a:solidFill>
                <a:latin typeface="Open Sans"/>
                <a:ea typeface="Open Sans"/>
                <a:cs typeface="Open Sans"/>
                <a:sym typeface="Open Sans"/>
              </a:defRPr>
            </a:lvl3pPr>
            <a:lvl4pPr marL="0" marR="0" lvl="3" indent="0" algn="r" rtl="0">
              <a:buClr>
                <a:schemeClr val="dk1"/>
              </a:buClr>
              <a:buSzPts val="1800"/>
              <a:buFont typeface="Open Sans"/>
              <a:buNone/>
              <a:defRPr sz="1800">
                <a:solidFill>
                  <a:schemeClr val="dk1"/>
                </a:solidFill>
                <a:latin typeface="Open Sans"/>
                <a:ea typeface="Open Sans"/>
                <a:cs typeface="Open Sans"/>
                <a:sym typeface="Open Sans"/>
              </a:defRPr>
            </a:lvl4pPr>
            <a:lvl5pPr marL="0" marR="0" lvl="4" indent="0" algn="r" rtl="0">
              <a:buClr>
                <a:schemeClr val="dk1"/>
              </a:buClr>
              <a:buSzPts val="1800"/>
              <a:buFont typeface="Open Sans"/>
              <a:buNone/>
              <a:defRPr sz="1800">
                <a:solidFill>
                  <a:schemeClr val="dk1"/>
                </a:solidFill>
                <a:latin typeface="Open Sans"/>
                <a:ea typeface="Open Sans"/>
                <a:cs typeface="Open Sans"/>
                <a:sym typeface="Open Sans"/>
              </a:defRPr>
            </a:lvl5pPr>
            <a:lvl6pPr marL="0" marR="0" lvl="5" indent="0" algn="r" rtl="0">
              <a:buClr>
                <a:schemeClr val="dk1"/>
              </a:buClr>
              <a:buSzPts val="1800"/>
              <a:buFont typeface="Open Sans"/>
              <a:buNone/>
              <a:defRPr sz="1800">
                <a:solidFill>
                  <a:schemeClr val="dk1"/>
                </a:solidFill>
                <a:latin typeface="Open Sans"/>
                <a:ea typeface="Open Sans"/>
                <a:cs typeface="Open Sans"/>
                <a:sym typeface="Open Sans"/>
              </a:defRPr>
            </a:lvl6pPr>
            <a:lvl7pPr marL="0" marR="0" lvl="6" indent="0" algn="r" rtl="0">
              <a:buClr>
                <a:schemeClr val="dk1"/>
              </a:buClr>
              <a:buSzPts val="1800"/>
              <a:buFont typeface="Open Sans"/>
              <a:buNone/>
              <a:defRPr sz="1800">
                <a:solidFill>
                  <a:schemeClr val="dk1"/>
                </a:solidFill>
                <a:latin typeface="Open Sans"/>
                <a:ea typeface="Open Sans"/>
                <a:cs typeface="Open Sans"/>
                <a:sym typeface="Open Sans"/>
              </a:defRPr>
            </a:lvl7pPr>
            <a:lvl8pPr marL="0" marR="0" lvl="7" indent="0" algn="r" rtl="0">
              <a:buClr>
                <a:schemeClr val="dk1"/>
              </a:buClr>
              <a:buSzPts val="1800"/>
              <a:buFont typeface="Open Sans"/>
              <a:buNone/>
              <a:defRPr sz="1800">
                <a:solidFill>
                  <a:schemeClr val="dk1"/>
                </a:solidFill>
                <a:latin typeface="Open Sans"/>
                <a:ea typeface="Open Sans"/>
                <a:cs typeface="Open Sans"/>
                <a:sym typeface="Open Sans"/>
              </a:defRPr>
            </a:lvl8pPr>
            <a:lvl9pPr marL="0" marR="0" lvl="8" indent="0" algn="r" rtl="0">
              <a:buClr>
                <a:schemeClr val="dk1"/>
              </a:buClr>
              <a:buSzPts val="1800"/>
              <a:buFont typeface="Open Sans"/>
              <a:buNone/>
              <a:defRPr sz="1800">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sp>
        <p:nvSpPr>
          <p:cNvPr id="180" name="Google Shape;180;p6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Open Sans"/>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1" name="Google Shape;181;p6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05000"/>
              </a:lnSpc>
              <a:spcBef>
                <a:spcPts val="0"/>
              </a:spcBef>
              <a:spcAft>
                <a:spcPts val="0"/>
              </a:spcAft>
              <a:buClr>
                <a:schemeClr val="dk1"/>
              </a:buClr>
              <a:buSzPts val="1800"/>
              <a:buChar char="●"/>
              <a:defRPr/>
            </a:lvl1pPr>
            <a:lvl2pPr marL="914400" lvl="1" indent="-317500" algn="l">
              <a:lnSpc>
                <a:spcPct val="105000"/>
              </a:lnSpc>
              <a:spcBef>
                <a:spcPts val="0"/>
              </a:spcBef>
              <a:spcAft>
                <a:spcPts val="0"/>
              </a:spcAft>
              <a:buClr>
                <a:schemeClr val="dk1"/>
              </a:buClr>
              <a:buSzPts val="1400"/>
              <a:buChar char="○"/>
              <a:defRPr/>
            </a:lvl2pPr>
            <a:lvl3pPr marL="1371600" lvl="2" indent="-317500" algn="l">
              <a:lnSpc>
                <a:spcPct val="105000"/>
              </a:lnSpc>
              <a:spcBef>
                <a:spcPts val="0"/>
              </a:spcBef>
              <a:spcAft>
                <a:spcPts val="0"/>
              </a:spcAft>
              <a:buClr>
                <a:schemeClr val="dk1"/>
              </a:buClr>
              <a:buSzPts val="1400"/>
              <a:buChar char="■"/>
              <a:defRPr/>
            </a:lvl3pPr>
            <a:lvl4pPr marL="1828800" lvl="3" indent="-317500" algn="l">
              <a:lnSpc>
                <a:spcPct val="105000"/>
              </a:lnSpc>
              <a:spcBef>
                <a:spcPts val="0"/>
              </a:spcBef>
              <a:spcAft>
                <a:spcPts val="0"/>
              </a:spcAft>
              <a:buClr>
                <a:schemeClr val="dk1"/>
              </a:buClr>
              <a:buSzPts val="1400"/>
              <a:buChar char="●"/>
              <a:defRPr/>
            </a:lvl4pPr>
            <a:lvl5pPr marL="2286000" lvl="4" indent="-317500" algn="l">
              <a:lnSpc>
                <a:spcPct val="105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182" name="Google Shape;182;p6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Open Sans"/>
              <a:buNone/>
              <a:defRPr sz="1800">
                <a:solidFill>
                  <a:schemeClr val="dk1"/>
                </a:solidFill>
                <a:latin typeface="Open Sans"/>
                <a:ea typeface="Open Sans"/>
                <a:cs typeface="Open Sans"/>
                <a:sym typeface="Open Sans"/>
              </a:defRPr>
            </a:lvl1pPr>
            <a:lvl2pPr marL="0" marR="0" lvl="1" indent="0" algn="r" rtl="0">
              <a:buClr>
                <a:schemeClr val="dk1"/>
              </a:buClr>
              <a:buSzPts val="1800"/>
              <a:buFont typeface="Open Sans"/>
              <a:buNone/>
              <a:defRPr sz="1800">
                <a:solidFill>
                  <a:schemeClr val="dk1"/>
                </a:solidFill>
                <a:latin typeface="Open Sans"/>
                <a:ea typeface="Open Sans"/>
                <a:cs typeface="Open Sans"/>
                <a:sym typeface="Open Sans"/>
              </a:defRPr>
            </a:lvl2pPr>
            <a:lvl3pPr marL="0" marR="0" lvl="2" indent="0" algn="r" rtl="0">
              <a:buClr>
                <a:schemeClr val="dk1"/>
              </a:buClr>
              <a:buSzPts val="1800"/>
              <a:buFont typeface="Open Sans"/>
              <a:buNone/>
              <a:defRPr sz="1800">
                <a:solidFill>
                  <a:schemeClr val="dk1"/>
                </a:solidFill>
                <a:latin typeface="Open Sans"/>
                <a:ea typeface="Open Sans"/>
                <a:cs typeface="Open Sans"/>
                <a:sym typeface="Open Sans"/>
              </a:defRPr>
            </a:lvl3pPr>
            <a:lvl4pPr marL="0" marR="0" lvl="3" indent="0" algn="r" rtl="0">
              <a:buClr>
                <a:schemeClr val="dk1"/>
              </a:buClr>
              <a:buSzPts val="1800"/>
              <a:buFont typeface="Open Sans"/>
              <a:buNone/>
              <a:defRPr sz="1800">
                <a:solidFill>
                  <a:schemeClr val="dk1"/>
                </a:solidFill>
                <a:latin typeface="Open Sans"/>
                <a:ea typeface="Open Sans"/>
                <a:cs typeface="Open Sans"/>
                <a:sym typeface="Open Sans"/>
              </a:defRPr>
            </a:lvl4pPr>
            <a:lvl5pPr marL="0" marR="0" lvl="4" indent="0" algn="r" rtl="0">
              <a:buClr>
                <a:schemeClr val="dk1"/>
              </a:buClr>
              <a:buSzPts val="1800"/>
              <a:buFont typeface="Open Sans"/>
              <a:buNone/>
              <a:defRPr sz="1800">
                <a:solidFill>
                  <a:schemeClr val="dk1"/>
                </a:solidFill>
                <a:latin typeface="Open Sans"/>
                <a:ea typeface="Open Sans"/>
                <a:cs typeface="Open Sans"/>
                <a:sym typeface="Open Sans"/>
              </a:defRPr>
            </a:lvl5pPr>
            <a:lvl6pPr marL="0" marR="0" lvl="5" indent="0" algn="r" rtl="0">
              <a:buClr>
                <a:schemeClr val="dk1"/>
              </a:buClr>
              <a:buSzPts val="1800"/>
              <a:buFont typeface="Open Sans"/>
              <a:buNone/>
              <a:defRPr sz="1800">
                <a:solidFill>
                  <a:schemeClr val="dk1"/>
                </a:solidFill>
                <a:latin typeface="Open Sans"/>
                <a:ea typeface="Open Sans"/>
                <a:cs typeface="Open Sans"/>
                <a:sym typeface="Open Sans"/>
              </a:defRPr>
            </a:lvl6pPr>
            <a:lvl7pPr marL="0" marR="0" lvl="6" indent="0" algn="r" rtl="0">
              <a:buClr>
                <a:schemeClr val="dk1"/>
              </a:buClr>
              <a:buSzPts val="1800"/>
              <a:buFont typeface="Open Sans"/>
              <a:buNone/>
              <a:defRPr sz="1800">
                <a:solidFill>
                  <a:schemeClr val="dk1"/>
                </a:solidFill>
                <a:latin typeface="Open Sans"/>
                <a:ea typeface="Open Sans"/>
                <a:cs typeface="Open Sans"/>
                <a:sym typeface="Open Sans"/>
              </a:defRPr>
            </a:lvl7pPr>
            <a:lvl8pPr marL="0" marR="0" lvl="7" indent="0" algn="r" rtl="0">
              <a:buClr>
                <a:schemeClr val="dk1"/>
              </a:buClr>
              <a:buSzPts val="1800"/>
              <a:buFont typeface="Open Sans"/>
              <a:buNone/>
              <a:defRPr sz="1800">
                <a:solidFill>
                  <a:schemeClr val="dk1"/>
                </a:solidFill>
                <a:latin typeface="Open Sans"/>
                <a:ea typeface="Open Sans"/>
                <a:cs typeface="Open Sans"/>
                <a:sym typeface="Open Sans"/>
              </a:defRPr>
            </a:lvl8pPr>
            <a:lvl9pPr marL="0" marR="0" lvl="8" indent="0" algn="r" rtl="0">
              <a:buClr>
                <a:schemeClr val="dk1"/>
              </a:buClr>
              <a:buSzPts val="1800"/>
              <a:buFont typeface="Open Sans"/>
              <a:buNone/>
              <a:defRPr sz="1800">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artners-multiple images">
  <p:cSld name="Partners-multiple images">
    <p:spTree>
      <p:nvGrpSpPr>
        <p:cNvPr id="1" name="Shape 183"/>
        <p:cNvGrpSpPr/>
        <p:nvPr/>
      </p:nvGrpSpPr>
      <p:grpSpPr>
        <a:xfrm>
          <a:off x="0" y="0"/>
          <a:ext cx="0" cy="0"/>
          <a:chOff x="0" y="0"/>
          <a:chExt cx="0" cy="0"/>
        </a:xfrm>
      </p:grpSpPr>
      <p:sp>
        <p:nvSpPr>
          <p:cNvPr id="184" name="Google Shape;184;p63"/>
          <p:cNvSpPr/>
          <p:nvPr/>
        </p:nvSpPr>
        <p:spPr>
          <a:xfrm>
            <a:off x="0" y="0"/>
            <a:ext cx="12192000" cy="6858000"/>
          </a:xfrm>
          <a:prstGeom prst="rect">
            <a:avLst/>
          </a:prstGeom>
          <a:gradFill>
            <a:gsLst>
              <a:gs pos="0">
                <a:schemeClr val="accent4"/>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5" name="Google Shape;185;p63"/>
          <p:cNvSpPr txBox="1">
            <a:spLocks noGrp="1"/>
          </p:cNvSpPr>
          <p:nvPr>
            <p:ph type="title"/>
          </p:nvPr>
        </p:nvSpPr>
        <p:spPr>
          <a:xfrm>
            <a:off x="581193" y="587764"/>
            <a:ext cx="11029616" cy="86003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63"/>
          <p:cNvSpPr/>
          <p:nvPr/>
        </p:nvSpPr>
        <p:spPr>
          <a:xfrm>
            <a:off x="-13854" y="6700348"/>
            <a:ext cx="12227888" cy="17342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7" name="Google Shape;187;p63"/>
          <p:cNvSpPr>
            <a:spLocks noGrp="1"/>
          </p:cNvSpPr>
          <p:nvPr>
            <p:ph type="pic" idx="2"/>
          </p:nvPr>
        </p:nvSpPr>
        <p:spPr>
          <a:xfrm>
            <a:off x="616711" y="2006244"/>
            <a:ext cx="1968834" cy="1195160"/>
          </a:xfrm>
          <a:prstGeom prst="rect">
            <a:avLst/>
          </a:prstGeom>
          <a:noFill/>
          <a:ln>
            <a:noFill/>
          </a:ln>
        </p:spPr>
      </p:sp>
      <p:sp>
        <p:nvSpPr>
          <p:cNvPr id="188" name="Google Shape;188;p63"/>
          <p:cNvSpPr/>
          <p:nvPr/>
        </p:nvSpPr>
        <p:spPr>
          <a:xfrm>
            <a:off x="581192" y="1527095"/>
            <a:ext cx="3157090" cy="1210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9" name="Google Shape;189;p63"/>
          <p:cNvSpPr>
            <a:spLocks noGrp="1"/>
          </p:cNvSpPr>
          <p:nvPr>
            <p:ph type="pic" idx="3"/>
          </p:nvPr>
        </p:nvSpPr>
        <p:spPr>
          <a:xfrm>
            <a:off x="2881691" y="1990129"/>
            <a:ext cx="1968834" cy="1195160"/>
          </a:xfrm>
          <a:prstGeom prst="rect">
            <a:avLst/>
          </a:prstGeom>
          <a:noFill/>
          <a:ln>
            <a:noFill/>
          </a:ln>
        </p:spPr>
      </p:sp>
      <p:sp>
        <p:nvSpPr>
          <p:cNvPr id="190" name="Google Shape;190;p63"/>
          <p:cNvSpPr>
            <a:spLocks noGrp="1"/>
          </p:cNvSpPr>
          <p:nvPr>
            <p:ph type="pic" idx="4"/>
          </p:nvPr>
        </p:nvSpPr>
        <p:spPr>
          <a:xfrm>
            <a:off x="5146671" y="2006244"/>
            <a:ext cx="1968834" cy="1195160"/>
          </a:xfrm>
          <a:prstGeom prst="rect">
            <a:avLst/>
          </a:prstGeom>
          <a:noFill/>
          <a:ln>
            <a:noFill/>
          </a:ln>
        </p:spPr>
      </p:sp>
      <p:sp>
        <p:nvSpPr>
          <p:cNvPr id="191" name="Google Shape;191;p63"/>
          <p:cNvSpPr>
            <a:spLocks noGrp="1"/>
          </p:cNvSpPr>
          <p:nvPr>
            <p:ph type="pic" idx="5"/>
          </p:nvPr>
        </p:nvSpPr>
        <p:spPr>
          <a:xfrm>
            <a:off x="7411651" y="2006244"/>
            <a:ext cx="1968834" cy="1195160"/>
          </a:xfrm>
          <a:prstGeom prst="rect">
            <a:avLst/>
          </a:prstGeom>
          <a:noFill/>
          <a:ln>
            <a:noFill/>
          </a:ln>
        </p:spPr>
      </p:sp>
      <p:sp>
        <p:nvSpPr>
          <p:cNvPr id="192" name="Google Shape;192;p63"/>
          <p:cNvSpPr>
            <a:spLocks noGrp="1"/>
          </p:cNvSpPr>
          <p:nvPr>
            <p:ph type="pic" idx="6"/>
          </p:nvPr>
        </p:nvSpPr>
        <p:spPr>
          <a:xfrm>
            <a:off x="9676631" y="2006244"/>
            <a:ext cx="1968834" cy="1195160"/>
          </a:xfrm>
          <a:prstGeom prst="rect">
            <a:avLst/>
          </a:prstGeom>
          <a:noFill/>
          <a:ln>
            <a:noFill/>
          </a:ln>
        </p:spPr>
      </p:sp>
      <p:sp>
        <p:nvSpPr>
          <p:cNvPr id="193" name="Google Shape;193;p63"/>
          <p:cNvSpPr>
            <a:spLocks noGrp="1"/>
          </p:cNvSpPr>
          <p:nvPr>
            <p:ph type="pic" idx="7"/>
          </p:nvPr>
        </p:nvSpPr>
        <p:spPr>
          <a:xfrm>
            <a:off x="1769448" y="3522166"/>
            <a:ext cx="1968834" cy="1195160"/>
          </a:xfrm>
          <a:prstGeom prst="rect">
            <a:avLst/>
          </a:prstGeom>
          <a:noFill/>
          <a:ln>
            <a:noFill/>
          </a:ln>
        </p:spPr>
      </p:sp>
      <p:sp>
        <p:nvSpPr>
          <p:cNvPr id="194" name="Google Shape;194;p63"/>
          <p:cNvSpPr>
            <a:spLocks noGrp="1"/>
          </p:cNvSpPr>
          <p:nvPr>
            <p:ph type="pic" idx="8"/>
          </p:nvPr>
        </p:nvSpPr>
        <p:spPr>
          <a:xfrm>
            <a:off x="4109222" y="3522166"/>
            <a:ext cx="1968834" cy="1195160"/>
          </a:xfrm>
          <a:prstGeom prst="rect">
            <a:avLst/>
          </a:prstGeom>
          <a:noFill/>
          <a:ln>
            <a:noFill/>
          </a:ln>
        </p:spPr>
      </p:sp>
      <p:sp>
        <p:nvSpPr>
          <p:cNvPr id="195" name="Google Shape;195;p63"/>
          <p:cNvSpPr>
            <a:spLocks noGrp="1"/>
          </p:cNvSpPr>
          <p:nvPr>
            <p:ph type="pic" idx="9"/>
          </p:nvPr>
        </p:nvSpPr>
        <p:spPr>
          <a:xfrm>
            <a:off x="6427234" y="3519881"/>
            <a:ext cx="1968834" cy="1195160"/>
          </a:xfrm>
          <a:prstGeom prst="rect">
            <a:avLst/>
          </a:prstGeom>
          <a:noFill/>
          <a:ln>
            <a:noFill/>
          </a:ln>
        </p:spPr>
      </p:sp>
      <p:sp>
        <p:nvSpPr>
          <p:cNvPr id="196" name="Google Shape;196;p63"/>
          <p:cNvSpPr>
            <a:spLocks noGrp="1"/>
          </p:cNvSpPr>
          <p:nvPr>
            <p:ph type="pic" idx="13"/>
          </p:nvPr>
        </p:nvSpPr>
        <p:spPr>
          <a:xfrm>
            <a:off x="8692214" y="3508551"/>
            <a:ext cx="1968834" cy="1195160"/>
          </a:xfrm>
          <a:prstGeom prst="rect">
            <a:avLst/>
          </a:prstGeom>
          <a:noFill/>
          <a:ln>
            <a:noFill/>
          </a:ln>
        </p:spPr>
      </p:sp>
      <p:sp>
        <p:nvSpPr>
          <p:cNvPr id="197" name="Google Shape;197;p63"/>
          <p:cNvSpPr>
            <a:spLocks noGrp="1"/>
          </p:cNvSpPr>
          <p:nvPr>
            <p:ph type="pic" idx="14"/>
          </p:nvPr>
        </p:nvSpPr>
        <p:spPr>
          <a:xfrm>
            <a:off x="2881691" y="5030670"/>
            <a:ext cx="1968834" cy="1195160"/>
          </a:xfrm>
          <a:prstGeom prst="rect">
            <a:avLst/>
          </a:prstGeom>
          <a:noFill/>
          <a:ln>
            <a:noFill/>
          </a:ln>
        </p:spPr>
      </p:sp>
      <p:sp>
        <p:nvSpPr>
          <p:cNvPr id="198" name="Google Shape;198;p63"/>
          <p:cNvSpPr>
            <a:spLocks noGrp="1"/>
          </p:cNvSpPr>
          <p:nvPr>
            <p:ph type="pic" idx="15"/>
          </p:nvPr>
        </p:nvSpPr>
        <p:spPr>
          <a:xfrm>
            <a:off x="5172176" y="5018963"/>
            <a:ext cx="1968834" cy="1195160"/>
          </a:xfrm>
          <a:prstGeom prst="rect">
            <a:avLst/>
          </a:prstGeom>
          <a:noFill/>
          <a:ln>
            <a:noFill/>
          </a:ln>
        </p:spPr>
      </p:sp>
      <p:sp>
        <p:nvSpPr>
          <p:cNvPr id="199" name="Google Shape;199;p63"/>
          <p:cNvSpPr>
            <a:spLocks noGrp="1"/>
          </p:cNvSpPr>
          <p:nvPr>
            <p:ph type="pic" idx="16"/>
          </p:nvPr>
        </p:nvSpPr>
        <p:spPr>
          <a:xfrm>
            <a:off x="7691103" y="5033349"/>
            <a:ext cx="1968834" cy="1195160"/>
          </a:xfrm>
          <a:prstGeom prst="rect">
            <a:avLst/>
          </a:prstGeom>
          <a:noFill/>
          <a:ln>
            <a:noFill/>
          </a:ln>
        </p:spPr>
      </p:sp>
      <p:pic>
        <p:nvPicPr>
          <p:cNvPr id="200" name="Google Shape;200;p63" descr="The Technical Assistance Center for Quality Employment"/>
          <p:cNvPicPr preferRelativeResize="0"/>
          <p:nvPr/>
        </p:nvPicPr>
        <p:blipFill rotWithShape="1">
          <a:blip r:embed="rId2">
            <a:alphaModFix/>
          </a:blip>
          <a:srcRect/>
          <a:stretch/>
        </p:blipFill>
        <p:spPr>
          <a:xfrm>
            <a:off x="9653330" y="381855"/>
            <a:ext cx="2067078" cy="98974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1"/>
        <p:cNvGrpSpPr/>
        <p:nvPr/>
      </p:nvGrpSpPr>
      <p:grpSpPr>
        <a:xfrm>
          <a:off x="0" y="0"/>
          <a:ext cx="0" cy="0"/>
          <a:chOff x="0" y="0"/>
          <a:chExt cx="0" cy="0"/>
        </a:xfrm>
      </p:grpSpPr>
      <p:sp>
        <p:nvSpPr>
          <p:cNvPr id="202" name="Google Shape;202;p64"/>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64"/>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lvl="0" indent="-371475" algn="l">
              <a:lnSpc>
                <a:spcPct val="105000"/>
              </a:lnSpc>
              <a:spcBef>
                <a:spcPts val="1000"/>
              </a:spcBef>
              <a:spcAft>
                <a:spcPts val="0"/>
              </a:spcAft>
              <a:buClr>
                <a:schemeClr val="dk1"/>
              </a:buClr>
              <a:buSzPts val="2250"/>
              <a:buChar char="•"/>
              <a:defRPr/>
            </a:lvl1pPr>
            <a:lvl2pPr marL="914400" lvl="1" indent="-320040" algn="l">
              <a:lnSpc>
                <a:spcPct val="105000"/>
              </a:lnSpc>
              <a:spcBef>
                <a:spcPts val="1000"/>
              </a:spcBef>
              <a:spcAft>
                <a:spcPts val="0"/>
              </a:spcAft>
              <a:buClr>
                <a:schemeClr val="dk1"/>
              </a:buClr>
              <a:buSzPts val="1440"/>
              <a:buChar char="o"/>
              <a:defRPr/>
            </a:lvl2pPr>
            <a:lvl3pPr marL="1371600" lvl="2" indent="-320039" algn="l">
              <a:lnSpc>
                <a:spcPct val="105000"/>
              </a:lnSpc>
              <a:spcBef>
                <a:spcPts val="1000"/>
              </a:spcBef>
              <a:spcAft>
                <a:spcPts val="0"/>
              </a:spcAft>
              <a:buClr>
                <a:schemeClr val="dk1"/>
              </a:buClr>
              <a:buSzPts val="1440"/>
              <a:buChar char="▪"/>
              <a:defRPr/>
            </a:lvl3pPr>
            <a:lvl4pPr marL="1828800" lvl="3" indent="-342900" algn="l">
              <a:lnSpc>
                <a:spcPct val="105000"/>
              </a:lnSpc>
              <a:spcBef>
                <a:spcPts val="1000"/>
              </a:spcBef>
              <a:spcAft>
                <a:spcPts val="0"/>
              </a:spcAft>
              <a:buClr>
                <a:schemeClr val="dk1"/>
              </a:buClr>
              <a:buSzPts val="1800"/>
              <a:buChar char="•"/>
              <a:defRPr/>
            </a:lvl4pPr>
            <a:lvl5pPr marL="2286000" lvl="4" indent="-308610" algn="l">
              <a:lnSpc>
                <a:spcPct val="105000"/>
              </a:lnSpc>
              <a:spcBef>
                <a:spcPts val="1000"/>
              </a:spcBef>
              <a:spcAft>
                <a:spcPts val="0"/>
              </a:spcAft>
              <a:buClr>
                <a:schemeClr val="dk1"/>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6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05" name="Google Shape;205;p6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06" name="Google Shape;206;p6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a:ea typeface="Open Sans"/>
                <a:cs typeface="Open Sans"/>
                <a:sym typeface="Open Sans"/>
              </a:defRPr>
            </a:lvl1pPr>
            <a:lvl2pPr marL="0" marR="0" lvl="1" indent="0" algn="l" rtl="0">
              <a:spcBef>
                <a:spcPts val="0"/>
              </a:spcBef>
              <a:buNone/>
              <a:defRPr sz="1800">
                <a:solidFill>
                  <a:schemeClr val="dk1"/>
                </a:solidFill>
                <a:latin typeface="Open Sans"/>
                <a:ea typeface="Open Sans"/>
                <a:cs typeface="Open Sans"/>
                <a:sym typeface="Open Sans"/>
              </a:defRPr>
            </a:lvl2pPr>
            <a:lvl3pPr marL="0" marR="0" lvl="2" indent="0" algn="l" rtl="0">
              <a:spcBef>
                <a:spcPts val="0"/>
              </a:spcBef>
              <a:buNone/>
              <a:defRPr sz="1800">
                <a:solidFill>
                  <a:schemeClr val="dk1"/>
                </a:solidFill>
                <a:latin typeface="Open Sans"/>
                <a:ea typeface="Open Sans"/>
                <a:cs typeface="Open Sans"/>
                <a:sym typeface="Open Sans"/>
              </a:defRPr>
            </a:lvl3pPr>
            <a:lvl4pPr marL="0" marR="0" lvl="3" indent="0" algn="l" rtl="0">
              <a:spcBef>
                <a:spcPts val="0"/>
              </a:spcBef>
              <a:buNone/>
              <a:defRPr sz="1800">
                <a:solidFill>
                  <a:schemeClr val="dk1"/>
                </a:solidFill>
                <a:latin typeface="Open Sans"/>
                <a:ea typeface="Open Sans"/>
                <a:cs typeface="Open Sans"/>
                <a:sym typeface="Open Sans"/>
              </a:defRPr>
            </a:lvl4pPr>
            <a:lvl5pPr marL="0" marR="0" lvl="4" indent="0" algn="l" rtl="0">
              <a:spcBef>
                <a:spcPts val="0"/>
              </a:spcBef>
              <a:buNone/>
              <a:defRPr sz="1800">
                <a:solidFill>
                  <a:schemeClr val="dk1"/>
                </a:solidFill>
                <a:latin typeface="Open Sans"/>
                <a:ea typeface="Open Sans"/>
                <a:cs typeface="Open Sans"/>
                <a:sym typeface="Open Sans"/>
              </a:defRPr>
            </a:lvl5pPr>
            <a:lvl6pPr marL="0" marR="0" lvl="5" indent="0" algn="l" rtl="0">
              <a:spcBef>
                <a:spcPts val="0"/>
              </a:spcBef>
              <a:buNone/>
              <a:defRPr sz="1800">
                <a:solidFill>
                  <a:schemeClr val="dk1"/>
                </a:solidFill>
                <a:latin typeface="Open Sans"/>
                <a:ea typeface="Open Sans"/>
                <a:cs typeface="Open Sans"/>
                <a:sym typeface="Open Sans"/>
              </a:defRPr>
            </a:lvl6pPr>
            <a:lvl7pPr marL="0" marR="0" lvl="6" indent="0" algn="l" rtl="0">
              <a:spcBef>
                <a:spcPts val="0"/>
              </a:spcBef>
              <a:buNone/>
              <a:defRPr sz="1800">
                <a:solidFill>
                  <a:schemeClr val="dk1"/>
                </a:solidFill>
                <a:latin typeface="Open Sans"/>
                <a:ea typeface="Open Sans"/>
                <a:cs typeface="Open Sans"/>
                <a:sym typeface="Open Sans"/>
              </a:defRPr>
            </a:lvl7pPr>
            <a:lvl8pPr marL="0" marR="0" lvl="7" indent="0" algn="l" rtl="0">
              <a:spcBef>
                <a:spcPts val="0"/>
              </a:spcBef>
              <a:buNone/>
              <a:defRPr sz="1800">
                <a:solidFill>
                  <a:schemeClr val="dk1"/>
                </a:solidFill>
                <a:latin typeface="Open Sans"/>
                <a:ea typeface="Open Sans"/>
                <a:cs typeface="Open Sans"/>
                <a:sym typeface="Open Sans"/>
              </a:defRPr>
            </a:lvl8pPr>
            <a:lvl9pPr marL="0" marR="0" lvl="8" indent="0" algn="l" rtl="0">
              <a:spcBef>
                <a:spcPts val="0"/>
              </a:spcBef>
              <a:buNone/>
              <a:defRPr sz="1800">
                <a:solidFill>
                  <a:schemeClr val="dk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arning Objectives">
  <p:cSld name="Learning Objectives">
    <p:spTree>
      <p:nvGrpSpPr>
        <p:cNvPr id="1" name="Shape 207"/>
        <p:cNvGrpSpPr/>
        <p:nvPr/>
      </p:nvGrpSpPr>
      <p:grpSpPr>
        <a:xfrm>
          <a:off x="0" y="0"/>
          <a:ext cx="0" cy="0"/>
          <a:chOff x="0" y="0"/>
          <a:chExt cx="0" cy="0"/>
        </a:xfrm>
      </p:grpSpPr>
      <p:sp>
        <p:nvSpPr>
          <p:cNvPr id="208" name="Google Shape;208;p65"/>
          <p:cNvSpPr/>
          <p:nvPr/>
        </p:nvSpPr>
        <p:spPr>
          <a:xfrm>
            <a:off x="0" y="0"/>
            <a:ext cx="12192000" cy="6858000"/>
          </a:xfrm>
          <a:prstGeom prst="rect">
            <a:avLst/>
          </a:prstGeom>
          <a:gradFill>
            <a:gsLst>
              <a:gs pos="0">
                <a:srgbClr val="E6E6E6"/>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09" name="Google Shape;209;p65"/>
          <p:cNvSpPr txBox="1">
            <a:spLocks noGrp="1"/>
          </p:cNvSpPr>
          <p:nvPr>
            <p:ph type="title"/>
          </p:nvPr>
        </p:nvSpPr>
        <p:spPr>
          <a:xfrm>
            <a:off x="581193" y="587764"/>
            <a:ext cx="11029616" cy="90996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4000"/>
              <a:buFont typeface="Open Sans"/>
              <a:buNone/>
              <a:defRPr sz="40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5"/>
          <p:cNvSpPr txBox="1">
            <a:spLocks noGrp="1"/>
          </p:cNvSpPr>
          <p:nvPr>
            <p:ph type="body" idx="1"/>
          </p:nvPr>
        </p:nvSpPr>
        <p:spPr>
          <a:xfrm>
            <a:off x="581192" y="2085489"/>
            <a:ext cx="5788077" cy="3775562"/>
          </a:xfrm>
          <a:prstGeom prst="rect">
            <a:avLst/>
          </a:prstGeom>
          <a:noFill/>
          <a:ln>
            <a:noFill/>
          </a:ln>
        </p:spPr>
        <p:txBody>
          <a:bodyPr spcFirstLastPara="1" wrap="square" lIns="91425" tIns="45700" rIns="91425" bIns="45700" anchor="t" anchorCtr="0">
            <a:noAutofit/>
          </a:bodyPr>
          <a:lstStyle>
            <a:lvl1pPr marL="457200" lvl="0" indent="-397510" algn="l">
              <a:lnSpc>
                <a:spcPct val="128571"/>
              </a:lnSpc>
              <a:spcBef>
                <a:spcPts val="0"/>
              </a:spcBef>
              <a:spcAft>
                <a:spcPts val="0"/>
              </a:spcAft>
              <a:buClr>
                <a:schemeClr val="accent2"/>
              </a:buClr>
              <a:buSzPts val="2660"/>
              <a:buFont typeface="Arial"/>
              <a:buChar char="•"/>
              <a:defRPr sz="2800">
                <a:latin typeface="Calibri"/>
                <a:ea typeface="Calibri"/>
                <a:cs typeface="Calibri"/>
                <a:sym typeface="Calibri"/>
              </a:defRPr>
            </a:lvl1pPr>
            <a:lvl2pPr marL="914400" lvl="1" indent="-355600" algn="l">
              <a:lnSpc>
                <a:spcPct val="105000"/>
              </a:lnSpc>
              <a:spcBef>
                <a:spcPts val="1000"/>
              </a:spcBef>
              <a:spcAft>
                <a:spcPts val="0"/>
              </a:spcAft>
              <a:buClr>
                <a:schemeClr val="accent2"/>
              </a:buClr>
              <a:buSzPts val="2000"/>
              <a:buFont typeface="Arial"/>
              <a:buChar char="•"/>
              <a:defRPr sz="2000">
                <a:latin typeface="Calibri"/>
                <a:ea typeface="Calibri"/>
                <a:cs typeface="Calibri"/>
                <a:sym typeface="Calibri"/>
              </a:defRPr>
            </a:lvl2pPr>
            <a:lvl3pPr marL="1371600" lvl="2" indent="-331469"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3pPr>
            <a:lvl4pPr marL="1828800" lvl="3" indent="-331469"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4pPr>
            <a:lvl5pPr marL="2286000" lvl="4" indent="-331470"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65"/>
          <p:cNvSpPr/>
          <p:nvPr/>
        </p:nvSpPr>
        <p:spPr>
          <a:xfrm>
            <a:off x="-35888" y="6684579"/>
            <a:ext cx="12227888" cy="1734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12" name="Google Shape;212;p65"/>
          <p:cNvSpPr>
            <a:spLocks noGrp="1"/>
          </p:cNvSpPr>
          <p:nvPr>
            <p:ph type="pic" idx="2"/>
          </p:nvPr>
        </p:nvSpPr>
        <p:spPr>
          <a:xfrm>
            <a:off x="7596619" y="2413001"/>
            <a:ext cx="3121572" cy="2911340"/>
          </a:xfrm>
          <a:prstGeom prst="rect">
            <a:avLst/>
          </a:prstGeom>
          <a:noFill/>
          <a:ln>
            <a:noFill/>
          </a:ln>
        </p:spPr>
      </p:sp>
      <p:sp>
        <p:nvSpPr>
          <p:cNvPr id="213" name="Google Shape;213;p65"/>
          <p:cNvSpPr/>
          <p:nvPr/>
        </p:nvSpPr>
        <p:spPr>
          <a:xfrm>
            <a:off x="581192" y="1479125"/>
            <a:ext cx="3157090" cy="1210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217"/>
        <p:cNvGrpSpPr/>
        <p:nvPr/>
      </p:nvGrpSpPr>
      <p:grpSpPr>
        <a:xfrm>
          <a:off x="0" y="0"/>
          <a:ext cx="0" cy="0"/>
          <a:chOff x="0" y="0"/>
          <a:chExt cx="0" cy="0"/>
        </a:xfrm>
      </p:grpSpPr>
      <p:pic>
        <p:nvPicPr>
          <p:cNvPr id="218" name="Google Shape;218;p40"/>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19" name="Google Shape;219;p40"/>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220" name="Google Shape;220;p40"/>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221" name="Google Shape;221;p40"/>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40"/>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223"/>
        <p:cNvGrpSpPr/>
        <p:nvPr/>
      </p:nvGrpSpPr>
      <p:grpSpPr>
        <a:xfrm>
          <a:off x="0" y="0"/>
          <a:ext cx="0" cy="0"/>
          <a:chOff x="0" y="0"/>
          <a:chExt cx="0" cy="0"/>
        </a:xfrm>
      </p:grpSpPr>
      <p:pic>
        <p:nvPicPr>
          <p:cNvPr id="224" name="Google Shape;224;p43"/>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25" name="Google Shape;225;p43"/>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226" name="Google Shape;226;p43"/>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227" name="Google Shape;227;p43"/>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8" name="Google Shape;228;p43"/>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26"/>
        <p:cNvGrpSpPr/>
        <p:nvPr/>
      </p:nvGrpSpPr>
      <p:grpSpPr>
        <a:xfrm>
          <a:off x="0" y="0"/>
          <a:ext cx="0" cy="0"/>
          <a:chOff x="0" y="0"/>
          <a:chExt cx="0" cy="0"/>
        </a:xfrm>
      </p:grpSpPr>
      <p:pic>
        <p:nvPicPr>
          <p:cNvPr id="27" name="Google Shape;27;p41"/>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28" name="Google Shape;28;p41"/>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1"/>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 name="Google Shape;30;p41"/>
          <p:cNvGrpSpPr/>
          <p:nvPr/>
        </p:nvGrpSpPr>
        <p:grpSpPr>
          <a:xfrm>
            <a:off x="-110" y="6122455"/>
            <a:ext cx="12192111" cy="755419"/>
            <a:chOff x="-2323" y="4128060"/>
            <a:chExt cx="12202602" cy="755419"/>
          </a:xfrm>
        </p:grpSpPr>
        <p:sp>
          <p:nvSpPr>
            <p:cNvPr id="31" name="Google Shape;31;p41"/>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32" name="Google Shape;32;p41"/>
            <p:cNvGrpSpPr/>
            <p:nvPr/>
          </p:nvGrpSpPr>
          <p:grpSpPr>
            <a:xfrm>
              <a:off x="-2323" y="4158203"/>
              <a:ext cx="12202602" cy="725276"/>
              <a:chOff x="9932" y="5877893"/>
              <a:chExt cx="12184066" cy="725276"/>
            </a:xfrm>
          </p:grpSpPr>
          <p:sp>
            <p:nvSpPr>
              <p:cNvPr id="33" name="Google Shape;33;p41"/>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34" name="Google Shape;34;p41"/>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Content-Lt-Blue">
  <p:cSld name="Title-Content-Lt-Blue">
    <p:spTree>
      <p:nvGrpSpPr>
        <p:cNvPr id="1" name="Shape 35"/>
        <p:cNvGrpSpPr/>
        <p:nvPr/>
      </p:nvGrpSpPr>
      <p:grpSpPr>
        <a:xfrm>
          <a:off x="0" y="0"/>
          <a:ext cx="0" cy="0"/>
          <a:chOff x="0" y="0"/>
          <a:chExt cx="0" cy="0"/>
        </a:xfrm>
      </p:grpSpPr>
      <p:pic>
        <p:nvPicPr>
          <p:cNvPr id="36" name="Google Shape;36;p44"/>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37" name="Google Shape;37;p44"/>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9" name="Google Shape;39;p44"/>
          <p:cNvGrpSpPr/>
          <p:nvPr/>
        </p:nvGrpSpPr>
        <p:grpSpPr>
          <a:xfrm>
            <a:off x="0" y="6131851"/>
            <a:ext cx="12192111" cy="755419"/>
            <a:chOff x="-2323" y="4128060"/>
            <a:chExt cx="12202602" cy="755419"/>
          </a:xfrm>
        </p:grpSpPr>
        <p:sp>
          <p:nvSpPr>
            <p:cNvPr id="40" name="Google Shape;40;p4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41" name="Google Shape;41;p44"/>
            <p:cNvGrpSpPr/>
            <p:nvPr/>
          </p:nvGrpSpPr>
          <p:grpSpPr>
            <a:xfrm>
              <a:off x="-2323" y="4158203"/>
              <a:ext cx="12202602" cy="725276"/>
              <a:chOff x="9932" y="5877893"/>
              <a:chExt cx="12184066" cy="725276"/>
            </a:xfrm>
          </p:grpSpPr>
          <p:sp>
            <p:nvSpPr>
              <p:cNvPr id="42" name="Google Shape;42;p44"/>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3" name="Google Shape;43;p44"/>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 Two Column">
  <p:cSld name="Section - Two Column">
    <p:spTree>
      <p:nvGrpSpPr>
        <p:cNvPr id="1" name="Shape 44"/>
        <p:cNvGrpSpPr/>
        <p:nvPr/>
      </p:nvGrpSpPr>
      <p:grpSpPr>
        <a:xfrm>
          <a:off x="0" y="0"/>
          <a:ext cx="0" cy="0"/>
          <a:chOff x="0" y="0"/>
          <a:chExt cx="0" cy="0"/>
        </a:xfrm>
      </p:grpSpPr>
      <p:sp>
        <p:nvSpPr>
          <p:cNvPr id="45" name="Google Shape;45;p45"/>
          <p:cNvSpPr/>
          <p:nvPr/>
        </p:nvSpPr>
        <p:spPr>
          <a:xfrm>
            <a:off x="0" y="0"/>
            <a:ext cx="12192000" cy="6858000"/>
          </a:xfrm>
          <a:prstGeom prst="rect">
            <a:avLst/>
          </a:prstGeom>
          <a:gradFill>
            <a:gsLst>
              <a:gs pos="0">
                <a:srgbClr val="E6E6E6"/>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6" name="Google Shape;46;p45"/>
          <p:cNvSpPr txBox="1">
            <a:spLocks noGrp="1"/>
          </p:cNvSpPr>
          <p:nvPr>
            <p:ph type="title"/>
          </p:nvPr>
        </p:nvSpPr>
        <p:spPr>
          <a:xfrm>
            <a:off x="485943" y="384065"/>
            <a:ext cx="11029616" cy="76806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4000"/>
              <a:buFont typeface="Open Sans"/>
              <a:buNone/>
              <a:defRPr sz="40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5"/>
          <p:cNvSpPr txBox="1">
            <a:spLocks noGrp="1"/>
          </p:cNvSpPr>
          <p:nvPr>
            <p:ph type="body" idx="1"/>
          </p:nvPr>
        </p:nvSpPr>
        <p:spPr>
          <a:xfrm>
            <a:off x="581192" y="1717821"/>
            <a:ext cx="5194767" cy="4143229"/>
          </a:xfrm>
          <a:prstGeom prst="rect">
            <a:avLst/>
          </a:prstGeom>
          <a:noFill/>
          <a:ln>
            <a:noFill/>
          </a:ln>
        </p:spPr>
        <p:txBody>
          <a:bodyPr spcFirstLastPara="1" wrap="square" lIns="91425" tIns="45700" rIns="91425" bIns="45700" anchor="t" anchorCtr="0">
            <a:noAutofit/>
          </a:bodyPr>
          <a:lstStyle>
            <a:lvl1pPr marL="457200" lvl="0" indent="-419100" algn="l">
              <a:lnSpc>
                <a:spcPct val="125000"/>
              </a:lnSpc>
              <a:spcBef>
                <a:spcPts val="0"/>
              </a:spcBef>
              <a:spcAft>
                <a:spcPts val="0"/>
              </a:spcAft>
              <a:buClr>
                <a:schemeClr val="dk1"/>
              </a:buClr>
              <a:buSzPts val="3000"/>
              <a:buChar char="•"/>
              <a:defRPr sz="2400">
                <a:latin typeface="Calibri"/>
                <a:ea typeface="Calibri"/>
                <a:cs typeface="Calibri"/>
                <a:sym typeface="Calibri"/>
              </a:defRPr>
            </a:lvl1pPr>
            <a:lvl2pPr marL="914400" lvl="1" indent="-355600" algn="l">
              <a:lnSpc>
                <a:spcPct val="105000"/>
              </a:lnSpc>
              <a:spcBef>
                <a:spcPts val="1000"/>
              </a:spcBef>
              <a:spcAft>
                <a:spcPts val="0"/>
              </a:spcAft>
              <a:buClr>
                <a:schemeClr val="accent2"/>
              </a:buClr>
              <a:buSzPts val="2000"/>
              <a:buFont typeface="Arial"/>
              <a:buChar char="•"/>
              <a:defRPr sz="2000">
                <a:latin typeface="Calibri"/>
                <a:ea typeface="Calibri"/>
                <a:cs typeface="Calibri"/>
                <a:sym typeface="Calibri"/>
              </a:defRPr>
            </a:lvl2pPr>
            <a:lvl3pPr marL="1371600" lvl="2" indent="-331469"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3pPr>
            <a:lvl4pPr marL="1828800" lvl="3" indent="-331469"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4pPr>
            <a:lvl5pPr marL="2286000" lvl="4" indent="-331470"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5"/>
          <p:cNvSpPr txBox="1">
            <a:spLocks noGrp="1"/>
          </p:cNvSpPr>
          <p:nvPr>
            <p:ph type="body" idx="2"/>
          </p:nvPr>
        </p:nvSpPr>
        <p:spPr>
          <a:xfrm>
            <a:off x="6430966" y="1739900"/>
            <a:ext cx="5194767" cy="4143229"/>
          </a:xfrm>
          <a:prstGeom prst="rect">
            <a:avLst/>
          </a:prstGeom>
          <a:noFill/>
          <a:ln>
            <a:noFill/>
          </a:ln>
        </p:spPr>
        <p:txBody>
          <a:bodyPr spcFirstLastPara="1" wrap="square" lIns="91425" tIns="45700" rIns="91425" bIns="45700" anchor="t" anchorCtr="0">
            <a:noAutofit/>
          </a:bodyPr>
          <a:lstStyle>
            <a:lvl1pPr marL="457200" lvl="0" indent="-419100" algn="l">
              <a:lnSpc>
                <a:spcPct val="125000"/>
              </a:lnSpc>
              <a:spcBef>
                <a:spcPts val="0"/>
              </a:spcBef>
              <a:spcAft>
                <a:spcPts val="0"/>
              </a:spcAft>
              <a:buClr>
                <a:schemeClr val="dk1"/>
              </a:buClr>
              <a:buSzPts val="3000"/>
              <a:buChar char="•"/>
              <a:defRPr sz="2400">
                <a:latin typeface="Calibri"/>
                <a:ea typeface="Calibri"/>
                <a:cs typeface="Calibri"/>
                <a:sym typeface="Calibri"/>
              </a:defRPr>
            </a:lvl1pPr>
            <a:lvl2pPr marL="914400" lvl="1" indent="-355600" algn="l">
              <a:lnSpc>
                <a:spcPct val="105000"/>
              </a:lnSpc>
              <a:spcBef>
                <a:spcPts val="1000"/>
              </a:spcBef>
              <a:spcAft>
                <a:spcPts val="0"/>
              </a:spcAft>
              <a:buClr>
                <a:schemeClr val="accent2"/>
              </a:buClr>
              <a:buSzPts val="2000"/>
              <a:buFont typeface="Arial"/>
              <a:buChar char="•"/>
              <a:defRPr sz="2000">
                <a:latin typeface="Calibri"/>
                <a:ea typeface="Calibri"/>
                <a:cs typeface="Calibri"/>
                <a:sym typeface="Calibri"/>
              </a:defRPr>
            </a:lvl2pPr>
            <a:lvl3pPr marL="1371600" lvl="2" indent="-331469"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3pPr>
            <a:lvl4pPr marL="1828800" lvl="3" indent="-331469"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4pPr>
            <a:lvl5pPr marL="2286000" lvl="4" indent="-331470" algn="l">
              <a:lnSpc>
                <a:spcPct val="144444"/>
              </a:lnSpc>
              <a:spcBef>
                <a:spcPts val="0"/>
              </a:spcBef>
              <a:spcAft>
                <a:spcPts val="0"/>
              </a:spcAft>
              <a:buClr>
                <a:schemeClr val="accent2"/>
              </a:buClr>
              <a:buSzPts val="162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5"/>
          <p:cNvSpPr/>
          <p:nvPr/>
        </p:nvSpPr>
        <p:spPr>
          <a:xfrm>
            <a:off x="-35888" y="6684579"/>
            <a:ext cx="12227888" cy="1734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50" name="Google Shape;50;p45" descr="The Technical Assistance Center for Quality Employment"/>
          <p:cNvPicPr preferRelativeResize="0"/>
          <p:nvPr/>
        </p:nvPicPr>
        <p:blipFill rotWithShape="1">
          <a:blip r:embed="rId2">
            <a:alphaModFix/>
          </a:blip>
          <a:srcRect/>
          <a:stretch/>
        </p:blipFill>
        <p:spPr>
          <a:xfrm>
            <a:off x="478156" y="309118"/>
            <a:ext cx="2931366" cy="140357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51"/>
        <p:cNvGrpSpPr/>
        <p:nvPr/>
      </p:nvGrpSpPr>
      <p:grpSpPr>
        <a:xfrm>
          <a:off x="0" y="0"/>
          <a:ext cx="0" cy="0"/>
          <a:chOff x="0" y="0"/>
          <a:chExt cx="0" cy="0"/>
        </a:xfrm>
      </p:grpSpPr>
      <p:pic>
        <p:nvPicPr>
          <p:cNvPr id="52" name="Google Shape;52;p46"/>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53" name="Google Shape;53;p46"/>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 name="Google Shape;54;p46"/>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Autofit/>
          </a:bodyPr>
          <a:lstStyle>
            <a:lvl1pPr marL="457200" lvl="0" indent="-419100" algn="l">
              <a:lnSpc>
                <a:spcPct val="104166"/>
              </a:lnSpc>
              <a:spcBef>
                <a:spcPts val="0"/>
              </a:spcBef>
              <a:spcAft>
                <a:spcPts val="0"/>
              </a:spcAft>
              <a:buClr>
                <a:srgbClr val="214D8D"/>
              </a:buClr>
              <a:buSzPts val="3000"/>
              <a:buChar char="•"/>
              <a:defRPr>
                <a:solidFill>
                  <a:srgbClr val="000000"/>
                </a:solidFill>
              </a:defRPr>
            </a:lvl1pPr>
            <a:lvl2pPr marL="914400" lvl="1" indent="-340360" algn="l">
              <a:lnSpc>
                <a:spcPct val="105000"/>
              </a:lnSpc>
              <a:spcBef>
                <a:spcPts val="1000"/>
              </a:spcBef>
              <a:spcAft>
                <a:spcPts val="0"/>
              </a:spcAft>
              <a:buClr>
                <a:srgbClr val="214D8D"/>
              </a:buClr>
              <a:buSzPts val="1760"/>
              <a:buChar char="o"/>
              <a:defRPr>
                <a:solidFill>
                  <a:srgbClr val="000000"/>
                </a:solidFill>
              </a:defRPr>
            </a:lvl2pPr>
            <a:lvl3pPr marL="1371600" lvl="2" indent="-330200" algn="l">
              <a:lnSpc>
                <a:spcPct val="105000"/>
              </a:lnSpc>
              <a:spcBef>
                <a:spcPts val="1000"/>
              </a:spcBef>
              <a:spcAft>
                <a:spcPts val="0"/>
              </a:spcAft>
              <a:buClr>
                <a:srgbClr val="214D8D"/>
              </a:buClr>
              <a:buSzPts val="1600"/>
              <a:buChar char="▪"/>
              <a:defRPr>
                <a:solidFill>
                  <a:srgbClr val="000000"/>
                </a:solidFill>
              </a:defRPr>
            </a:lvl3pPr>
            <a:lvl4pPr marL="1828800" lvl="3" indent="-342900" algn="l">
              <a:lnSpc>
                <a:spcPct val="105000"/>
              </a:lnSpc>
              <a:spcBef>
                <a:spcPts val="1000"/>
              </a:spcBef>
              <a:spcAft>
                <a:spcPts val="0"/>
              </a:spcAft>
              <a:buClr>
                <a:srgbClr val="214D8D"/>
              </a:buClr>
              <a:buSzPts val="1800"/>
              <a:buChar char="•"/>
              <a:defRPr>
                <a:solidFill>
                  <a:srgbClr val="000000"/>
                </a:solidFill>
              </a:defRPr>
            </a:lvl4pPr>
            <a:lvl5pPr marL="2286000" lvl="4" indent="-308610" algn="l">
              <a:lnSpc>
                <a:spcPct val="105000"/>
              </a:lnSpc>
              <a:spcBef>
                <a:spcPts val="1000"/>
              </a:spcBef>
              <a:spcAft>
                <a:spcPts val="0"/>
              </a:spcAft>
              <a:buClr>
                <a:srgbClr val="214D8D"/>
              </a:buClr>
              <a:buSzPts val="1260"/>
              <a:buChar char="o"/>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000"/>
              <a:buFont typeface="Open Sans"/>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6" name="Google Shape;56;p46"/>
          <p:cNvGrpSpPr/>
          <p:nvPr/>
        </p:nvGrpSpPr>
        <p:grpSpPr>
          <a:xfrm>
            <a:off x="-110" y="6122458"/>
            <a:ext cx="12192111" cy="755419"/>
            <a:chOff x="-2323" y="4128060"/>
            <a:chExt cx="12202602" cy="755419"/>
          </a:xfrm>
        </p:grpSpPr>
        <p:sp>
          <p:nvSpPr>
            <p:cNvPr id="57" name="Google Shape;57;p4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58" name="Google Shape;58;p46"/>
            <p:cNvGrpSpPr/>
            <p:nvPr/>
          </p:nvGrpSpPr>
          <p:grpSpPr>
            <a:xfrm>
              <a:off x="-2323" y="4158203"/>
              <a:ext cx="12202602" cy="725276"/>
              <a:chOff x="9932" y="5877893"/>
              <a:chExt cx="12184066" cy="725276"/>
            </a:xfrm>
          </p:grpSpPr>
          <p:sp>
            <p:nvSpPr>
              <p:cNvPr id="59" name="Google Shape;59;p46"/>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60" name="Google Shape;60;p4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61"/>
        <p:cNvGrpSpPr/>
        <p:nvPr/>
      </p:nvGrpSpPr>
      <p:grpSpPr>
        <a:xfrm>
          <a:off x="0" y="0"/>
          <a:ext cx="0" cy="0"/>
          <a:chOff x="0" y="0"/>
          <a:chExt cx="0" cy="0"/>
        </a:xfrm>
      </p:grpSpPr>
      <p:pic>
        <p:nvPicPr>
          <p:cNvPr id="62" name="Google Shape;62;p47"/>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63" name="Google Shape;63;p47"/>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7"/>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Content-Green">
  <p:cSld name="Title-Content-Green">
    <p:spTree>
      <p:nvGrpSpPr>
        <p:cNvPr id="1" name="Shape 65"/>
        <p:cNvGrpSpPr/>
        <p:nvPr/>
      </p:nvGrpSpPr>
      <p:grpSpPr>
        <a:xfrm>
          <a:off x="0" y="0"/>
          <a:ext cx="0" cy="0"/>
          <a:chOff x="0" y="0"/>
          <a:chExt cx="0" cy="0"/>
        </a:xfrm>
      </p:grpSpPr>
      <p:pic>
        <p:nvPicPr>
          <p:cNvPr id="66" name="Google Shape;66;p48"/>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67" name="Google Shape;67;p48"/>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chemeClr val="dk2"/>
              </a:buClr>
              <a:buSzPts val="3000"/>
              <a:buChar char="•"/>
              <a:defRPr/>
            </a:lvl1pPr>
            <a:lvl2pPr marL="914400" lvl="1" indent="-340360" algn="l">
              <a:lnSpc>
                <a:spcPct val="108000"/>
              </a:lnSpc>
              <a:spcBef>
                <a:spcPts val="1200"/>
              </a:spcBef>
              <a:spcAft>
                <a:spcPts val="0"/>
              </a:spcAft>
              <a:buClr>
                <a:schemeClr val="dk2"/>
              </a:buClr>
              <a:buSzPts val="1760"/>
              <a:buChar char="o"/>
              <a:defRPr/>
            </a:lvl2pPr>
            <a:lvl3pPr marL="1371600" lvl="2" indent="-330200" algn="l">
              <a:lnSpc>
                <a:spcPct val="108000"/>
              </a:lnSpc>
              <a:spcBef>
                <a:spcPts val="1200"/>
              </a:spcBef>
              <a:spcAft>
                <a:spcPts val="0"/>
              </a:spcAft>
              <a:buClr>
                <a:schemeClr val="dk2"/>
              </a:buClr>
              <a:buSzPts val="1600"/>
              <a:buChar char="▪"/>
              <a:defRPr/>
            </a:lvl3pPr>
            <a:lvl4pPr marL="1828800" lvl="3" indent="-342900" algn="l">
              <a:lnSpc>
                <a:spcPct val="108000"/>
              </a:lnSpc>
              <a:spcBef>
                <a:spcPts val="1200"/>
              </a:spcBef>
              <a:spcAft>
                <a:spcPts val="0"/>
              </a:spcAft>
              <a:buClr>
                <a:schemeClr val="dk2"/>
              </a:buClr>
              <a:buSzPts val="1800"/>
              <a:buChar char="•"/>
              <a:defRPr/>
            </a:lvl4pPr>
            <a:lvl5pPr marL="2286000" lvl="4" indent="-308610" algn="l">
              <a:lnSpc>
                <a:spcPct val="108000"/>
              </a:lnSpc>
              <a:spcBef>
                <a:spcPts val="12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9" name="Google Shape;69;p48"/>
          <p:cNvGrpSpPr/>
          <p:nvPr/>
        </p:nvGrpSpPr>
        <p:grpSpPr>
          <a:xfrm>
            <a:off x="-110" y="6122458"/>
            <a:ext cx="12192111" cy="755419"/>
            <a:chOff x="-2323" y="4128060"/>
            <a:chExt cx="12202602" cy="755419"/>
          </a:xfrm>
        </p:grpSpPr>
        <p:sp>
          <p:nvSpPr>
            <p:cNvPr id="70" name="Google Shape;70;p48"/>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71" name="Google Shape;71;p48"/>
            <p:cNvGrpSpPr/>
            <p:nvPr/>
          </p:nvGrpSpPr>
          <p:grpSpPr>
            <a:xfrm>
              <a:off x="-2323" y="4158203"/>
              <a:ext cx="12202602" cy="725276"/>
              <a:chOff x="9932" y="5877893"/>
              <a:chExt cx="12184066" cy="725276"/>
            </a:xfrm>
          </p:grpSpPr>
          <p:sp>
            <p:nvSpPr>
              <p:cNvPr id="72" name="Google Shape;72;p48"/>
              <p:cNvSpPr/>
              <p:nvPr/>
            </p:nvSpPr>
            <p:spPr>
              <a:xfrm>
                <a:off x="9932" y="6488042"/>
                <a:ext cx="12184065" cy="95637"/>
              </a:xfrm>
              <a:prstGeom prst="rect">
                <a:avLst/>
              </a:prstGeom>
              <a:solidFill>
                <a:srgbClr val="4C7A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73" name="Google Shape;73;p48"/>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You-Title-Slide">
  <p:cSld name="Thank-You-Title-Slide">
    <p:spTree>
      <p:nvGrpSpPr>
        <p:cNvPr id="1" name="Shape 74"/>
        <p:cNvGrpSpPr/>
        <p:nvPr/>
      </p:nvGrpSpPr>
      <p:grpSpPr>
        <a:xfrm>
          <a:off x="0" y="0"/>
          <a:ext cx="0" cy="0"/>
          <a:chOff x="0" y="0"/>
          <a:chExt cx="0" cy="0"/>
        </a:xfrm>
      </p:grpSpPr>
      <p:pic>
        <p:nvPicPr>
          <p:cNvPr id="75" name="Google Shape;75;p49"/>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76" name="Google Shape;76;p49"/>
          <p:cNvSpPr/>
          <p:nvPr/>
        </p:nvSpPr>
        <p:spPr>
          <a:xfrm>
            <a:off x="2427259" y="1552768"/>
            <a:ext cx="7337482" cy="3244465"/>
          </a:xfrm>
          <a:prstGeom prst="roundRect">
            <a:avLst>
              <a:gd name="adj" fmla="val 16667"/>
            </a:avLst>
          </a:prstGeom>
          <a:solidFill>
            <a:schemeClr val="lt1"/>
          </a:solidFill>
          <a:ln w="25400" cap="flat" cmpd="sng">
            <a:solidFill>
              <a:srgbClr val="BBCFC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7" name="Google Shape;77;p49"/>
          <p:cNvSpPr txBox="1">
            <a:spLocks noGrp="1"/>
          </p:cNvSpPr>
          <p:nvPr>
            <p:ph type="title"/>
          </p:nvPr>
        </p:nvSpPr>
        <p:spPr>
          <a:xfrm>
            <a:off x="2427259" y="2225040"/>
            <a:ext cx="7337482" cy="1980721"/>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accent1"/>
              </a:buClr>
              <a:buSzPts val="6000"/>
              <a:buFont typeface="Open Sans"/>
              <a:buNone/>
              <a:defRPr sz="6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8" name="Google Shape;78;p49"/>
          <p:cNvGrpSpPr/>
          <p:nvPr/>
        </p:nvGrpSpPr>
        <p:grpSpPr>
          <a:xfrm>
            <a:off x="-110" y="6122458"/>
            <a:ext cx="12192111" cy="755419"/>
            <a:chOff x="-2323" y="4128060"/>
            <a:chExt cx="12202602" cy="755419"/>
          </a:xfrm>
        </p:grpSpPr>
        <p:sp>
          <p:nvSpPr>
            <p:cNvPr id="79" name="Google Shape;79;p49"/>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80" name="Google Shape;80;p49"/>
            <p:cNvGrpSpPr/>
            <p:nvPr/>
          </p:nvGrpSpPr>
          <p:grpSpPr>
            <a:xfrm>
              <a:off x="-2323" y="4158203"/>
              <a:ext cx="12202602" cy="725276"/>
              <a:chOff x="9932" y="5877893"/>
              <a:chExt cx="12184066" cy="725276"/>
            </a:xfrm>
          </p:grpSpPr>
          <p:sp>
            <p:nvSpPr>
              <p:cNvPr id="81" name="Google Shape;81;p49"/>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82" name="Google Shape;82;p49"/>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dk1"/>
              </a:buClr>
              <a:buSzPts val="3000"/>
              <a:buFont typeface="Arial"/>
              <a:buChar char="•"/>
              <a:defRPr sz="2400" b="0" i="0" u="none" strike="noStrike" cap="none">
                <a:solidFill>
                  <a:schemeClr val="dk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dk1"/>
              </a:buClr>
              <a:buSzPts val="1760"/>
              <a:buFont typeface="Courier New"/>
              <a:buChar char="o"/>
              <a:defRPr sz="2200" b="0" i="0" u="none" strike="noStrike" cap="none">
                <a:solidFill>
                  <a:schemeClr val="dk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dk1"/>
              </a:buClr>
              <a:buSzPts val="1600"/>
              <a:buFont typeface="Noto Sans Symbols"/>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dk1"/>
              </a:buClr>
              <a:buSzPts val="1260"/>
              <a:buFont typeface="Courier New"/>
              <a:buChar char="o"/>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6" name="Google Shape;216;p38"/>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lt1"/>
              </a:buClr>
              <a:buSzPts val="3000"/>
              <a:buFont typeface="Arial"/>
              <a:buChar char="•"/>
              <a:defRPr sz="2400" b="0" i="0" u="none" strike="noStrike" cap="none">
                <a:solidFill>
                  <a:schemeClr val="lt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lt1"/>
              </a:buClr>
              <a:buSzPts val="1760"/>
              <a:buFont typeface="Courier New"/>
              <a:buChar char="o"/>
              <a:defRPr sz="2200" b="0" i="0" u="none" strike="noStrike" cap="none">
                <a:solidFill>
                  <a:schemeClr val="lt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lt1"/>
              </a:buClr>
              <a:buSzPts val="1600"/>
              <a:buFont typeface="Noto Sans Symbols"/>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lt1"/>
              </a:buClr>
              <a:buSzPts val="1260"/>
              <a:buFont typeface="Courier New"/>
              <a:buChar char="o"/>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1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8.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2.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9.xml"/><Relationship Id="rId1" Type="http://schemas.openxmlformats.org/officeDocument/2006/relationships/tags" Target="../tags/tag25.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3.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BEA"/>
        </a:solidFill>
        <a:effectLst/>
      </p:bgPr>
    </p:bg>
    <p:spTree>
      <p:nvGrpSpPr>
        <p:cNvPr id="1" name="Shape 233"/>
        <p:cNvGrpSpPr/>
        <p:nvPr/>
      </p:nvGrpSpPr>
      <p:grpSpPr>
        <a:xfrm>
          <a:off x="0" y="0"/>
          <a:ext cx="0" cy="0"/>
          <a:chOff x="0" y="0"/>
          <a:chExt cx="0" cy="0"/>
        </a:xfrm>
      </p:grpSpPr>
      <p:sp>
        <p:nvSpPr>
          <p:cNvPr id="234" name="Google Shape;234;p1"/>
          <p:cNvSpPr txBox="1">
            <a:spLocks noGrp="1"/>
          </p:cNvSpPr>
          <p:nvPr>
            <p:ph type="ctrTitle"/>
          </p:nvPr>
        </p:nvSpPr>
        <p:spPr>
          <a:xfrm>
            <a:off x="731366" y="506942"/>
            <a:ext cx="5800063" cy="2614076"/>
          </a:xfrm>
          <a:prstGeom prst="rect">
            <a:avLst/>
          </a:prstGeom>
          <a:noFill/>
          <a:ln>
            <a:noFill/>
          </a:ln>
        </p:spPr>
        <p:txBody>
          <a:bodyPr spcFirstLastPara="1" wrap="square" lIns="91425" tIns="91425" rIns="91425" bIns="91425"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sz="4000"/>
              <a:t>Session 5: </a:t>
            </a:r>
            <a:br>
              <a:rPr lang="en-US" sz="4000"/>
            </a:br>
            <a:r>
              <a:rPr lang="en-US" sz="4000"/>
              <a:t>Effective Expenditure of Funds</a:t>
            </a:r>
            <a:endParaRPr/>
          </a:p>
        </p:txBody>
      </p:sp>
      <p:sp>
        <p:nvSpPr>
          <p:cNvPr id="235" name="Google Shape;235;p1"/>
          <p:cNvSpPr txBox="1"/>
          <p:nvPr/>
        </p:nvSpPr>
        <p:spPr>
          <a:xfrm>
            <a:off x="731366" y="3429000"/>
            <a:ext cx="4754880" cy="310896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A37238"/>
              </a:buClr>
              <a:buSzPts val="3500"/>
              <a:buFont typeface="Arial"/>
              <a:buNone/>
            </a:pPr>
            <a:r>
              <a:rPr lang="en-US" sz="2800" b="1" i="1" u="none" strike="noStrike" cap="none">
                <a:solidFill>
                  <a:srgbClr val="A37238"/>
                </a:solidFill>
                <a:latin typeface="Open Sans"/>
                <a:ea typeface="Open Sans"/>
                <a:cs typeface="Open Sans"/>
                <a:sym typeface="Open Sans"/>
              </a:rPr>
              <a:t>Charting Our Course: </a:t>
            </a:r>
            <a:r>
              <a:rPr lang="en-US" sz="2800" b="0" i="0" u="none" strike="noStrike" cap="none">
                <a:solidFill>
                  <a:srgbClr val="6C4C25"/>
                </a:solidFill>
                <a:latin typeface="Open Sans"/>
                <a:ea typeface="Open Sans"/>
                <a:cs typeface="Open Sans"/>
                <a:sym typeface="Open Sans"/>
              </a:rPr>
              <a:t>Maximizing VR Resources - Increasing Customer Outcomes</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a:p>
            <a:pPr marL="0" marR="0" lvl="0" indent="0" algn="l" rtl="0">
              <a:lnSpc>
                <a:spcPct val="105000"/>
              </a:lnSpc>
              <a:spcBef>
                <a:spcPts val="0"/>
              </a:spcBef>
              <a:spcAft>
                <a:spcPts val="0"/>
              </a:spcAft>
              <a:buClr>
                <a:srgbClr val="0D1D34"/>
              </a:buClr>
              <a:buSzPts val="2750"/>
              <a:buFont typeface="Arial"/>
              <a:buNone/>
            </a:pPr>
            <a:r>
              <a:rPr lang="en-US" sz="2200" b="0" i="0" u="none" strike="noStrike" cap="none">
                <a:solidFill>
                  <a:srgbClr val="0D1D34"/>
                </a:solidFill>
                <a:latin typeface="Open Sans"/>
                <a:ea typeface="Open Sans"/>
                <a:cs typeface="Open Sans"/>
                <a:sym typeface="Open Sans"/>
              </a:rPr>
              <a:t>2023 CSAVR Spring Conference</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p:txBody>
      </p:sp>
      <p:pic>
        <p:nvPicPr>
          <p:cNvPr id="236" name="Google Shape;236;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753882" y="1294837"/>
            <a:ext cx="6189073" cy="5746996"/>
          </a:xfrm>
          <a:prstGeom prst="rect">
            <a:avLst/>
          </a:prstGeom>
          <a:noFill/>
          <a:ln>
            <a:noFill/>
          </a:ln>
        </p:spPr>
      </p:pic>
      <p:cxnSp>
        <p:nvCxnSpPr>
          <p:cNvPr id="237" name="Google Shape;237;p1">
            <a:extLst>
              <a:ext uri="{C183D7F6-B498-43B3-948B-1728B52AA6E4}">
                <adec:decorative xmlns:adec="http://schemas.microsoft.com/office/drawing/2017/decorative" val="1"/>
              </a:ext>
            </a:extLst>
          </p:cNvPr>
          <p:cNvCxnSpPr/>
          <p:nvPr/>
        </p:nvCxnSpPr>
        <p:spPr>
          <a:xfrm>
            <a:off x="823965" y="3265714"/>
            <a:ext cx="3999244" cy="0"/>
          </a:xfrm>
          <a:prstGeom prst="straightConnector1">
            <a:avLst/>
          </a:prstGeom>
          <a:noFill/>
          <a:ln w="28575" cap="flat" cmpd="sng">
            <a:solidFill>
              <a:schemeClr val="accent3"/>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4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0"/>
          <p:cNvSpPr txBox="1">
            <a:spLocks noGrp="1"/>
          </p:cNvSpPr>
          <p:nvPr>
            <p:ph type="ctrTitle"/>
          </p:nvPr>
        </p:nvSpPr>
        <p:spPr>
          <a:xfrm>
            <a:off x="212598" y="2707794"/>
            <a:ext cx="3872068" cy="1442409"/>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ct val="100000"/>
              <a:buFont typeface="Century Gothic"/>
              <a:buNone/>
            </a:pPr>
            <a:r>
              <a:rPr lang="en-US" sz="3600" b="1" i="0" u="none" strike="noStrike" cap="none">
                <a:solidFill>
                  <a:srgbClr val="0D1D34"/>
                </a:solidFill>
                <a:latin typeface="Century Gothic"/>
                <a:ea typeface="Century Gothic"/>
                <a:cs typeface="Century Gothic"/>
                <a:sym typeface="Century Gothic"/>
              </a:rPr>
              <a:t>Speed to eligibility and outcomes PY 2020</a:t>
            </a:r>
            <a:endParaRPr/>
          </a:p>
        </p:txBody>
      </p:sp>
      <p:graphicFrame>
        <p:nvGraphicFramePr>
          <p:cNvPr id="310" name="Google Shape;310;p10"/>
          <p:cNvGraphicFramePr/>
          <p:nvPr/>
        </p:nvGraphicFramePr>
        <p:xfrm>
          <a:off x="4904232" y="1333491"/>
          <a:ext cx="6857975" cy="4190975"/>
        </p:xfrm>
        <a:graphic>
          <a:graphicData uri="http://schemas.openxmlformats.org/drawingml/2006/table">
            <a:tbl>
              <a:tblPr firstRow="1">
                <a:noFill/>
                <a:tableStyleId>{BC53ACEF-8F2B-4056-9B01-E8411DDAE479}</a:tableStyleId>
              </a:tblPr>
              <a:tblGrid>
                <a:gridCol w="1902325">
                  <a:extLst>
                    <a:ext uri="{9D8B030D-6E8A-4147-A177-3AD203B41FA5}">
                      <a16:colId xmlns:a16="http://schemas.microsoft.com/office/drawing/2014/main" val="20000"/>
                    </a:ext>
                  </a:extLst>
                </a:gridCol>
                <a:gridCol w="2064450">
                  <a:extLst>
                    <a:ext uri="{9D8B030D-6E8A-4147-A177-3AD203B41FA5}">
                      <a16:colId xmlns:a16="http://schemas.microsoft.com/office/drawing/2014/main" val="20001"/>
                    </a:ext>
                  </a:extLst>
                </a:gridCol>
                <a:gridCol w="2891200">
                  <a:extLst>
                    <a:ext uri="{9D8B030D-6E8A-4147-A177-3AD203B41FA5}">
                      <a16:colId xmlns:a16="http://schemas.microsoft.com/office/drawing/2014/main" val="20002"/>
                    </a:ext>
                  </a:extLst>
                </a:gridCol>
              </a:tblGrid>
              <a:tr h="717575">
                <a:tc>
                  <a:txBody>
                    <a:bodyPr/>
                    <a:lstStyle/>
                    <a:p>
                      <a:pPr marL="0" marR="0" lvl="0" indent="0" algn="ctr" rtl="0">
                        <a:lnSpc>
                          <a:spcPct val="107000"/>
                        </a:lnSpc>
                        <a:spcBef>
                          <a:spcPts val="0"/>
                        </a:spcBef>
                        <a:spcAft>
                          <a:spcPts val="0"/>
                        </a:spcAft>
                        <a:buNone/>
                      </a:pPr>
                      <a:r>
                        <a:rPr lang="en-US" sz="1800" u="none" strike="noStrike" cap="none"/>
                        <a:t>Duration</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 Rehabilitated (n)</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 Other than Rehabilitated (n)</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0"/>
                  </a:ext>
                </a:extLst>
              </a:tr>
              <a:tr h="496200">
                <a:tc>
                  <a:txBody>
                    <a:bodyPr/>
                    <a:lstStyle/>
                    <a:p>
                      <a:pPr marL="0" marR="0" lvl="0" indent="0" algn="ctr" rtl="0">
                        <a:lnSpc>
                          <a:spcPct val="107000"/>
                        </a:lnSpc>
                        <a:spcBef>
                          <a:spcPts val="0"/>
                        </a:spcBef>
                        <a:spcAft>
                          <a:spcPts val="0"/>
                        </a:spcAft>
                        <a:buNone/>
                      </a:pPr>
                      <a:r>
                        <a:rPr lang="en-US" sz="1800" u="none" strike="noStrike" cap="none"/>
                        <a:t>0-5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39.0% (19483)</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61.0% (30412)</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1"/>
                  </a:ext>
                </a:extLst>
              </a:tr>
              <a:tr h="496200">
                <a:tc>
                  <a:txBody>
                    <a:bodyPr/>
                    <a:lstStyle/>
                    <a:p>
                      <a:pPr marL="0" marR="0" lvl="0" indent="0" algn="ctr" rtl="0">
                        <a:lnSpc>
                          <a:spcPct val="107000"/>
                        </a:lnSpc>
                        <a:spcBef>
                          <a:spcPts val="0"/>
                        </a:spcBef>
                        <a:spcAft>
                          <a:spcPts val="0"/>
                        </a:spcAft>
                        <a:buNone/>
                      </a:pPr>
                      <a:r>
                        <a:rPr lang="en-US" sz="1800" u="none" strike="noStrike" cap="none"/>
                        <a:t>6-15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36.8% (17548)</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63.2% (30197)</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2"/>
                  </a:ext>
                </a:extLst>
              </a:tr>
              <a:tr h="496200">
                <a:tc>
                  <a:txBody>
                    <a:bodyPr/>
                    <a:lstStyle/>
                    <a:p>
                      <a:pPr marL="0" marR="0" lvl="0" indent="0" algn="ctr" rtl="0">
                        <a:lnSpc>
                          <a:spcPct val="107000"/>
                        </a:lnSpc>
                        <a:spcBef>
                          <a:spcPts val="0"/>
                        </a:spcBef>
                        <a:spcAft>
                          <a:spcPts val="0"/>
                        </a:spcAft>
                        <a:buNone/>
                      </a:pPr>
                      <a:r>
                        <a:rPr lang="en-US" sz="1800" u="none" strike="noStrike" cap="none"/>
                        <a:t>16-30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35.9% (19558)</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64.1% (34975)</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3"/>
                  </a:ext>
                </a:extLst>
              </a:tr>
              <a:tr h="496200">
                <a:tc>
                  <a:txBody>
                    <a:bodyPr/>
                    <a:lstStyle/>
                    <a:p>
                      <a:pPr marL="0" marR="0" lvl="0" indent="0" algn="ctr" rtl="0">
                        <a:lnSpc>
                          <a:spcPct val="107000"/>
                        </a:lnSpc>
                        <a:spcBef>
                          <a:spcPts val="0"/>
                        </a:spcBef>
                        <a:spcAft>
                          <a:spcPts val="0"/>
                        </a:spcAft>
                        <a:buNone/>
                      </a:pPr>
                      <a:r>
                        <a:rPr lang="en-US" sz="1800" u="none" strike="noStrike" cap="none"/>
                        <a:t>31-45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33.4% (16423)</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66.6% (32767)</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4"/>
                  </a:ext>
                </a:extLst>
              </a:tr>
              <a:tr h="496200">
                <a:tc>
                  <a:txBody>
                    <a:bodyPr/>
                    <a:lstStyle/>
                    <a:p>
                      <a:pPr marL="0" marR="0" lvl="0" indent="0" algn="ctr" rtl="0">
                        <a:lnSpc>
                          <a:spcPct val="107000"/>
                        </a:lnSpc>
                        <a:spcBef>
                          <a:spcPts val="0"/>
                        </a:spcBef>
                        <a:spcAft>
                          <a:spcPts val="0"/>
                        </a:spcAft>
                        <a:buNone/>
                      </a:pPr>
                      <a:r>
                        <a:rPr lang="en-US" sz="1800" u="none" strike="noStrike" cap="none"/>
                        <a:t>46-60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30.0% (22017)</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70.0% (51439)</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5"/>
                  </a:ext>
                </a:extLst>
              </a:tr>
              <a:tr h="496200">
                <a:tc>
                  <a:txBody>
                    <a:bodyPr/>
                    <a:lstStyle/>
                    <a:p>
                      <a:pPr marL="0" marR="0" lvl="0" indent="0" algn="ctr" rtl="0">
                        <a:lnSpc>
                          <a:spcPct val="107000"/>
                        </a:lnSpc>
                        <a:spcBef>
                          <a:spcPts val="0"/>
                        </a:spcBef>
                        <a:spcAft>
                          <a:spcPts val="0"/>
                        </a:spcAft>
                        <a:buNone/>
                      </a:pPr>
                      <a:r>
                        <a:rPr lang="en-US" sz="1800" u="none" strike="noStrike" cap="none"/>
                        <a:t>61-90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31.5% (6084)</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68.5% (13257)</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6"/>
                  </a:ext>
                </a:extLst>
              </a:tr>
              <a:tr h="496200">
                <a:tc>
                  <a:txBody>
                    <a:bodyPr/>
                    <a:lstStyle/>
                    <a:p>
                      <a:pPr marL="0" marR="0" lvl="0" indent="0" algn="ctr" rtl="0">
                        <a:lnSpc>
                          <a:spcPct val="107000"/>
                        </a:lnSpc>
                        <a:spcBef>
                          <a:spcPts val="0"/>
                        </a:spcBef>
                        <a:spcAft>
                          <a:spcPts val="0"/>
                        </a:spcAft>
                        <a:buNone/>
                      </a:pPr>
                      <a:r>
                        <a:rPr lang="en-US" sz="1800" u="none" strike="noStrike" cap="none"/>
                        <a:t>Over 90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29.6% (5879)</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70.4% (13966)</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ctrTitle"/>
          </p:nvPr>
        </p:nvSpPr>
        <p:spPr>
          <a:xfrm>
            <a:off x="261737" y="2513485"/>
            <a:ext cx="3872068" cy="1831029"/>
          </a:xfrm>
          <a:prstGeom prst="rect">
            <a:avLst/>
          </a:prstGeom>
          <a:noFill/>
          <a:ln>
            <a:noFill/>
          </a:ln>
        </p:spPr>
        <p:txBody>
          <a:bodyPr spcFirstLastPara="1" wrap="square" lIns="91425" tIns="45700" rIns="91425" bIns="45700" anchor="t" anchorCtr="0">
            <a:normAutofit/>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Speed to plan on outcomes PY 2020</a:t>
            </a:r>
            <a:endParaRPr/>
          </a:p>
        </p:txBody>
      </p:sp>
      <p:graphicFrame>
        <p:nvGraphicFramePr>
          <p:cNvPr id="316" name="Google Shape;316;p11"/>
          <p:cNvGraphicFramePr/>
          <p:nvPr/>
        </p:nvGraphicFramePr>
        <p:xfrm>
          <a:off x="4754880" y="1344313"/>
          <a:ext cx="7175400" cy="4265625"/>
        </p:xfrm>
        <a:graphic>
          <a:graphicData uri="http://schemas.openxmlformats.org/drawingml/2006/table">
            <a:tbl>
              <a:tblPr firstRow="1">
                <a:noFill/>
                <a:tableStyleId>{BC53ACEF-8F2B-4056-9B01-E8411DDAE479}</a:tableStyleId>
              </a:tblPr>
              <a:tblGrid>
                <a:gridCol w="2087250">
                  <a:extLst>
                    <a:ext uri="{9D8B030D-6E8A-4147-A177-3AD203B41FA5}">
                      <a16:colId xmlns:a16="http://schemas.microsoft.com/office/drawing/2014/main" val="20000"/>
                    </a:ext>
                  </a:extLst>
                </a:gridCol>
                <a:gridCol w="2061625">
                  <a:extLst>
                    <a:ext uri="{9D8B030D-6E8A-4147-A177-3AD203B41FA5}">
                      <a16:colId xmlns:a16="http://schemas.microsoft.com/office/drawing/2014/main" val="20001"/>
                    </a:ext>
                  </a:extLst>
                </a:gridCol>
                <a:gridCol w="3026525">
                  <a:extLst>
                    <a:ext uri="{9D8B030D-6E8A-4147-A177-3AD203B41FA5}">
                      <a16:colId xmlns:a16="http://schemas.microsoft.com/office/drawing/2014/main" val="20002"/>
                    </a:ext>
                  </a:extLst>
                </a:gridCol>
              </a:tblGrid>
              <a:tr h="857975">
                <a:tc>
                  <a:txBody>
                    <a:bodyPr/>
                    <a:lstStyle/>
                    <a:p>
                      <a:pPr marL="0" marR="0" lvl="0" indent="0" algn="ctr" rtl="0">
                        <a:lnSpc>
                          <a:spcPct val="107000"/>
                        </a:lnSpc>
                        <a:spcBef>
                          <a:spcPts val="0"/>
                        </a:spcBef>
                        <a:spcAft>
                          <a:spcPts val="0"/>
                        </a:spcAft>
                        <a:buNone/>
                      </a:pPr>
                      <a:r>
                        <a:rPr lang="en-US" sz="1800" u="none" strike="noStrike" cap="none"/>
                        <a:t>Duration</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 Rehabilitated (n)</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 Other than Rehabilitated (n)</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0"/>
                  </a:ext>
                </a:extLst>
              </a:tr>
              <a:tr h="775825">
                <a:tc>
                  <a:txBody>
                    <a:bodyPr/>
                    <a:lstStyle/>
                    <a:p>
                      <a:pPr marL="0" marR="0" lvl="0" indent="0" algn="ctr" rtl="0">
                        <a:lnSpc>
                          <a:spcPct val="107000"/>
                        </a:lnSpc>
                        <a:spcBef>
                          <a:spcPts val="0"/>
                        </a:spcBef>
                        <a:spcAft>
                          <a:spcPts val="0"/>
                        </a:spcAft>
                        <a:buNone/>
                      </a:pPr>
                      <a:r>
                        <a:rPr lang="en-US" sz="1800" u="none" strike="noStrike" cap="none"/>
                        <a:t>One day or less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48.9% (3755)</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51.1% (3923)</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1"/>
                  </a:ext>
                </a:extLst>
              </a:tr>
              <a:tr h="464000">
                <a:tc>
                  <a:txBody>
                    <a:bodyPr/>
                    <a:lstStyle/>
                    <a:p>
                      <a:pPr marL="0" marR="0" lvl="0" indent="0" algn="ctr" rtl="0">
                        <a:lnSpc>
                          <a:spcPct val="107000"/>
                        </a:lnSpc>
                        <a:spcBef>
                          <a:spcPts val="0"/>
                        </a:spcBef>
                        <a:spcAft>
                          <a:spcPts val="0"/>
                        </a:spcAft>
                        <a:buNone/>
                      </a:pPr>
                      <a:r>
                        <a:rPr lang="en-US" sz="1800" u="none" strike="noStrike" cap="none"/>
                        <a:t>2 to 30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50.2% (20334)</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49.8% (20190)</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2"/>
                  </a:ext>
                </a:extLst>
              </a:tr>
              <a:tr h="464000">
                <a:tc>
                  <a:txBody>
                    <a:bodyPr/>
                    <a:lstStyle/>
                    <a:p>
                      <a:pPr marL="0" marR="0" lvl="0" indent="0" algn="ctr" rtl="0">
                        <a:lnSpc>
                          <a:spcPct val="107000"/>
                        </a:lnSpc>
                        <a:spcBef>
                          <a:spcPts val="0"/>
                        </a:spcBef>
                        <a:spcAft>
                          <a:spcPts val="0"/>
                        </a:spcAft>
                        <a:buNone/>
                      </a:pPr>
                      <a:r>
                        <a:rPr lang="en-US" sz="1800" u="none" strike="noStrike" cap="none"/>
                        <a:t>31 to 60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46.7% (20982)</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53.3% (23959)</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3"/>
                  </a:ext>
                </a:extLst>
              </a:tr>
              <a:tr h="464000">
                <a:tc>
                  <a:txBody>
                    <a:bodyPr/>
                    <a:lstStyle/>
                    <a:p>
                      <a:pPr marL="0" marR="0" lvl="0" indent="0" algn="ctr" rtl="0">
                        <a:lnSpc>
                          <a:spcPct val="107000"/>
                        </a:lnSpc>
                        <a:spcBef>
                          <a:spcPts val="0"/>
                        </a:spcBef>
                        <a:spcAft>
                          <a:spcPts val="0"/>
                        </a:spcAft>
                        <a:buNone/>
                      </a:pPr>
                      <a:r>
                        <a:rPr lang="en-US" sz="1800" u="none" strike="noStrike" cap="none"/>
                        <a:t>61 to 90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42.0% (19130)</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58.0% (26371)</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4"/>
                  </a:ext>
                </a:extLst>
              </a:tr>
              <a:tr h="464000">
                <a:tc>
                  <a:txBody>
                    <a:bodyPr/>
                    <a:lstStyle/>
                    <a:p>
                      <a:pPr marL="0" marR="0" lvl="0" indent="0" algn="ctr" rtl="0">
                        <a:lnSpc>
                          <a:spcPct val="107000"/>
                        </a:lnSpc>
                        <a:spcBef>
                          <a:spcPts val="0"/>
                        </a:spcBef>
                        <a:spcAft>
                          <a:spcPts val="0"/>
                        </a:spcAft>
                        <a:buNone/>
                      </a:pPr>
                      <a:r>
                        <a:rPr lang="en-US" sz="1800" u="none" strike="noStrike" cap="none"/>
                        <a:t>91 to 150 days</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37.5% (25816)</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62.5% (43082)</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5"/>
                  </a:ext>
                </a:extLst>
              </a:tr>
              <a:tr h="775825">
                <a:tc>
                  <a:txBody>
                    <a:bodyPr/>
                    <a:lstStyle/>
                    <a:p>
                      <a:pPr marL="0" marR="0" lvl="0" indent="0" algn="ctr" rtl="0">
                        <a:lnSpc>
                          <a:spcPct val="107000"/>
                        </a:lnSpc>
                        <a:spcBef>
                          <a:spcPts val="0"/>
                        </a:spcBef>
                        <a:spcAft>
                          <a:spcPts val="0"/>
                        </a:spcAft>
                        <a:buNone/>
                      </a:pPr>
                      <a:r>
                        <a:rPr lang="en-US" sz="1800" u="none" strike="noStrike" cap="none"/>
                        <a:t>151 days or more</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36.7% (16975)</a:t>
                      </a:r>
                      <a:endParaRPr sz="1800" u="none" strike="noStrike" cap="none">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en-US" sz="1800" u="none" strike="noStrike" cap="none"/>
                        <a:t>63.3% (29276)</a:t>
                      </a:r>
                      <a:endParaRPr sz="1800" u="none" strike="noStrike" cap="none">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2"/>
          <p:cNvSpPr txBox="1">
            <a:spLocks noGrp="1"/>
          </p:cNvSpPr>
          <p:nvPr>
            <p:ph type="title"/>
          </p:nvPr>
        </p:nvSpPr>
        <p:spPr>
          <a:xfrm>
            <a:off x="731520" y="365761"/>
            <a:ext cx="10757328" cy="62932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What Inhibits Rapid Engagement?</a:t>
            </a:r>
            <a:endParaRPr/>
          </a:p>
        </p:txBody>
      </p:sp>
      <p:sp>
        <p:nvSpPr>
          <p:cNvPr id="323" name="Google Shape;323;p12">
            <a:extLst>
              <a:ext uri="{C183D7F6-B498-43B3-948B-1728B52AA6E4}">
                <adec:decorative xmlns:adec="http://schemas.microsoft.com/office/drawing/2017/decorative" val="1"/>
              </a:ext>
            </a:extLst>
          </p:cNvPr>
          <p:cNvSpPr/>
          <p:nvPr/>
        </p:nvSpPr>
        <p:spPr>
          <a:xfrm>
            <a:off x="453386" y="1397673"/>
            <a:ext cx="2125980" cy="4408765"/>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24" name="Google Shape;324;p12"/>
          <p:cNvSpPr txBox="1"/>
          <p:nvPr/>
        </p:nvSpPr>
        <p:spPr>
          <a:xfrm>
            <a:off x="560070" y="1893895"/>
            <a:ext cx="19526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Open Sans"/>
                <a:ea typeface="Open Sans"/>
                <a:cs typeface="Open Sans"/>
                <a:sym typeface="Open Sans"/>
              </a:rPr>
              <a:t>A disclaimer on capacity.</a:t>
            </a:r>
            <a:endParaRPr/>
          </a:p>
        </p:txBody>
      </p:sp>
      <p:sp>
        <p:nvSpPr>
          <p:cNvPr id="325" name="Google Shape;325;p12">
            <a:extLst>
              <a:ext uri="{C183D7F6-B498-43B3-948B-1728B52AA6E4}">
                <adec:decorative xmlns:adec="http://schemas.microsoft.com/office/drawing/2017/decorative" val="1"/>
              </a:ext>
            </a:extLst>
          </p:cNvPr>
          <p:cNvSpPr/>
          <p:nvPr/>
        </p:nvSpPr>
        <p:spPr>
          <a:xfrm>
            <a:off x="2762247" y="1397674"/>
            <a:ext cx="2125980" cy="4408765"/>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26" name="Google Shape;326;p12">
            <a:extLst>
              <a:ext uri="{C183D7F6-B498-43B3-948B-1728B52AA6E4}">
                <adec:decorative xmlns:adec="http://schemas.microsoft.com/office/drawing/2017/decorative" val="1"/>
              </a:ext>
            </a:extLst>
          </p:cNvPr>
          <p:cNvSpPr/>
          <p:nvPr/>
        </p:nvSpPr>
        <p:spPr>
          <a:xfrm>
            <a:off x="5071108" y="1397674"/>
            <a:ext cx="2125980" cy="4408765"/>
          </a:xfrm>
          <a:prstGeom prst="rect">
            <a:avLst/>
          </a:prstGeom>
          <a:solidFill>
            <a:srgbClr val="3E87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27" name="Google Shape;327;p12">
            <a:extLst>
              <a:ext uri="{C183D7F6-B498-43B3-948B-1728B52AA6E4}">
                <adec:decorative xmlns:adec="http://schemas.microsoft.com/office/drawing/2017/decorative" val="1"/>
              </a:ext>
            </a:extLst>
          </p:cNvPr>
          <p:cNvSpPr/>
          <p:nvPr/>
        </p:nvSpPr>
        <p:spPr>
          <a:xfrm>
            <a:off x="7379969" y="1397674"/>
            <a:ext cx="2125980" cy="4408765"/>
          </a:xfrm>
          <a:prstGeom prst="rect">
            <a:avLst/>
          </a:prstGeom>
          <a:solidFill>
            <a:srgbClr val="6865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28" name="Google Shape;328;p12">
            <a:extLst>
              <a:ext uri="{C183D7F6-B498-43B3-948B-1728B52AA6E4}">
                <adec:decorative xmlns:adec="http://schemas.microsoft.com/office/drawing/2017/decorative" val="1"/>
              </a:ext>
            </a:extLst>
          </p:cNvPr>
          <p:cNvSpPr/>
          <p:nvPr/>
        </p:nvSpPr>
        <p:spPr>
          <a:xfrm>
            <a:off x="9688830" y="1397674"/>
            <a:ext cx="2125980" cy="4408765"/>
          </a:xfrm>
          <a:prstGeom prst="rect">
            <a:avLst/>
          </a:prstGeom>
          <a:solidFill>
            <a:srgbClr val="4C7A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29" name="Google Shape;329;p12"/>
          <p:cNvSpPr txBox="1"/>
          <p:nvPr/>
        </p:nvSpPr>
        <p:spPr>
          <a:xfrm>
            <a:off x="2962005" y="1893895"/>
            <a:ext cx="1726464"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Open Sans"/>
                <a:ea typeface="Open Sans"/>
                <a:cs typeface="Open Sans"/>
                <a:sym typeface="Open Sans"/>
              </a:rPr>
              <a:t>The IPE is more of a delaying factor than eligibility.</a:t>
            </a:r>
            <a:endParaRPr/>
          </a:p>
        </p:txBody>
      </p:sp>
      <p:sp>
        <p:nvSpPr>
          <p:cNvPr id="330" name="Google Shape;330;p12"/>
          <p:cNvSpPr txBox="1"/>
          <p:nvPr/>
        </p:nvSpPr>
        <p:spPr>
          <a:xfrm>
            <a:off x="5118877" y="1893895"/>
            <a:ext cx="2030441"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Open Sans"/>
                <a:ea typeface="Open Sans"/>
                <a:cs typeface="Open Sans"/>
                <a:sym typeface="Open Sans"/>
              </a:rPr>
              <a:t>For eligibility, the process can be rooted in pre-1992 amendments, reminiscent of the medical model.</a:t>
            </a:r>
            <a:endParaRPr/>
          </a:p>
        </p:txBody>
      </p:sp>
      <p:sp>
        <p:nvSpPr>
          <p:cNvPr id="331" name="Google Shape;331;p12"/>
          <p:cNvSpPr txBox="1"/>
          <p:nvPr/>
        </p:nvSpPr>
        <p:spPr>
          <a:xfrm>
            <a:off x="7473312" y="1893895"/>
            <a:ext cx="2032637"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Open Sans"/>
                <a:ea typeface="Open Sans"/>
                <a:cs typeface="Open Sans"/>
                <a:sym typeface="Open Sans"/>
              </a:rPr>
              <a:t>A need to help our counselors exercise their professional interviewing skills and judgment.</a:t>
            </a:r>
            <a:endParaRPr/>
          </a:p>
        </p:txBody>
      </p:sp>
      <p:sp>
        <p:nvSpPr>
          <p:cNvPr id="332" name="Google Shape;332;p12"/>
          <p:cNvSpPr txBox="1"/>
          <p:nvPr/>
        </p:nvSpPr>
        <p:spPr>
          <a:xfrm>
            <a:off x="9807893" y="1893895"/>
            <a:ext cx="1887854"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Open Sans"/>
                <a:ea typeface="Open Sans"/>
                <a:cs typeface="Open Sans"/>
                <a:sym typeface="Open Sans"/>
              </a:rPr>
              <a:t>For the IPE - the fear of writing an incomplete or bad IPE.</a:t>
            </a:r>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txBox="1">
            <a:spLocks noGrp="1"/>
          </p:cNvSpPr>
          <p:nvPr>
            <p:ph type="ctrTitle"/>
          </p:nvPr>
        </p:nvSpPr>
        <p:spPr>
          <a:xfrm>
            <a:off x="522680" y="439314"/>
            <a:ext cx="3872068" cy="1236669"/>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A Look at SSA Beneficiaries</a:t>
            </a:r>
            <a:endParaRPr/>
          </a:p>
        </p:txBody>
      </p:sp>
      <p:pic>
        <p:nvPicPr>
          <p:cNvPr id="338" name="Google Shape;338;p13" descr="Table on SSA beneficiaries speed to plan time frames"/>
          <p:cNvPicPr preferRelativeResize="0"/>
          <p:nvPr/>
        </p:nvPicPr>
        <p:blipFill rotWithShape="1">
          <a:blip r:embed="rId4">
            <a:alphaModFix/>
          </a:blip>
          <a:srcRect/>
          <a:stretch/>
        </p:blipFill>
        <p:spPr>
          <a:xfrm>
            <a:off x="512755" y="2346463"/>
            <a:ext cx="11178292" cy="3776935"/>
          </a:xfrm>
          <a:prstGeom prst="rect">
            <a:avLst/>
          </a:prstGeom>
          <a:noFill/>
          <a:ln>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txBox="1">
            <a:spLocks noGrp="1"/>
          </p:cNvSpPr>
          <p:nvPr>
            <p:ph type="title"/>
          </p:nvPr>
        </p:nvSpPr>
        <p:spPr>
          <a:xfrm>
            <a:off x="717336" y="285278"/>
            <a:ext cx="10757328" cy="62932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How can we move the needle?</a:t>
            </a:r>
            <a:endParaRPr/>
          </a:p>
        </p:txBody>
      </p:sp>
      <p:sp>
        <p:nvSpPr>
          <p:cNvPr id="344" name="Google Shape;344;p14"/>
          <p:cNvSpPr txBox="1"/>
          <p:nvPr/>
        </p:nvSpPr>
        <p:spPr>
          <a:xfrm>
            <a:off x="4049485" y="1404118"/>
            <a:ext cx="7656175" cy="404976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Honestly examine our culture.</a:t>
            </a:r>
            <a:endParaRPr/>
          </a:p>
          <a:p>
            <a:pPr marL="342900" marR="0" lvl="0" indent="-342900" algn="l" rtl="0">
              <a:lnSpc>
                <a:spcPct val="12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Examine our policies and procedures, identify the delaying areas, and make changes.</a:t>
            </a:r>
            <a:endParaRPr/>
          </a:p>
          <a:p>
            <a:pPr marL="342900" marR="0" lvl="0" indent="-342900" algn="l" rtl="0">
              <a:lnSpc>
                <a:spcPct val="12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Articulate your commitment to rapid engagement in your policies –</a:t>
            </a:r>
            <a:endParaRPr/>
          </a:p>
          <a:p>
            <a:pPr marL="342900" marR="0" lvl="0" indent="-342900" algn="l" rtl="0">
              <a:lnSpc>
                <a:spcPct val="12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An example of a simple policy change – From a policy of determining eligibility within 60 days, to determining eligibility as soon as possible, but no later than 60 days.</a:t>
            </a:r>
            <a:endParaRPr/>
          </a:p>
        </p:txBody>
      </p:sp>
      <p:pic>
        <p:nvPicPr>
          <p:cNvPr id="345" name="Google Shape;345;p14">
            <a:extLst>
              <a:ext uri="{C183D7F6-B498-43B3-948B-1728B52AA6E4}">
                <adec:decorative xmlns:adec="http://schemas.microsoft.com/office/drawing/2017/decorative" val="1"/>
              </a:ext>
            </a:extLst>
          </p:cNvPr>
          <p:cNvPicPr preferRelativeResize="0"/>
          <p:nvPr/>
        </p:nvPicPr>
        <p:blipFill rotWithShape="1">
          <a:blip r:embed="rId4">
            <a:alphaModFix/>
          </a:blip>
          <a:srcRect l="40434"/>
          <a:stretch/>
        </p:blipFill>
        <p:spPr>
          <a:xfrm>
            <a:off x="0" y="-12979"/>
            <a:ext cx="3727938" cy="6271040"/>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a:spLocks noGrp="1"/>
          </p:cNvSpPr>
          <p:nvPr>
            <p:ph type="title"/>
          </p:nvPr>
        </p:nvSpPr>
        <p:spPr>
          <a:xfrm>
            <a:off x="717336" y="285278"/>
            <a:ext cx="10757328" cy="62932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How can we move the needle? </a:t>
            </a:r>
            <a:r>
              <a:rPr lang="en-US" sz="1800" b="0" i="0" u="none" strike="noStrike" cap="none">
                <a:solidFill>
                  <a:srgbClr val="0D1D34"/>
                </a:solidFill>
                <a:latin typeface="Century Gothic"/>
                <a:ea typeface="Century Gothic"/>
                <a:cs typeface="Century Gothic"/>
                <a:sym typeface="Century Gothic"/>
              </a:rPr>
              <a:t>(2)</a:t>
            </a:r>
            <a:endParaRPr sz="1800" b="0"/>
          </a:p>
        </p:txBody>
      </p:sp>
      <p:sp>
        <p:nvSpPr>
          <p:cNvPr id="351" name="Google Shape;351;p15"/>
          <p:cNvSpPr txBox="1"/>
          <p:nvPr/>
        </p:nvSpPr>
        <p:spPr>
          <a:xfrm>
            <a:off x="4039553" y="2068916"/>
            <a:ext cx="7435111" cy="272016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We must train our staff to conceptualize the IPE as a living document that can be amended – it doesn’t have to be perfect to get going. </a:t>
            </a:r>
            <a:endParaRPr/>
          </a:p>
          <a:p>
            <a:pPr marL="342900" marR="0" lvl="0" indent="-342900" algn="l" rtl="0">
              <a:lnSpc>
                <a:spcPct val="12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An examination of how we do business, why we do what we do, why we wait, and its impact is essential.</a:t>
            </a:r>
            <a:endParaRPr/>
          </a:p>
        </p:txBody>
      </p:sp>
      <p:pic>
        <p:nvPicPr>
          <p:cNvPr id="352" name="Google Shape;352;p15">
            <a:extLst>
              <a:ext uri="{C183D7F6-B498-43B3-948B-1728B52AA6E4}">
                <adec:decorative xmlns:adec="http://schemas.microsoft.com/office/drawing/2017/decorative" val="1"/>
              </a:ext>
            </a:extLst>
          </p:cNvPr>
          <p:cNvPicPr preferRelativeResize="0"/>
          <p:nvPr/>
        </p:nvPicPr>
        <p:blipFill rotWithShape="1">
          <a:blip r:embed="rId4">
            <a:alphaModFix/>
          </a:blip>
          <a:srcRect l="40434"/>
          <a:stretch/>
        </p:blipFill>
        <p:spPr>
          <a:xfrm>
            <a:off x="0" y="-12979"/>
            <a:ext cx="3727938" cy="6271040"/>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6"/>
          <p:cNvSpPr txBox="1">
            <a:spLocks noGrp="1"/>
          </p:cNvSpPr>
          <p:nvPr>
            <p:ph type="ctrTitle"/>
          </p:nvPr>
        </p:nvSpPr>
        <p:spPr>
          <a:xfrm>
            <a:off x="731366" y="548640"/>
            <a:ext cx="10188881" cy="24888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2000"/>
              </a:lnSpc>
              <a:spcBef>
                <a:spcPts val="0"/>
              </a:spcBef>
              <a:spcAft>
                <a:spcPts val="0"/>
              </a:spcAft>
              <a:buClr>
                <a:schemeClr val="dk1"/>
              </a:buClr>
              <a:buSzPct val="100000"/>
              <a:buFont typeface="Open Sans"/>
              <a:buNone/>
            </a:pPr>
            <a:r>
              <a:rPr lang="en-US" dirty="0"/>
              <a:t>Effective Expenditure of Funds Utilizing</a:t>
            </a:r>
            <a:br>
              <a:rPr lang="en-US" dirty="0"/>
            </a:br>
            <a:r>
              <a:rPr lang="en-US" dirty="0"/>
              <a:t>Innovative Employment Strategies</a:t>
            </a:r>
            <a:br>
              <a:rPr lang="en-US" dirty="0"/>
            </a:br>
            <a:endParaRPr dirty="0"/>
          </a:p>
        </p:txBody>
      </p:sp>
      <p:sp>
        <p:nvSpPr>
          <p:cNvPr id="358" name="Google Shape;358;p16"/>
          <p:cNvSpPr txBox="1">
            <a:spLocks noGrp="1"/>
          </p:cNvSpPr>
          <p:nvPr>
            <p:ph type="subTitle" idx="1"/>
          </p:nvPr>
        </p:nvSpPr>
        <p:spPr>
          <a:xfrm>
            <a:off x="731366" y="3931920"/>
            <a:ext cx="9631833" cy="1828800"/>
          </a:xfrm>
          <a:prstGeom prst="rect">
            <a:avLst/>
          </a:prstGeom>
          <a:noFill/>
          <a:ln>
            <a:noFill/>
          </a:ln>
        </p:spPr>
        <p:txBody>
          <a:bodyPr spcFirstLastPara="1" wrap="square" lIns="91425" tIns="45700" rIns="91425" bIns="45700" anchor="t" anchorCtr="0">
            <a:normAutofit/>
          </a:bodyPr>
          <a:lstStyle/>
          <a:p>
            <a:pPr marL="0" lvl="0" indent="0" algn="ctr" rtl="0">
              <a:lnSpc>
                <a:spcPct val="105000"/>
              </a:lnSpc>
              <a:spcBef>
                <a:spcPts val="0"/>
              </a:spcBef>
              <a:spcAft>
                <a:spcPts val="0"/>
              </a:spcAft>
              <a:buClr>
                <a:srgbClr val="A37238"/>
              </a:buClr>
              <a:buSzPts val="5500"/>
              <a:buNone/>
            </a:pPr>
            <a:r>
              <a:rPr lang="en-US" sz="4400" dirty="0"/>
              <a:t>VRTAC-QE</a:t>
            </a:r>
            <a:endParaRPr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7">
            <a:extLst>
              <a:ext uri="{C183D7F6-B498-43B3-948B-1728B52AA6E4}">
                <adec:decorative xmlns:adec="http://schemas.microsoft.com/office/drawing/2017/decorative" val="1"/>
              </a:ext>
            </a:extLst>
          </p:cNvPr>
          <p:cNvSpPr/>
          <p:nvPr/>
        </p:nvSpPr>
        <p:spPr>
          <a:xfrm>
            <a:off x="5359819" y="5256012"/>
            <a:ext cx="2341486" cy="9564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sp>
        <p:nvSpPr>
          <p:cNvPr id="365" name="Google Shape;365;p17"/>
          <p:cNvSpPr txBox="1">
            <a:spLocks noGrp="1"/>
          </p:cNvSpPr>
          <p:nvPr>
            <p:ph type="ctrTitle"/>
          </p:nvPr>
        </p:nvSpPr>
        <p:spPr>
          <a:xfrm>
            <a:off x="376502" y="2290579"/>
            <a:ext cx="3872068" cy="199120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accent2"/>
              </a:buClr>
              <a:buSzPct val="100000"/>
              <a:buFont typeface="Century Gothic"/>
              <a:buNone/>
            </a:pPr>
            <a:r>
              <a:rPr lang="en-US" dirty="0">
                <a:solidFill>
                  <a:schemeClr val="accent2"/>
                </a:solidFill>
                <a:latin typeface="Open Sans" pitchFamily="2" charset="0"/>
                <a:ea typeface="Open Sans" pitchFamily="2" charset="0"/>
                <a:cs typeface="Open Sans" pitchFamily="2" charset="0"/>
                <a:sym typeface="Century Gothic"/>
              </a:rPr>
              <a:t>Defining ‘Quality Employment’</a:t>
            </a:r>
            <a:endParaRPr dirty="0">
              <a:latin typeface="Open Sans" pitchFamily="2" charset="0"/>
              <a:ea typeface="Open Sans" pitchFamily="2" charset="0"/>
              <a:cs typeface="Open Sans" pitchFamily="2" charset="0"/>
            </a:endParaRPr>
          </a:p>
        </p:txBody>
      </p:sp>
      <p:sp>
        <p:nvSpPr>
          <p:cNvPr id="366" name="Google Shape;366;p17">
            <a:extLst>
              <a:ext uri="{C183D7F6-B498-43B3-948B-1728B52AA6E4}">
                <adec:decorative xmlns:adec="http://schemas.microsoft.com/office/drawing/2017/decorative" val="1"/>
              </a:ext>
            </a:extLst>
          </p:cNvPr>
          <p:cNvSpPr/>
          <p:nvPr/>
        </p:nvSpPr>
        <p:spPr>
          <a:xfrm>
            <a:off x="5359819" y="630315"/>
            <a:ext cx="2341486" cy="956475"/>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sp>
        <p:nvSpPr>
          <p:cNvPr id="367" name="Google Shape;367;p17"/>
          <p:cNvSpPr txBox="1"/>
          <p:nvPr/>
        </p:nvSpPr>
        <p:spPr>
          <a:xfrm>
            <a:off x="5609682" y="923886"/>
            <a:ext cx="1841759" cy="369332"/>
          </a:xfrm>
          <a:prstGeom prst="rect">
            <a:avLst/>
          </a:prstGeom>
          <a:noFill/>
          <a:ln>
            <a:noFill/>
          </a:ln>
        </p:spPr>
        <p:txBody>
          <a:bodyPr spcFirstLastPara="1" wrap="square" lIns="91425" tIns="45700" rIns="91425" bIns="45700" anchor="t" anchorCtr="0">
            <a:spAutoFit/>
          </a:bodyPr>
          <a:lstStyle/>
          <a:p>
            <a:pPr marL="293688" marR="0" lvl="0" indent="-257175" algn="l" rtl="0">
              <a:spcBef>
                <a:spcPts val="0"/>
              </a:spcBef>
              <a:spcAft>
                <a:spcPts val="0"/>
              </a:spcAft>
              <a:buNone/>
            </a:pPr>
            <a:r>
              <a:rPr lang="en-US" sz="1800" b="1">
                <a:solidFill>
                  <a:schemeClr val="lt1"/>
                </a:solidFill>
                <a:latin typeface="Century Gothic"/>
                <a:ea typeface="Century Gothic"/>
                <a:cs typeface="Century Gothic"/>
                <a:sym typeface="Century Gothic"/>
              </a:rPr>
              <a:t>Higher wages</a:t>
            </a:r>
            <a:endParaRPr/>
          </a:p>
        </p:txBody>
      </p:sp>
      <p:sp>
        <p:nvSpPr>
          <p:cNvPr id="368" name="Google Shape;368;p17">
            <a:extLst>
              <a:ext uri="{C183D7F6-B498-43B3-948B-1728B52AA6E4}">
                <adec:decorative xmlns:adec="http://schemas.microsoft.com/office/drawing/2017/decorative" val="1"/>
              </a:ext>
            </a:extLst>
          </p:cNvPr>
          <p:cNvSpPr/>
          <p:nvPr/>
        </p:nvSpPr>
        <p:spPr>
          <a:xfrm>
            <a:off x="8788078" y="630314"/>
            <a:ext cx="2341486" cy="956475"/>
          </a:xfrm>
          <a:prstGeom prst="rect">
            <a:avLst/>
          </a:prstGeom>
          <a:solidFill>
            <a:srgbClr val="A372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sp>
        <p:nvSpPr>
          <p:cNvPr id="369" name="Google Shape;369;p17"/>
          <p:cNvSpPr txBox="1"/>
          <p:nvPr/>
        </p:nvSpPr>
        <p:spPr>
          <a:xfrm>
            <a:off x="8828435" y="663459"/>
            <a:ext cx="2260773" cy="923330"/>
          </a:xfrm>
          <a:prstGeom prst="rect">
            <a:avLst/>
          </a:prstGeom>
          <a:noFill/>
          <a:ln>
            <a:noFill/>
          </a:ln>
        </p:spPr>
        <p:txBody>
          <a:bodyPr spcFirstLastPara="1" wrap="square" lIns="91425" tIns="45700" rIns="91425" bIns="45700" anchor="t" anchorCtr="0">
            <a:spAutoFit/>
          </a:bodyPr>
          <a:lstStyle/>
          <a:p>
            <a:pPr marL="36513"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Career development  opportunities</a:t>
            </a:r>
            <a:endParaRPr/>
          </a:p>
        </p:txBody>
      </p:sp>
      <p:pic>
        <p:nvPicPr>
          <p:cNvPr id="370" name="Google Shape;370;p17" descr="Word cloud with Career, salary, benefits, employed emphasized."/>
          <p:cNvPicPr preferRelativeResize="0"/>
          <p:nvPr/>
        </p:nvPicPr>
        <p:blipFill rotWithShape="1">
          <a:blip r:embed="rId4">
            <a:alphaModFix/>
          </a:blip>
          <a:srcRect l="2478" t="1" r="2943" b="1"/>
          <a:stretch/>
        </p:blipFill>
        <p:spPr>
          <a:xfrm>
            <a:off x="5978582" y="1996274"/>
            <a:ext cx="4855643" cy="2579818"/>
          </a:xfrm>
          <a:prstGeom prst="rect">
            <a:avLst/>
          </a:prstGeom>
          <a:noFill/>
          <a:ln>
            <a:noFill/>
          </a:ln>
        </p:spPr>
      </p:pic>
      <p:sp>
        <p:nvSpPr>
          <p:cNvPr id="371" name="Google Shape;371;p17"/>
          <p:cNvSpPr txBox="1"/>
          <p:nvPr/>
        </p:nvSpPr>
        <p:spPr>
          <a:xfrm>
            <a:off x="4943307" y="5040378"/>
            <a:ext cx="2341486" cy="230832"/>
          </a:xfrm>
          <a:prstGeom prst="rect">
            <a:avLst/>
          </a:prstGeom>
          <a:noFill/>
          <a:ln>
            <a:noFill/>
          </a:ln>
        </p:spPr>
        <p:txBody>
          <a:bodyPr spcFirstLastPara="1" wrap="square" lIns="91425" tIns="45700" rIns="91425" bIns="45700" anchor="t" anchorCtr="0">
            <a:spAutoFit/>
          </a:bodyPr>
          <a:lstStyle/>
          <a:p>
            <a:pPr marL="36513" marR="0" lvl="0" indent="0" algn="ctr" rtl="0">
              <a:spcBef>
                <a:spcPts val="0"/>
              </a:spcBef>
              <a:spcAft>
                <a:spcPts val="0"/>
              </a:spcAft>
              <a:buClr>
                <a:schemeClr val="accent1"/>
              </a:buClr>
              <a:buSzPts val="900"/>
              <a:buFont typeface="Century Gothic"/>
              <a:buNone/>
            </a:pPr>
            <a:r>
              <a:rPr lang="en-US" sz="900" b="0">
                <a:solidFill>
                  <a:schemeClr val="lt1"/>
                </a:solidFill>
                <a:latin typeface="Century Gothic"/>
                <a:ea typeface="Century Gothic"/>
                <a:cs typeface="Century Gothic"/>
                <a:sym typeface="Century Gothic"/>
              </a:rPr>
              <a:t>(Chan et al., 2016)</a:t>
            </a:r>
            <a:endParaRPr/>
          </a:p>
        </p:txBody>
      </p:sp>
      <p:sp>
        <p:nvSpPr>
          <p:cNvPr id="372" name="Google Shape;372;p17"/>
          <p:cNvSpPr txBox="1"/>
          <p:nvPr/>
        </p:nvSpPr>
        <p:spPr>
          <a:xfrm>
            <a:off x="5470864" y="5550829"/>
            <a:ext cx="2060093" cy="369332"/>
          </a:xfrm>
          <a:prstGeom prst="rect">
            <a:avLst/>
          </a:prstGeom>
          <a:noFill/>
          <a:ln>
            <a:noFill/>
          </a:ln>
        </p:spPr>
        <p:txBody>
          <a:bodyPr spcFirstLastPara="1" wrap="square" lIns="91425" tIns="45700" rIns="91425" bIns="45700" anchor="t" anchorCtr="0">
            <a:spAutoFit/>
          </a:bodyPr>
          <a:lstStyle/>
          <a:p>
            <a:pPr marL="293688" marR="0" lvl="0" indent="-257175" algn="l" rtl="0">
              <a:spcBef>
                <a:spcPts val="0"/>
              </a:spcBef>
              <a:spcAft>
                <a:spcPts val="0"/>
              </a:spcAft>
              <a:buNone/>
            </a:pPr>
            <a:r>
              <a:rPr lang="en-US" sz="1800" b="1">
                <a:solidFill>
                  <a:schemeClr val="lt1"/>
                </a:solidFill>
                <a:latin typeface="Century Gothic"/>
                <a:ea typeface="Century Gothic"/>
                <a:cs typeface="Century Gothic"/>
                <a:sym typeface="Century Gothic"/>
              </a:rPr>
              <a:t>Increased hours</a:t>
            </a:r>
            <a:endParaRPr/>
          </a:p>
        </p:txBody>
      </p:sp>
      <p:sp>
        <p:nvSpPr>
          <p:cNvPr id="373" name="Google Shape;373;p17"/>
          <p:cNvSpPr txBox="1"/>
          <p:nvPr/>
        </p:nvSpPr>
        <p:spPr>
          <a:xfrm>
            <a:off x="7635438" y="4560894"/>
            <a:ext cx="1347197" cy="230832"/>
          </a:xfrm>
          <a:prstGeom prst="rect">
            <a:avLst/>
          </a:prstGeom>
          <a:noFill/>
          <a:ln>
            <a:noFill/>
          </a:ln>
        </p:spPr>
        <p:txBody>
          <a:bodyPr spcFirstLastPara="1" wrap="square" lIns="91425" tIns="45700" rIns="91425" bIns="45700" anchor="t" anchorCtr="0">
            <a:spAutoFit/>
          </a:bodyPr>
          <a:lstStyle/>
          <a:p>
            <a:pPr marL="36513" marR="0" lvl="0" indent="0" algn="ctr" rtl="0">
              <a:spcBef>
                <a:spcPts val="0"/>
              </a:spcBef>
              <a:spcAft>
                <a:spcPts val="0"/>
              </a:spcAft>
              <a:buClr>
                <a:schemeClr val="accent1"/>
              </a:buClr>
              <a:buSzPts val="900"/>
              <a:buFont typeface="Century Gothic"/>
              <a:buNone/>
            </a:pPr>
            <a:r>
              <a:rPr lang="en-US" sz="900" b="0">
                <a:solidFill>
                  <a:schemeClr val="dk1"/>
                </a:solidFill>
                <a:latin typeface="Century Gothic"/>
                <a:ea typeface="Century Gothic"/>
                <a:cs typeface="Century Gothic"/>
                <a:sym typeface="Century Gothic"/>
              </a:rPr>
              <a:t>(Chan et al., 2016)</a:t>
            </a:r>
            <a:endParaRPr/>
          </a:p>
        </p:txBody>
      </p:sp>
      <p:sp>
        <p:nvSpPr>
          <p:cNvPr id="374" name="Google Shape;374;p17">
            <a:extLst>
              <a:ext uri="{C183D7F6-B498-43B3-948B-1728B52AA6E4}">
                <adec:decorative xmlns:adec="http://schemas.microsoft.com/office/drawing/2017/decorative" val="1"/>
              </a:ext>
            </a:extLst>
          </p:cNvPr>
          <p:cNvSpPr/>
          <p:nvPr/>
        </p:nvSpPr>
        <p:spPr>
          <a:xfrm>
            <a:off x="8788079" y="5256013"/>
            <a:ext cx="2341486" cy="956475"/>
          </a:xfrm>
          <a:prstGeom prst="rect">
            <a:avLst/>
          </a:prstGeom>
          <a:solidFill>
            <a:srgbClr val="3251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sp>
        <p:nvSpPr>
          <p:cNvPr id="375" name="Google Shape;375;p17"/>
          <p:cNvSpPr txBox="1"/>
          <p:nvPr/>
        </p:nvSpPr>
        <p:spPr>
          <a:xfrm>
            <a:off x="8828435" y="5550829"/>
            <a:ext cx="2351538" cy="369332"/>
          </a:xfrm>
          <a:prstGeom prst="rect">
            <a:avLst/>
          </a:prstGeom>
          <a:noFill/>
          <a:ln>
            <a:noFill/>
          </a:ln>
        </p:spPr>
        <p:txBody>
          <a:bodyPr spcFirstLastPara="1" wrap="square" lIns="91425" tIns="45700" rIns="91425" bIns="45700" anchor="t" anchorCtr="0">
            <a:spAutoFit/>
          </a:bodyPr>
          <a:lstStyle/>
          <a:p>
            <a:pPr marL="293688" marR="0" lvl="0" indent="-257175" algn="l" rtl="0">
              <a:spcBef>
                <a:spcPts val="0"/>
              </a:spcBef>
              <a:spcAft>
                <a:spcPts val="0"/>
              </a:spcAft>
              <a:buNone/>
            </a:pPr>
            <a:r>
              <a:rPr lang="en-US" sz="1800" b="1">
                <a:solidFill>
                  <a:schemeClr val="lt1"/>
                </a:solidFill>
                <a:latin typeface="Century Gothic"/>
                <a:ea typeface="Century Gothic"/>
                <a:cs typeface="Century Gothic"/>
                <a:sym typeface="Century Gothic"/>
              </a:rPr>
              <a:t>Employer benefits</a:t>
            </a:r>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100000"/>
              <a:buFont typeface="Century Gothic"/>
              <a:buNone/>
            </a:pPr>
            <a:r>
              <a:rPr lang="en-US">
                <a:latin typeface="Open Sans" pitchFamily="2" charset="0"/>
                <a:ea typeface="Open Sans" pitchFamily="2" charset="0"/>
                <a:cs typeface="Open Sans" pitchFamily="2" charset="0"/>
                <a:sym typeface="Century Gothic"/>
              </a:rPr>
              <a:t>Evidence-Based Strategies That Promote Long-Term and High-Quality Employment</a:t>
            </a:r>
            <a:endParaRPr>
              <a:latin typeface="Open Sans" pitchFamily="2" charset="0"/>
              <a:ea typeface="Open Sans" pitchFamily="2" charset="0"/>
              <a:cs typeface="Open Sans" pitchFamily="2" charset="0"/>
            </a:endParaRPr>
          </a:p>
        </p:txBody>
      </p:sp>
      <p:pic>
        <p:nvPicPr>
          <p:cNvPr id="382" name="Google Shape;382;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95097" y="2371999"/>
            <a:ext cx="761226" cy="761226"/>
          </a:xfrm>
          <a:prstGeom prst="rect">
            <a:avLst/>
          </a:prstGeom>
          <a:noFill/>
          <a:ln>
            <a:noFill/>
          </a:ln>
        </p:spPr>
      </p:pic>
      <p:pic>
        <p:nvPicPr>
          <p:cNvPr id="383" name="Google Shape;383;p1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380840" y="2371998"/>
            <a:ext cx="761227" cy="761227"/>
          </a:xfrm>
          <a:prstGeom prst="rect">
            <a:avLst/>
          </a:prstGeom>
          <a:noFill/>
          <a:ln>
            <a:noFill/>
          </a:ln>
        </p:spPr>
      </p:pic>
      <p:sp>
        <p:nvSpPr>
          <p:cNvPr id="384" name="Google Shape;384;p18"/>
          <p:cNvSpPr txBox="1"/>
          <p:nvPr/>
        </p:nvSpPr>
        <p:spPr>
          <a:xfrm>
            <a:off x="255810" y="3293889"/>
            <a:ext cx="2792190"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Open Sans" pitchFamily="2" charset="0"/>
                <a:ea typeface="Open Sans" pitchFamily="2" charset="0"/>
                <a:cs typeface="Open Sans" pitchFamily="2" charset="0"/>
                <a:sym typeface="Century Gothic"/>
              </a:rPr>
              <a:t>Apprenticeships</a:t>
            </a:r>
            <a:r>
              <a:rPr lang="en-US" sz="3200" dirty="0">
                <a:solidFill>
                  <a:schemeClr val="dk1"/>
                </a:solidFill>
                <a:latin typeface="Open Sans" pitchFamily="2" charset="0"/>
                <a:ea typeface="Open Sans" pitchFamily="2" charset="0"/>
                <a:cs typeface="Open Sans" pitchFamily="2" charset="0"/>
                <a:sym typeface="Century Gothic"/>
              </a:rPr>
              <a:t> </a:t>
            </a:r>
            <a:r>
              <a:rPr lang="en-US" sz="1800" dirty="0">
                <a:solidFill>
                  <a:schemeClr val="dk1"/>
                </a:solidFill>
                <a:latin typeface="Open Sans" pitchFamily="2" charset="0"/>
                <a:ea typeface="Open Sans" pitchFamily="2" charset="0"/>
                <a:cs typeface="Open Sans" pitchFamily="2" charset="0"/>
                <a:sym typeface="Century Gothic"/>
              </a:rPr>
              <a:t>(Brockman &amp; Smith, 2023; Lester &amp; </a:t>
            </a:r>
            <a:r>
              <a:rPr lang="en-US" sz="1800" dirty="0" err="1">
                <a:solidFill>
                  <a:schemeClr val="dk1"/>
                </a:solidFill>
                <a:latin typeface="Open Sans" pitchFamily="2" charset="0"/>
                <a:ea typeface="Open Sans" pitchFamily="2" charset="0"/>
                <a:cs typeface="Open Sans" pitchFamily="2" charset="0"/>
                <a:sym typeface="Century Gothic"/>
              </a:rPr>
              <a:t>Bravenboer</a:t>
            </a:r>
            <a:r>
              <a:rPr lang="en-US" sz="1800" dirty="0">
                <a:solidFill>
                  <a:schemeClr val="dk1"/>
                </a:solidFill>
                <a:latin typeface="Open Sans" pitchFamily="2" charset="0"/>
                <a:ea typeface="Open Sans" pitchFamily="2" charset="0"/>
                <a:cs typeface="Open Sans" pitchFamily="2" charset="0"/>
                <a:sym typeface="Century Gothic"/>
              </a:rPr>
              <a:t>, 2020; Sack &amp; Allen, 2019)</a:t>
            </a:r>
            <a:endParaRPr dirty="0">
              <a:latin typeface="Open Sans" pitchFamily="2" charset="0"/>
              <a:ea typeface="Open Sans" pitchFamily="2" charset="0"/>
              <a:cs typeface="Open Sans" pitchFamily="2" charset="0"/>
            </a:endParaRPr>
          </a:p>
        </p:txBody>
      </p:sp>
      <p:sp>
        <p:nvSpPr>
          <p:cNvPr id="385" name="Google Shape;385;p18"/>
          <p:cNvSpPr txBox="1"/>
          <p:nvPr/>
        </p:nvSpPr>
        <p:spPr>
          <a:xfrm>
            <a:off x="3256359" y="3293889"/>
            <a:ext cx="2633938"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Open Sans" pitchFamily="2" charset="0"/>
                <a:ea typeface="Open Sans" pitchFamily="2" charset="0"/>
                <a:cs typeface="Open Sans" pitchFamily="2" charset="0"/>
                <a:sym typeface="Century Gothic"/>
              </a:rPr>
              <a:t>Business (Employer) Engagement </a:t>
            </a:r>
            <a:r>
              <a:rPr lang="en-US" sz="1800">
                <a:solidFill>
                  <a:schemeClr val="dk1"/>
                </a:solidFill>
                <a:latin typeface="Open Sans" pitchFamily="2" charset="0"/>
                <a:ea typeface="Open Sans" pitchFamily="2" charset="0"/>
                <a:cs typeface="Open Sans" pitchFamily="2" charset="0"/>
                <a:sym typeface="Century Gothic"/>
              </a:rPr>
              <a:t>(Briggs et al., 2019; Tamburo et al., 2019; Van Berkel, 2021)</a:t>
            </a:r>
            <a:endParaRPr>
              <a:latin typeface="Open Sans" pitchFamily="2" charset="0"/>
              <a:ea typeface="Open Sans" pitchFamily="2" charset="0"/>
              <a:cs typeface="Open Sans" pitchFamily="2" charset="0"/>
            </a:endParaRPr>
          </a:p>
        </p:txBody>
      </p:sp>
      <p:sp>
        <p:nvSpPr>
          <p:cNvPr id="386" name="Google Shape;386;p18"/>
          <p:cNvSpPr txBox="1"/>
          <p:nvPr/>
        </p:nvSpPr>
        <p:spPr>
          <a:xfrm>
            <a:off x="6198851" y="3335432"/>
            <a:ext cx="276425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Open Sans" pitchFamily="2" charset="0"/>
                <a:ea typeface="Open Sans" pitchFamily="2" charset="0"/>
                <a:cs typeface="Open Sans" pitchFamily="2" charset="0"/>
                <a:sym typeface="Century Gothic"/>
              </a:rPr>
              <a:t>Career Pathways </a:t>
            </a:r>
            <a:r>
              <a:rPr lang="en-US" sz="1800">
                <a:solidFill>
                  <a:schemeClr val="dk1"/>
                </a:solidFill>
                <a:latin typeface="Open Sans" pitchFamily="2" charset="0"/>
                <a:ea typeface="Open Sans" pitchFamily="2" charset="0"/>
                <a:cs typeface="Open Sans" pitchFamily="2" charset="0"/>
                <a:sym typeface="Century Gothic"/>
              </a:rPr>
              <a:t>(Bragg, 2019; Peck et al., 2021; Sama &amp; Adam, 2020)</a:t>
            </a:r>
            <a:endParaRPr>
              <a:latin typeface="Open Sans" pitchFamily="2" charset="0"/>
              <a:ea typeface="Open Sans" pitchFamily="2" charset="0"/>
              <a:cs typeface="Open Sans" pitchFamily="2" charset="0"/>
            </a:endParaRPr>
          </a:p>
        </p:txBody>
      </p:sp>
      <p:sp>
        <p:nvSpPr>
          <p:cNvPr id="387" name="Google Shape;387;p18"/>
          <p:cNvSpPr txBox="1">
            <a:spLocks noGrp="1"/>
          </p:cNvSpPr>
          <p:nvPr>
            <p:ph type="body" idx="1"/>
          </p:nvPr>
        </p:nvSpPr>
        <p:spPr>
          <a:xfrm>
            <a:off x="9271656" y="3335432"/>
            <a:ext cx="2618912" cy="12926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8000"/>
              </a:lnSpc>
              <a:spcBef>
                <a:spcPts val="0"/>
              </a:spcBef>
              <a:spcAft>
                <a:spcPts val="0"/>
              </a:spcAft>
              <a:buSzPts val="3000"/>
              <a:buNone/>
            </a:pPr>
            <a:r>
              <a:rPr lang="en-US" b="1">
                <a:latin typeface="Open Sans" pitchFamily="2" charset="0"/>
                <a:ea typeface="Open Sans" pitchFamily="2" charset="0"/>
                <a:cs typeface="Open Sans" pitchFamily="2" charset="0"/>
                <a:sym typeface="Century Gothic"/>
              </a:rPr>
              <a:t>Internships</a:t>
            </a:r>
            <a:r>
              <a:rPr lang="en-US" sz="2400">
                <a:latin typeface="Open Sans" pitchFamily="2" charset="0"/>
                <a:ea typeface="Open Sans" pitchFamily="2" charset="0"/>
                <a:cs typeface="Open Sans" pitchFamily="2" charset="0"/>
                <a:sym typeface="Century Gothic"/>
              </a:rPr>
              <a:t> </a:t>
            </a:r>
            <a:r>
              <a:rPr lang="en-US" sz="1800">
                <a:latin typeface="Open Sans" pitchFamily="2" charset="0"/>
                <a:ea typeface="Open Sans" pitchFamily="2" charset="0"/>
                <a:cs typeface="Open Sans" pitchFamily="2" charset="0"/>
                <a:sym typeface="Century Gothic"/>
              </a:rPr>
              <a:t>(Garcia-Casarejos &amp; </a:t>
            </a:r>
            <a:r>
              <a:rPr lang="en-US" sz="1800" b="0" i="0">
                <a:solidFill>
                  <a:srgbClr val="222222"/>
                </a:solidFill>
                <a:latin typeface="Open Sans" pitchFamily="2" charset="0"/>
                <a:ea typeface="Open Sans" pitchFamily="2" charset="0"/>
                <a:cs typeface="Open Sans" pitchFamily="2" charset="0"/>
                <a:sym typeface="Century Gothic"/>
              </a:rPr>
              <a:t>Sáez-Pérez, 2020, Stewar</a:t>
            </a:r>
            <a:r>
              <a:rPr lang="en-US" sz="1800">
                <a:solidFill>
                  <a:srgbClr val="222222"/>
                </a:solidFill>
                <a:latin typeface="Open Sans" pitchFamily="2" charset="0"/>
                <a:ea typeface="Open Sans" pitchFamily="2" charset="0"/>
                <a:cs typeface="Open Sans" pitchFamily="2" charset="0"/>
                <a:sym typeface="Century Gothic"/>
              </a:rPr>
              <a:t>t, 2021)</a:t>
            </a:r>
            <a:endParaRPr sz="1800">
              <a:latin typeface="Open Sans" pitchFamily="2" charset="0"/>
              <a:ea typeface="Open Sans" pitchFamily="2" charset="0"/>
              <a:cs typeface="Open Sans" pitchFamily="2" charset="0"/>
              <a:sym typeface="Century Gothic"/>
            </a:endParaRPr>
          </a:p>
          <a:p>
            <a:pPr marL="0" lvl="0" indent="0" algn="l" rtl="0">
              <a:lnSpc>
                <a:spcPct val="108000"/>
              </a:lnSpc>
              <a:spcBef>
                <a:spcPts val="1200"/>
              </a:spcBef>
              <a:spcAft>
                <a:spcPts val="0"/>
              </a:spcAft>
              <a:buSzPts val="3000"/>
              <a:buNone/>
            </a:pPr>
            <a:endParaRPr>
              <a:latin typeface="Open Sans" pitchFamily="2" charset="0"/>
              <a:ea typeface="Open Sans" pitchFamily="2" charset="0"/>
              <a:cs typeface="Open Sans" pitchFamily="2" charset="0"/>
              <a:sym typeface="Century Gothic"/>
            </a:endParaRPr>
          </a:p>
        </p:txBody>
      </p:sp>
      <p:pic>
        <p:nvPicPr>
          <p:cNvPr id="388" name="Google Shape;388;p1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103259" y="2371998"/>
            <a:ext cx="761227" cy="761227"/>
          </a:xfrm>
          <a:prstGeom prst="rect">
            <a:avLst/>
          </a:prstGeom>
          <a:noFill/>
          <a:ln>
            <a:noFill/>
          </a:ln>
        </p:spPr>
      </p:pic>
      <p:pic>
        <p:nvPicPr>
          <p:cNvPr id="389" name="Google Shape;389;p18">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123440" y="2371998"/>
            <a:ext cx="761227" cy="761227"/>
          </a:xfrm>
          <a:prstGeom prst="rect">
            <a:avLst/>
          </a:prstGeom>
          <a:noFill/>
          <a:ln>
            <a:noFill/>
          </a:ln>
        </p:spPr>
      </p:pic>
      <p:pic>
        <p:nvPicPr>
          <p:cNvPr id="390" name="Google Shape;390;p18">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0143621" y="2258241"/>
            <a:ext cx="874983" cy="874983"/>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9"/>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100000"/>
              <a:buFont typeface="Century Gothic"/>
              <a:buNone/>
            </a:pPr>
            <a:r>
              <a:rPr lang="en-US">
                <a:latin typeface="Open Sans" pitchFamily="2" charset="0"/>
                <a:ea typeface="Open Sans" pitchFamily="2" charset="0"/>
                <a:cs typeface="Open Sans" pitchFamily="2" charset="0"/>
                <a:sym typeface="Century Gothic"/>
              </a:rPr>
              <a:t>Evidence-Based Strategies That Promote Long-Term and High-Quality Employment</a:t>
            </a:r>
            <a:r>
              <a:rPr lang="en-US" sz="1100" b="1" i="0" u="none" strike="noStrike" cap="none">
                <a:solidFill>
                  <a:srgbClr val="0D1D34"/>
                </a:solidFill>
                <a:latin typeface="Open Sans" pitchFamily="2" charset="0"/>
                <a:ea typeface="Open Sans" pitchFamily="2" charset="0"/>
                <a:cs typeface="Open Sans" pitchFamily="2" charset="0"/>
                <a:sym typeface="Century Gothic"/>
              </a:rPr>
              <a:t> (2)</a:t>
            </a:r>
            <a:endParaRPr>
              <a:latin typeface="Open Sans" pitchFamily="2" charset="0"/>
              <a:ea typeface="Open Sans" pitchFamily="2" charset="0"/>
              <a:cs typeface="Open Sans" pitchFamily="2" charset="0"/>
              <a:sym typeface="Century Gothic"/>
            </a:endParaRPr>
          </a:p>
        </p:txBody>
      </p:sp>
      <p:sp>
        <p:nvSpPr>
          <p:cNvPr id="397" name="Google Shape;397;p19"/>
          <p:cNvSpPr txBox="1"/>
          <p:nvPr/>
        </p:nvSpPr>
        <p:spPr>
          <a:xfrm>
            <a:off x="306281" y="3238048"/>
            <a:ext cx="2590060" cy="16619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Open Sans" pitchFamily="2" charset="0"/>
                <a:ea typeface="Open Sans" pitchFamily="2" charset="0"/>
                <a:cs typeface="Open Sans" pitchFamily="2" charset="0"/>
                <a:sym typeface="Century Gothic"/>
              </a:rPr>
              <a:t>Rapid Engagement</a:t>
            </a:r>
            <a:r>
              <a:rPr lang="en-US" sz="2400" dirty="0">
                <a:solidFill>
                  <a:schemeClr val="dk1"/>
                </a:solidFill>
                <a:latin typeface="Open Sans" pitchFamily="2" charset="0"/>
                <a:ea typeface="Open Sans" pitchFamily="2" charset="0"/>
                <a:cs typeface="Open Sans" pitchFamily="2" charset="0"/>
                <a:sym typeface="Century Gothic"/>
              </a:rPr>
              <a:t> </a:t>
            </a:r>
            <a:r>
              <a:rPr lang="en-US" sz="1800" dirty="0">
                <a:solidFill>
                  <a:schemeClr val="dk1"/>
                </a:solidFill>
                <a:latin typeface="Open Sans" pitchFamily="2" charset="0"/>
                <a:ea typeface="Open Sans" pitchFamily="2" charset="0"/>
                <a:cs typeface="Open Sans" pitchFamily="2" charset="0"/>
                <a:sym typeface="Century Gothic"/>
              </a:rPr>
              <a:t>(Cohen et al., 2020; Noel et al., 2018; Swanson et al., 2020)</a:t>
            </a:r>
            <a:endParaRPr dirty="0">
              <a:latin typeface="Open Sans" pitchFamily="2" charset="0"/>
              <a:ea typeface="Open Sans" pitchFamily="2" charset="0"/>
              <a:cs typeface="Open Sans" pitchFamily="2" charset="0"/>
            </a:endParaRPr>
          </a:p>
        </p:txBody>
      </p:sp>
      <p:sp>
        <p:nvSpPr>
          <p:cNvPr id="398" name="Google Shape;398;p19"/>
          <p:cNvSpPr txBox="1"/>
          <p:nvPr/>
        </p:nvSpPr>
        <p:spPr>
          <a:xfrm>
            <a:off x="3275989" y="3238048"/>
            <a:ext cx="2101789" cy="16619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Open Sans" pitchFamily="2" charset="0"/>
                <a:ea typeface="Open Sans" pitchFamily="2" charset="0"/>
                <a:cs typeface="Open Sans" pitchFamily="2" charset="0"/>
                <a:sym typeface="Century Gothic"/>
              </a:rPr>
              <a:t>Targeted Outreach </a:t>
            </a:r>
            <a:r>
              <a:rPr lang="en-US" sz="1800" dirty="0">
                <a:solidFill>
                  <a:schemeClr val="dk1"/>
                </a:solidFill>
                <a:latin typeface="Open Sans" pitchFamily="2" charset="0"/>
                <a:ea typeface="Open Sans" pitchFamily="2" charset="0"/>
                <a:cs typeface="Open Sans" pitchFamily="2" charset="0"/>
                <a:sym typeface="Century Gothic"/>
              </a:rPr>
              <a:t>(Mamun et al., 2019; Patnaik et al., 2022)</a:t>
            </a:r>
            <a:endParaRPr sz="1800" dirty="0">
              <a:solidFill>
                <a:schemeClr val="dk1"/>
              </a:solidFill>
              <a:latin typeface="Open Sans" pitchFamily="2" charset="0"/>
              <a:ea typeface="Open Sans" pitchFamily="2" charset="0"/>
              <a:cs typeface="Open Sans" pitchFamily="2" charset="0"/>
              <a:sym typeface="Century Gothic"/>
            </a:endParaRPr>
          </a:p>
        </p:txBody>
      </p:sp>
      <p:sp>
        <p:nvSpPr>
          <p:cNvPr id="399" name="Google Shape;399;p19"/>
          <p:cNvSpPr txBox="1"/>
          <p:nvPr/>
        </p:nvSpPr>
        <p:spPr>
          <a:xfrm>
            <a:off x="5757426" y="3238048"/>
            <a:ext cx="3202492"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Open Sans" pitchFamily="2" charset="0"/>
                <a:ea typeface="Open Sans" pitchFamily="2" charset="0"/>
                <a:cs typeface="Open Sans" pitchFamily="2" charset="0"/>
                <a:sym typeface="Century Gothic"/>
              </a:rPr>
              <a:t>Work-Incentives Benefits Counseling</a:t>
            </a:r>
            <a:r>
              <a:rPr lang="en-US" sz="2400" dirty="0">
                <a:solidFill>
                  <a:schemeClr val="dk1"/>
                </a:solidFill>
                <a:latin typeface="Open Sans" pitchFamily="2" charset="0"/>
                <a:ea typeface="Open Sans" pitchFamily="2" charset="0"/>
                <a:cs typeface="Open Sans" pitchFamily="2" charset="0"/>
                <a:sym typeface="Century Gothic"/>
              </a:rPr>
              <a:t> </a:t>
            </a:r>
            <a:r>
              <a:rPr lang="en-US" sz="1800" dirty="0">
                <a:solidFill>
                  <a:schemeClr val="dk1"/>
                </a:solidFill>
                <a:latin typeface="Open Sans" pitchFamily="2" charset="0"/>
                <a:ea typeface="Open Sans" pitchFamily="2" charset="0"/>
                <a:cs typeface="Open Sans" pitchFamily="2" charset="0"/>
                <a:sym typeface="Century Gothic"/>
              </a:rPr>
              <a:t>(</a:t>
            </a:r>
            <a:r>
              <a:rPr lang="en-US" sz="1800" dirty="0" err="1">
                <a:solidFill>
                  <a:schemeClr val="dk1"/>
                </a:solidFill>
                <a:latin typeface="Open Sans" pitchFamily="2" charset="0"/>
                <a:ea typeface="Open Sans" pitchFamily="2" charset="0"/>
                <a:cs typeface="Open Sans" pitchFamily="2" charset="0"/>
                <a:sym typeface="Century Gothic"/>
              </a:rPr>
              <a:t>Delin</a:t>
            </a:r>
            <a:r>
              <a:rPr lang="en-US" sz="1800" dirty="0">
                <a:solidFill>
                  <a:schemeClr val="dk1"/>
                </a:solidFill>
                <a:latin typeface="Open Sans" pitchFamily="2" charset="0"/>
                <a:ea typeface="Open Sans" pitchFamily="2" charset="0"/>
                <a:cs typeface="Open Sans" pitchFamily="2" charset="0"/>
                <a:sym typeface="Century Gothic"/>
              </a:rPr>
              <a:t> et al., 2012; Hartman et al., 2015; Iwanaga et al., 2021; </a:t>
            </a:r>
            <a:r>
              <a:rPr lang="en-US" sz="1800" dirty="0">
                <a:solidFill>
                  <a:srgbClr val="000000"/>
                </a:solidFill>
                <a:latin typeface="Open Sans" pitchFamily="2" charset="0"/>
                <a:ea typeface="Open Sans" pitchFamily="2" charset="0"/>
                <a:cs typeface="Open Sans" pitchFamily="2" charset="0"/>
                <a:sym typeface="Century Gothic"/>
              </a:rPr>
              <a:t>Schlegelmilch</a:t>
            </a:r>
            <a:r>
              <a:rPr lang="en-US" sz="1800" dirty="0">
                <a:solidFill>
                  <a:schemeClr val="dk1"/>
                </a:solidFill>
                <a:latin typeface="Open Sans" pitchFamily="2" charset="0"/>
                <a:ea typeface="Open Sans" pitchFamily="2" charset="0"/>
                <a:cs typeface="Open Sans" pitchFamily="2" charset="0"/>
                <a:sym typeface="Century Gothic"/>
              </a:rPr>
              <a:t>  et al. 2019)</a:t>
            </a:r>
            <a:endParaRPr dirty="0">
              <a:latin typeface="Open Sans" pitchFamily="2" charset="0"/>
              <a:ea typeface="Open Sans" pitchFamily="2" charset="0"/>
              <a:cs typeface="Open Sans" pitchFamily="2" charset="0"/>
            </a:endParaRPr>
          </a:p>
        </p:txBody>
      </p:sp>
      <p:sp>
        <p:nvSpPr>
          <p:cNvPr id="400" name="Google Shape;400;p19"/>
          <p:cNvSpPr txBox="1">
            <a:spLocks noGrp="1"/>
          </p:cNvSpPr>
          <p:nvPr>
            <p:ph type="body" idx="1"/>
          </p:nvPr>
        </p:nvSpPr>
        <p:spPr>
          <a:xfrm>
            <a:off x="9339566" y="3238048"/>
            <a:ext cx="2546153" cy="2209800"/>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3000"/>
              <a:buNone/>
            </a:pPr>
            <a:r>
              <a:rPr lang="en-US" sz="2400" b="1" dirty="0">
                <a:latin typeface="Open Sans" pitchFamily="2" charset="0"/>
                <a:ea typeface="Open Sans" pitchFamily="2" charset="0"/>
                <a:cs typeface="Open Sans" pitchFamily="2" charset="0"/>
                <a:sym typeface="Century Gothic"/>
              </a:rPr>
              <a:t>Work-Based Learning Experiences </a:t>
            </a:r>
            <a:r>
              <a:rPr lang="en-US" sz="1400" dirty="0">
                <a:latin typeface="Open Sans" pitchFamily="2" charset="0"/>
                <a:ea typeface="Open Sans" pitchFamily="2" charset="0"/>
                <a:cs typeface="Open Sans" pitchFamily="2" charset="0"/>
                <a:sym typeface="Century Gothic"/>
              </a:rPr>
              <a:t>(</a:t>
            </a:r>
            <a:r>
              <a:rPr lang="en-US" sz="1400" dirty="0" err="1">
                <a:latin typeface="Open Sans" pitchFamily="2" charset="0"/>
                <a:ea typeface="Open Sans" pitchFamily="2" charset="0"/>
                <a:cs typeface="Open Sans" pitchFamily="2" charset="0"/>
                <a:sym typeface="Century Gothic"/>
              </a:rPr>
              <a:t>Luecking</a:t>
            </a:r>
            <a:r>
              <a:rPr lang="en-US" sz="1400" dirty="0">
                <a:latin typeface="Open Sans" pitchFamily="2" charset="0"/>
                <a:ea typeface="Open Sans" pitchFamily="2" charset="0"/>
                <a:cs typeface="Open Sans" pitchFamily="2" charset="0"/>
                <a:sym typeface="Century Gothic"/>
              </a:rPr>
              <a:t> &amp; </a:t>
            </a:r>
            <a:r>
              <a:rPr lang="en-US" sz="1400" dirty="0" err="1">
                <a:latin typeface="Open Sans" pitchFamily="2" charset="0"/>
                <a:ea typeface="Open Sans" pitchFamily="2" charset="0"/>
                <a:cs typeface="Open Sans" pitchFamily="2" charset="0"/>
                <a:sym typeface="Century Gothic"/>
              </a:rPr>
              <a:t>Luecking</a:t>
            </a:r>
            <a:r>
              <a:rPr lang="en-US" sz="1400" dirty="0">
                <a:latin typeface="Open Sans" pitchFamily="2" charset="0"/>
                <a:ea typeface="Open Sans" pitchFamily="2" charset="0"/>
                <a:cs typeface="Open Sans" pitchFamily="2" charset="0"/>
                <a:sym typeface="Century Gothic"/>
              </a:rPr>
              <a:t>, 2013; Mazzotti et al., 2012; </a:t>
            </a:r>
            <a:r>
              <a:rPr lang="en-US" sz="1400" dirty="0" err="1">
                <a:latin typeface="Open Sans" pitchFamily="2" charset="0"/>
                <a:ea typeface="Open Sans" pitchFamily="2" charset="0"/>
                <a:cs typeface="Open Sans" pitchFamily="2" charset="0"/>
                <a:sym typeface="Century Gothic"/>
              </a:rPr>
              <a:t>Stodden</a:t>
            </a:r>
            <a:r>
              <a:rPr lang="en-US" sz="1400" dirty="0">
                <a:latin typeface="Open Sans" pitchFamily="2" charset="0"/>
                <a:ea typeface="Open Sans" pitchFamily="2" charset="0"/>
                <a:cs typeface="Open Sans" pitchFamily="2" charset="0"/>
                <a:sym typeface="Century Gothic"/>
              </a:rPr>
              <a:t> et al., 2001)</a:t>
            </a:r>
            <a:endParaRPr dirty="0">
              <a:latin typeface="Open Sans" pitchFamily="2" charset="0"/>
              <a:ea typeface="Open Sans" pitchFamily="2" charset="0"/>
              <a:cs typeface="Open Sans" pitchFamily="2" charset="0"/>
            </a:endParaRPr>
          </a:p>
          <a:p>
            <a:pPr marL="347472" lvl="0" indent="-156972" algn="l" rtl="0">
              <a:lnSpc>
                <a:spcPct val="108000"/>
              </a:lnSpc>
              <a:spcBef>
                <a:spcPts val="1200"/>
              </a:spcBef>
              <a:spcAft>
                <a:spcPts val="0"/>
              </a:spcAft>
              <a:buClr>
                <a:srgbClr val="214D8D"/>
              </a:buClr>
              <a:buSzPts val="3000"/>
              <a:buNone/>
            </a:pPr>
            <a:endParaRPr dirty="0">
              <a:latin typeface="Open Sans" pitchFamily="2" charset="0"/>
              <a:ea typeface="Open Sans" pitchFamily="2" charset="0"/>
              <a:cs typeface="Open Sans" pitchFamily="2" charset="0"/>
              <a:sym typeface="Century Gothic"/>
            </a:endParaRPr>
          </a:p>
          <a:p>
            <a:pPr marL="347472" lvl="0" indent="-156972" algn="l" rtl="0">
              <a:lnSpc>
                <a:spcPct val="108000"/>
              </a:lnSpc>
              <a:spcBef>
                <a:spcPts val="1200"/>
              </a:spcBef>
              <a:spcAft>
                <a:spcPts val="0"/>
              </a:spcAft>
              <a:buClr>
                <a:srgbClr val="214D8D"/>
              </a:buClr>
              <a:buSzPts val="3000"/>
              <a:buNone/>
            </a:pPr>
            <a:endParaRPr dirty="0">
              <a:latin typeface="Open Sans" pitchFamily="2" charset="0"/>
              <a:ea typeface="Open Sans" pitchFamily="2" charset="0"/>
              <a:cs typeface="Open Sans" pitchFamily="2" charset="0"/>
              <a:sym typeface="Century Gothic"/>
            </a:endParaRPr>
          </a:p>
          <a:p>
            <a:pPr marL="347472" lvl="0" indent="-156972" algn="l" rtl="0">
              <a:lnSpc>
                <a:spcPct val="108000"/>
              </a:lnSpc>
              <a:spcBef>
                <a:spcPts val="1200"/>
              </a:spcBef>
              <a:spcAft>
                <a:spcPts val="0"/>
              </a:spcAft>
              <a:buClr>
                <a:srgbClr val="214D8D"/>
              </a:buClr>
              <a:buSzPts val="3000"/>
              <a:buNone/>
            </a:pPr>
            <a:endParaRPr dirty="0">
              <a:latin typeface="Open Sans" pitchFamily="2" charset="0"/>
              <a:ea typeface="Open Sans" pitchFamily="2" charset="0"/>
              <a:cs typeface="Open Sans" pitchFamily="2" charset="0"/>
              <a:sym typeface="Century Gothic"/>
            </a:endParaRPr>
          </a:p>
          <a:p>
            <a:pPr marL="347472" lvl="0" indent="-156972" algn="l" rtl="0">
              <a:lnSpc>
                <a:spcPct val="108000"/>
              </a:lnSpc>
              <a:spcBef>
                <a:spcPts val="1200"/>
              </a:spcBef>
              <a:spcAft>
                <a:spcPts val="0"/>
              </a:spcAft>
              <a:buClr>
                <a:srgbClr val="214D8D"/>
              </a:buClr>
              <a:buSzPts val="3000"/>
              <a:buNone/>
            </a:pPr>
            <a:endParaRPr dirty="0">
              <a:latin typeface="Open Sans" pitchFamily="2" charset="0"/>
              <a:ea typeface="Open Sans" pitchFamily="2" charset="0"/>
              <a:cs typeface="Open Sans" pitchFamily="2" charset="0"/>
              <a:sym typeface="Century Gothic"/>
            </a:endParaRPr>
          </a:p>
        </p:txBody>
      </p:sp>
      <p:pic>
        <p:nvPicPr>
          <p:cNvPr id="401" name="Google Shape;401;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952144" y="2213416"/>
            <a:ext cx="874983" cy="874983"/>
          </a:xfrm>
          <a:prstGeom prst="rect">
            <a:avLst/>
          </a:prstGeom>
          <a:noFill/>
          <a:ln>
            <a:noFill/>
          </a:ln>
        </p:spPr>
      </p:pic>
      <p:pic>
        <p:nvPicPr>
          <p:cNvPr id="402" name="Google Shape;402;p1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163050" y="2189215"/>
            <a:ext cx="899184" cy="899184"/>
          </a:xfrm>
          <a:prstGeom prst="rect">
            <a:avLst/>
          </a:prstGeom>
          <a:noFill/>
          <a:ln>
            <a:noFill/>
          </a:ln>
        </p:spPr>
      </p:pic>
      <p:pic>
        <p:nvPicPr>
          <p:cNvPr id="403" name="Google Shape;403;p1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820416" y="2201315"/>
            <a:ext cx="899184" cy="899184"/>
          </a:xfrm>
          <a:prstGeom prst="rect">
            <a:avLst/>
          </a:prstGeom>
          <a:noFill/>
          <a:ln>
            <a:noFill/>
          </a:ln>
        </p:spPr>
      </p:pic>
      <p:pic>
        <p:nvPicPr>
          <p:cNvPr id="404" name="Google Shape;404;p19">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040396" y="2182609"/>
            <a:ext cx="936596" cy="936596"/>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
          <p:cNvSpPr txBox="1">
            <a:spLocks noGrp="1"/>
          </p:cNvSpPr>
          <p:nvPr>
            <p:ph type="title"/>
          </p:nvPr>
        </p:nvSpPr>
        <p:spPr>
          <a:xfrm>
            <a:off x="731519" y="365761"/>
            <a:ext cx="10685169" cy="931411"/>
          </a:xfrm>
          <a:prstGeom prst="rect">
            <a:avLst/>
          </a:prstGeom>
          <a:noFill/>
          <a:ln>
            <a:noFill/>
          </a:ln>
        </p:spPr>
        <p:txBody>
          <a:bodyPr spcFirstLastPara="1" wrap="square" lIns="91425" tIns="45700" rIns="91425" bIns="45700" anchor="b" anchorCtr="0">
            <a:noAutofit/>
          </a:bodyPr>
          <a:lstStyle/>
          <a:p>
            <a:pPr marL="0" lvl="0" indent="0" algn="l" rtl="0">
              <a:lnSpc>
                <a:spcPct val="105000"/>
              </a:lnSpc>
              <a:spcBef>
                <a:spcPts val="0"/>
              </a:spcBef>
              <a:spcAft>
                <a:spcPts val="0"/>
              </a:spcAft>
              <a:buClr>
                <a:schemeClr val="dk1"/>
              </a:buClr>
              <a:buSzPts val="4400"/>
              <a:buFont typeface="Open Sans"/>
              <a:buNone/>
            </a:pPr>
            <a:r>
              <a:rPr lang="en-US" sz="4400">
                <a:solidFill>
                  <a:schemeClr val="dk1"/>
                </a:solidFill>
              </a:rPr>
              <a:t>Disclaimer</a:t>
            </a:r>
            <a:endParaRPr/>
          </a:p>
        </p:txBody>
      </p:sp>
      <p:sp>
        <p:nvSpPr>
          <p:cNvPr id="243" name="Google Shape;243;p2"/>
          <p:cNvSpPr txBox="1">
            <a:spLocks noGrp="1"/>
          </p:cNvSpPr>
          <p:nvPr>
            <p:ph type="body" idx="1"/>
          </p:nvPr>
        </p:nvSpPr>
        <p:spPr>
          <a:xfrm>
            <a:off x="731520" y="1509823"/>
            <a:ext cx="10507094" cy="498241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US"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0"/>
          <p:cNvSpPr txBox="1">
            <a:spLocks noGrp="1"/>
          </p:cNvSpPr>
          <p:nvPr>
            <p:ph type="title"/>
          </p:nvPr>
        </p:nvSpPr>
        <p:spPr>
          <a:xfrm>
            <a:off x="840141" y="674288"/>
            <a:ext cx="11139790" cy="768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4000"/>
              <a:buFont typeface="Open Sans"/>
              <a:buNone/>
            </a:pPr>
            <a:r>
              <a:rPr lang="en-US" dirty="0"/>
              <a:t>                           </a:t>
            </a:r>
            <a:r>
              <a:rPr lang="en-US" sz="3100" dirty="0">
                <a:solidFill>
                  <a:srgbClr val="001642"/>
                </a:solidFill>
                <a:latin typeface="Century Gothic"/>
                <a:ea typeface="Century Gothic"/>
                <a:cs typeface="Century Gothic"/>
                <a:sym typeface="Century Gothic"/>
              </a:rPr>
              <a:t>VRTAC-QE Training and TA Topics</a:t>
            </a:r>
            <a:endParaRPr dirty="0"/>
          </a:p>
        </p:txBody>
      </p:sp>
      <p:sp>
        <p:nvSpPr>
          <p:cNvPr id="411" name="Google Shape;411;p20"/>
          <p:cNvSpPr txBox="1">
            <a:spLocks noGrp="1"/>
          </p:cNvSpPr>
          <p:nvPr>
            <p:ph type="body" idx="1"/>
          </p:nvPr>
        </p:nvSpPr>
        <p:spPr>
          <a:xfrm>
            <a:off x="654129" y="2096645"/>
            <a:ext cx="3179331" cy="4229499"/>
          </a:xfrm>
          <a:prstGeom prst="rect">
            <a:avLst/>
          </a:prstGeom>
          <a:noFill/>
          <a:ln>
            <a:noFill/>
          </a:ln>
        </p:spPr>
        <p:txBody>
          <a:bodyPr spcFirstLastPara="1" wrap="square" lIns="91425" tIns="45700" rIns="91425" bIns="45700" anchor="t" anchorCtr="0">
            <a:noAutofit/>
          </a:bodyPr>
          <a:lstStyle/>
          <a:p>
            <a:pPr marL="233363" lvl="0" indent="-217488" algn="l" rtl="0">
              <a:lnSpc>
                <a:spcPct val="125000"/>
              </a:lnSpc>
              <a:spcBef>
                <a:spcPts val="0"/>
              </a:spcBef>
              <a:spcAft>
                <a:spcPts val="0"/>
              </a:spcAft>
              <a:buClr>
                <a:srgbClr val="000000"/>
              </a:buClr>
              <a:buSzPct val="125000"/>
              <a:buChar char="•"/>
            </a:pPr>
            <a:r>
              <a:rPr lang="en-US" sz="1800" b="1" dirty="0">
                <a:solidFill>
                  <a:srgbClr val="000000"/>
                </a:solidFill>
                <a:latin typeface="Open Sans" pitchFamily="2" charset="0"/>
                <a:ea typeface="Open Sans" pitchFamily="2" charset="0"/>
                <a:cs typeface="Open Sans" pitchFamily="2" charset="0"/>
                <a:sym typeface="Century Gothic"/>
              </a:rPr>
              <a:t>Apprenticeship / Pre-apprenticeship</a:t>
            </a:r>
            <a:endParaRPr lang="en-US" sz="1800" b="1"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b="0" dirty="0">
                <a:solidFill>
                  <a:srgbClr val="000000"/>
                </a:solidFill>
                <a:latin typeface="Open Sans" pitchFamily="2" charset="0"/>
                <a:ea typeface="Open Sans" pitchFamily="2" charset="0"/>
                <a:cs typeface="Open Sans" pitchFamily="2" charset="0"/>
                <a:sym typeface="Century Gothic"/>
              </a:rPr>
              <a:t>Career Counseling</a:t>
            </a:r>
            <a:endParaRPr lang="en-US" sz="1800"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b="1" dirty="0">
                <a:solidFill>
                  <a:srgbClr val="000000"/>
                </a:solidFill>
                <a:latin typeface="Open Sans" pitchFamily="2" charset="0"/>
                <a:ea typeface="Open Sans" pitchFamily="2" charset="0"/>
                <a:cs typeface="Open Sans" pitchFamily="2" charset="0"/>
                <a:sym typeface="Century Gothic"/>
              </a:rPr>
              <a:t>Career Pathways</a:t>
            </a:r>
            <a:endParaRPr lang="en-US" sz="1800" b="1"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b="0" dirty="0">
                <a:solidFill>
                  <a:srgbClr val="000000"/>
                </a:solidFill>
                <a:latin typeface="Open Sans" pitchFamily="2" charset="0"/>
                <a:ea typeface="Open Sans" pitchFamily="2" charset="0"/>
                <a:cs typeface="Open Sans" pitchFamily="2" charset="0"/>
                <a:sym typeface="Century Gothic"/>
              </a:rPr>
              <a:t>Community Coordination</a:t>
            </a:r>
            <a:endParaRPr lang="en-US" sz="1800"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dirty="0">
                <a:solidFill>
                  <a:srgbClr val="000000"/>
                </a:solidFill>
                <a:latin typeface="Open Sans" pitchFamily="2" charset="0"/>
                <a:ea typeface="Open Sans" pitchFamily="2" charset="0"/>
                <a:cs typeface="Open Sans" pitchFamily="2" charset="0"/>
                <a:sym typeface="Century Gothic"/>
              </a:rPr>
              <a:t>Customized Employment</a:t>
            </a:r>
            <a:endParaRPr lang="en-US" sz="1800"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b="0" dirty="0">
                <a:solidFill>
                  <a:srgbClr val="000000"/>
                </a:solidFill>
                <a:latin typeface="Open Sans" pitchFamily="2" charset="0"/>
                <a:ea typeface="Open Sans" pitchFamily="2" charset="0"/>
                <a:cs typeface="Open Sans" pitchFamily="2" charset="0"/>
                <a:sym typeface="Century Gothic"/>
              </a:rPr>
              <a:t>Customized Training Programs</a:t>
            </a:r>
            <a:endParaRPr lang="en-US" sz="1800"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b="0" dirty="0">
                <a:solidFill>
                  <a:srgbClr val="000000"/>
                </a:solidFill>
                <a:latin typeface="Open Sans" pitchFamily="2" charset="0"/>
                <a:ea typeface="Open Sans" pitchFamily="2" charset="0"/>
                <a:cs typeface="Open Sans" pitchFamily="2" charset="0"/>
                <a:sym typeface="Century Gothic"/>
              </a:rPr>
              <a:t>Disaster Preparedness</a:t>
            </a:r>
            <a:endParaRPr lang="en-US" sz="1800"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b="1" dirty="0">
                <a:solidFill>
                  <a:srgbClr val="000000"/>
                </a:solidFill>
                <a:latin typeface="Open Sans" pitchFamily="2" charset="0"/>
                <a:ea typeface="Open Sans" pitchFamily="2" charset="0"/>
                <a:cs typeface="Open Sans" pitchFamily="2" charset="0"/>
                <a:sym typeface="Century Gothic"/>
              </a:rPr>
              <a:t>Employer Engagement</a:t>
            </a:r>
            <a:endParaRPr lang="en-US" sz="1800" b="1" dirty="0">
              <a:latin typeface="Open Sans" pitchFamily="2" charset="0"/>
              <a:ea typeface="Open Sans" pitchFamily="2" charset="0"/>
              <a:cs typeface="Open Sans" pitchFamily="2" charset="0"/>
            </a:endParaRPr>
          </a:p>
          <a:p>
            <a:pPr marL="233363" lvl="0" indent="-217488" algn="l" rtl="0">
              <a:lnSpc>
                <a:spcPct val="125000"/>
              </a:lnSpc>
              <a:spcBef>
                <a:spcPts val="0"/>
              </a:spcBef>
              <a:spcAft>
                <a:spcPts val="0"/>
              </a:spcAft>
              <a:buClr>
                <a:srgbClr val="000000"/>
              </a:buClr>
              <a:buSzPct val="125000"/>
              <a:buChar char="•"/>
            </a:pPr>
            <a:r>
              <a:rPr lang="en-US" sz="1800" b="0" dirty="0">
                <a:solidFill>
                  <a:srgbClr val="000000"/>
                </a:solidFill>
                <a:latin typeface="Open Sans" pitchFamily="2" charset="0"/>
                <a:ea typeface="Open Sans" pitchFamily="2" charset="0"/>
                <a:cs typeface="Open Sans" pitchFamily="2" charset="0"/>
                <a:sym typeface="Century Gothic"/>
              </a:rPr>
              <a:t>Employer Support Strategies</a:t>
            </a:r>
            <a:endParaRPr lang="en-US" sz="1800" dirty="0">
              <a:latin typeface="Open Sans" pitchFamily="2" charset="0"/>
              <a:ea typeface="Open Sans" pitchFamily="2" charset="0"/>
              <a:cs typeface="Open Sans" pitchFamily="2" charset="0"/>
            </a:endParaRPr>
          </a:p>
        </p:txBody>
      </p:sp>
      <p:sp>
        <p:nvSpPr>
          <p:cNvPr id="2" name="Google Shape;411;p20">
            <a:extLst>
              <a:ext uri="{FF2B5EF4-FFF2-40B4-BE49-F238E27FC236}">
                <a16:creationId xmlns:a16="http://schemas.microsoft.com/office/drawing/2014/main" id="{412EAAA2-A624-F437-2335-7147CB5D2AED}"/>
              </a:ext>
            </a:extLst>
          </p:cNvPr>
          <p:cNvSpPr txBox="1">
            <a:spLocks/>
          </p:cNvSpPr>
          <p:nvPr/>
        </p:nvSpPr>
        <p:spPr>
          <a:xfrm>
            <a:off x="4417947" y="2096645"/>
            <a:ext cx="3405622" cy="4229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19100" algn="l" rtl="0">
              <a:lnSpc>
                <a:spcPct val="125000"/>
              </a:lnSpc>
              <a:spcBef>
                <a:spcPts val="0"/>
              </a:spcBef>
              <a:spcAft>
                <a:spcPts val="0"/>
              </a:spcAft>
              <a:buClr>
                <a:schemeClr val="dk1"/>
              </a:buClr>
              <a:buSzPts val="30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5000"/>
              </a:lnSpc>
              <a:spcBef>
                <a:spcPts val="10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lnSpc>
                <a:spcPct val="144444"/>
              </a:lnSpc>
              <a:spcBef>
                <a:spcPts val="0"/>
              </a:spcBef>
              <a:spcAft>
                <a:spcPts val="0"/>
              </a:spcAft>
              <a:buClr>
                <a:schemeClr val="accent2"/>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1469" algn="l" rtl="0">
              <a:lnSpc>
                <a:spcPct val="144444"/>
              </a:lnSpc>
              <a:spcBef>
                <a:spcPts val="0"/>
              </a:spcBef>
              <a:spcAft>
                <a:spcPts val="0"/>
              </a:spcAft>
              <a:buClr>
                <a:schemeClr val="accent2"/>
              </a:buClr>
              <a:buSzPts val="1620"/>
              <a:buFont typeface="Arial"/>
              <a:buChar char="•"/>
              <a:defRPr sz="1800" b="0" i="0" u="none" strike="noStrike" cap="none">
                <a:solidFill>
                  <a:schemeClr val="dk1"/>
                </a:solidFill>
                <a:latin typeface="Calibri"/>
                <a:ea typeface="Calibri"/>
                <a:cs typeface="Calibri"/>
                <a:sym typeface="Calibri"/>
              </a:defRPr>
            </a:lvl4pPr>
            <a:lvl5pPr marL="2286000" marR="0" lvl="4" indent="-331470" algn="l" rtl="0">
              <a:lnSpc>
                <a:spcPct val="144444"/>
              </a:lnSpc>
              <a:spcBef>
                <a:spcPts val="0"/>
              </a:spcBef>
              <a:spcAft>
                <a:spcPts val="0"/>
              </a:spcAft>
              <a:buClr>
                <a:schemeClr val="accent2"/>
              </a:buClr>
              <a:buSzPts val="162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168275" indent="-152400">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Health and Disability</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b="1" dirty="0">
                <a:solidFill>
                  <a:srgbClr val="000000"/>
                </a:solidFill>
                <a:latin typeface="Open Sans" pitchFamily="2" charset="0"/>
                <a:ea typeface="Open Sans" pitchFamily="2" charset="0"/>
                <a:cs typeface="Open Sans" pitchFamily="2" charset="0"/>
                <a:sym typeface="Century Gothic"/>
              </a:rPr>
              <a:t>Internships</a:t>
            </a:r>
            <a:endParaRPr lang="en-US" sz="1800" b="1"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Job Accommodation</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Local labor market analysis</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Motivational Interviewing</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On-the-Job Training</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b="1" dirty="0">
                <a:solidFill>
                  <a:srgbClr val="000000"/>
                </a:solidFill>
                <a:latin typeface="Open Sans" pitchFamily="2" charset="0"/>
                <a:ea typeface="Open Sans" pitchFamily="2" charset="0"/>
                <a:cs typeface="Open Sans" pitchFamily="2" charset="0"/>
                <a:sym typeface="Century Gothic"/>
              </a:rPr>
              <a:t>Outreach to Diverse Populations  </a:t>
            </a:r>
            <a:endParaRPr lang="en-US" sz="1800" b="1" dirty="0">
              <a:latin typeface="Open Sans" pitchFamily="2" charset="0"/>
              <a:ea typeface="Open Sans" pitchFamily="2" charset="0"/>
              <a:cs typeface="Open Sans" pitchFamily="2" charset="0"/>
            </a:endParaRPr>
          </a:p>
          <a:p>
            <a:pPr marL="182563" indent="-166688">
              <a:buClr>
                <a:srgbClr val="000000"/>
              </a:buClr>
              <a:buSzPct val="125000"/>
              <a:buFont typeface="Arial"/>
              <a:buNone/>
            </a:pPr>
            <a:r>
              <a:rPr lang="en-US" sz="1800" b="1" dirty="0">
                <a:solidFill>
                  <a:srgbClr val="000000"/>
                </a:solidFill>
                <a:latin typeface="Open Sans" pitchFamily="2" charset="0"/>
                <a:ea typeface="Open Sans" pitchFamily="2" charset="0"/>
                <a:cs typeface="Open Sans" pitchFamily="2" charset="0"/>
                <a:sym typeface="Century Gothic"/>
              </a:rPr>
              <a:t>	 or Communities</a:t>
            </a:r>
            <a:r>
              <a:rPr lang="en-US" sz="1800" dirty="0">
                <a:solidFill>
                  <a:srgbClr val="000000"/>
                </a:solidFill>
                <a:latin typeface="Open Sans" pitchFamily="2" charset="0"/>
                <a:ea typeface="Open Sans" pitchFamily="2" charset="0"/>
                <a:cs typeface="Open Sans" pitchFamily="2" charset="0"/>
                <a:sym typeface="Century Gothic"/>
              </a:rPr>
              <a:t>	</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Pre-Employment Transition Services</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b="1" dirty="0">
                <a:solidFill>
                  <a:srgbClr val="000000"/>
                </a:solidFill>
                <a:latin typeface="Open Sans" pitchFamily="2" charset="0"/>
                <a:ea typeface="Open Sans" pitchFamily="2" charset="0"/>
                <a:cs typeface="Open Sans" pitchFamily="2" charset="0"/>
                <a:sym typeface="Century Gothic"/>
              </a:rPr>
              <a:t>Rapid Engagement</a:t>
            </a:r>
            <a:endParaRPr lang="en-US" sz="1800" b="1" dirty="0">
              <a:latin typeface="Open Sans" pitchFamily="2" charset="0"/>
              <a:ea typeface="Open Sans" pitchFamily="2" charset="0"/>
              <a:cs typeface="Open Sans" pitchFamily="2" charset="0"/>
            </a:endParaRPr>
          </a:p>
          <a:p>
            <a:pPr marL="182563" indent="-47625">
              <a:buSzPct val="125000"/>
              <a:buFont typeface="Arial"/>
              <a:buNone/>
            </a:pPr>
            <a:endParaRPr lang="en-US" sz="1800" dirty="0">
              <a:solidFill>
                <a:srgbClr val="000000"/>
              </a:solidFill>
              <a:latin typeface="Open Sans" pitchFamily="2" charset="0"/>
              <a:ea typeface="Open Sans" pitchFamily="2" charset="0"/>
              <a:cs typeface="Open Sans" pitchFamily="2" charset="0"/>
              <a:sym typeface="Century Gothic"/>
            </a:endParaRPr>
          </a:p>
          <a:p>
            <a:pPr marL="0" indent="119062">
              <a:buSzPct val="125000"/>
              <a:buFont typeface="Arial"/>
              <a:buNone/>
            </a:pPr>
            <a:endParaRPr lang="en-US" sz="1800" dirty="0">
              <a:solidFill>
                <a:srgbClr val="000000"/>
              </a:solidFill>
              <a:latin typeface="Open Sans" pitchFamily="2" charset="0"/>
              <a:ea typeface="Open Sans" pitchFamily="2" charset="0"/>
              <a:cs typeface="Open Sans" pitchFamily="2" charset="0"/>
            </a:endParaRPr>
          </a:p>
        </p:txBody>
      </p:sp>
      <p:sp>
        <p:nvSpPr>
          <p:cNvPr id="3" name="Google Shape;411;p20">
            <a:extLst>
              <a:ext uri="{FF2B5EF4-FFF2-40B4-BE49-F238E27FC236}">
                <a16:creationId xmlns:a16="http://schemas.microsoft.com/office/drawing/2014/main" id="{488CF5E2-06BC-2AD7-75D4-7732CFCA3177}"/>
              </a:ext>
            </a:extLst>
          </p:cNvPr>
          <p:cNvSpPr txBox="1">
            <a:spLocks/>
          </p:cNvSpPr>
          <p:nvPr/>
        </p:nvSpPr>
        <p:spPr>
          <a:xfrm>
            <a:off x="8269510" y="2096645"/>
            <a:ext cx="3710421" cy="42294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19100" algn="l" rtl="0">
              <a:lnSpc>
                <a:spcPct val="125000"/>
              </a:lnSpc>
              <a:spcBef>
                <a:spcPts val="0"/>
              </a:spcBef>
              <a:spcAft>
                <a:spcPts val="0"/>
              </a:spcAft>
              <a:buClr>
                <a:schemeClr val="dk1"/>
              </a:buClr>
              <a:buSzPts val="30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5000"/>
              </a:lnSpc>
              <a:spcBef>
                <a:spcPts val="10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lnSpc>
                <a:spcPct val="144444"/>
              </a:lnSpc>
              <a:spcBef>
                <a:spcPts val="0"/>
              </a:spcBef>
              <a:spcAft>
                <a:spcPts val="0"/>
              </a:spcAft>
              <a:buClr>
                <a:schemeClr val="accent2"/>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1469" algn="l" rtl="0">
              <a:lnSpc>
                <a:spcPct val="144444"/>
              </a:lnSpc>
              <a:spcBef>
                <a:spcPts val="0"/>
              </a:spcBef>
              <a:spcAft>
                <a:spcPts val="0"/>
              </a:spcAft>
              <a:buClr>
                <a:schemeClr val="accent2"/>
              </a:buClr>
              <a:buSzPts val="1620"/>
              <a:buFont typeface="Arial"/>
              <a:buChar char="•"/>
              <a:defRPr sz="1800" b="0" i="0" u="none" strike="noStrike" cap="none">
                <a:solidFill>
                  <a:schemeClr val="dk1"/>
                </a:solidFill>
                <a:latin typeface="Calibri"/>
                <a:ea typeface="Calibri"/>
                <a:cs typeface="Calibri"/>
                <a:sym typeface="Calibri"/>
              </a:defRPr>
            </a:lvl4pPr>
            <a:lvl5pPr marL="2286000" marR="0" lvl="4" indent="-331470" algn="l" rtl="0">
              <a:lnSpc>
                <a:spcPct val="144444"/>
              </a:lnSpc>
              <a:spcBef>
                <a:spcPts val="0"/>
              </a:spcBef>
              <a:spcAft>
                <a:spcPts val="0"/>
              </a:spcAft>
              <a:buClr>
                <a:schemeClr val="accent2"/>
              </a:buClr>
              <a:buSzPts val="162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Self-Employment</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Subminimum Wage Waivers </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Reductions</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Supported Employment</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Telecommuting</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Transportation</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dirty="0">
                <a:solidFill>
                  <a:srgbClr val="000000"/>
                </a:solidFill>
                <a:latin typeface="Open Sans" pitchFamily="2" charset="0"/>
                <a:ea typeface="Open Sans" pitchFamily="2" charset="0"/>
                <a:cs typeface="Open Sans" pitchFamily="2" charset="0"/>
                <a:sym typeface="Century Gothic"/>
              </a:rPr>
              <a:t>Veterans and Veterans </a:t>
            </a:r>
            <a:endParaRPr lang="en-US" sz="1800" dirty="0">
              <a:latin typeface="Open Sans" pitchFamily="2" charset="0"/>
              <a:ea typeface="Open Sans" pitchFamily="2" charset="0"/>
              <a:cs typeface="Open Sans" pitchFamily="2" charset="0"/>
            </a:endParaRPr>
          </a:p>
          <a:p>
            <a:pPr marL="182563" indent="-166688">
              <a:buClr>
                <a:srgbClr val="000000"/>
              </a:buClr>
              <a:buSzPct val="125000"/>
              <a:buFont typeface="Arial"/>
              <a:buNone/>
            </a:pPr>
            <a:r>
              <a:rPr lang="en-US" sz="1800" dirty="0">
                <a:solidFill>
                  <a:srgbClr val="000000"/>
                </a:solidFill>
                <a:latin typeface="Open Sans" pitchFamily="2" charset="0"/>
                <a:ea typeface="Open Sans" pitchFamily="2" charset="0"/>
                <a:cs typeface="Open Sans" pitchFamily="2" charset="0"/>
                <a:sym typeface="Century Gothic"/>
              </a:rPr>
              <a:t>	Administration Outreach</a:t>
            </a:r>
            <a:endParaRPr lang="en-US" sz="1800" dirty="0">
              <a:latin typeface="Open Sans" pitchFamily="2" charset="0"/>
              <a:ea typeface="Open Sans" pitchFamily="2" charset="0"/>
              <a:cs typeface="Open Sans" pitchFamily="2" charset="0"/>
            </a:endParaRPr>
          </a:p>
          <a:p>
            <a:pPr marL="182563" indent="-166688">
              <a:buClr>
                <a:srgbClr val="000000"/>
              </a:buClr>
              <a:buSzPct val="125000"/>
            </a:pPr>
            <a:r>
              <a:rPr lang="en-US" sz="1800" b="1" dirty="0">
                <a:solidFill>
                  <a:srgbClr val="000000"/>
                </a:solidFill>
                <a:latin typeface="Open Sans" pitchFamily="2" charset="0"/>
                <a:ea typeface="Open Sans" pitchFamily="2" charset="0"/>
                <a:cs typeface="Open Sans" pitchFamily="2" charset="0"/>
                <a:sym typeface="Century Gothic"/>
              </a:rPr>
              <a:t>Work Incentive Benefits Counseling</a:t>
            </a:r>
            <a:endParaRPr lang="en-US" sz="1800" b="1" dirty="0">
              <a:latin typeface="Open Sans" pitchFamily="2" charset="0"/>
              <a:ea typeface="Open Sans" pitchFamily="2" charset="0"/>
              <a:cs typeface="Open Sans" pitchFamily="2" charset="0"/>
            </a:endParaRPr>
          </a:p>
          <a:p>
            <a:pPr marL="182563" indent="-166688">
              <a:buClr>
                <a:srgbClr val="000000"/>
              </a:buClr>
              <a:buSzPct val="125000"/>
            </a:pPr>
            <a:r>
              <a:rPr lang="en-US" sz="1800" b="1" dirty="0">
                <a:solidFill>
                  <a:srgbClr val="000000"/>
                </a:solidFill>
                <a:latin typeface="Open Sans" pitchFamily="2" charset="0"/>
                <a:ea typeface="Open Sans" pitchFamily="2" charset="0"/>
                <a:cs typeface="Open Sans" pitchFamily="2" charset="0"/>
                <a:sym typeface="Century Gothic"/>
              </a:rPr>
              <a:t>Work-based Learning Experiences</a:t>
            </a:r>
            <a:endParaRPr lang="en-US" sz="1800" b="1" dirty="0">
              <a:latin typeface="Open Sans" pitchFamily="2" charset="0"/>
              <a:ea typeface="Open Sans" pitchFamily="2" charset="0"/>
              <a:cs typeface="Open Sans" pitchFamily="2" charset="0"/>
            </a:endParaRPr>
          </a:p>
          <a:p>
            <a:pPr marL="0" indent="119062">
              <a:buSzPct val="125000"/>
              <a:buFont typeface="Arial"/>
              <a:buNone/>
            </a:pPr>
            <a:endParaRPr lang="en-US" sz="1800" dirty="0">
              <a:solidFill>
                <a:srgbClr val="000000"/>
              </a:solidFill>
              <a:latin typeface="Open Sans" pitchFamily="2" charset="0"/>
              <a:ea typeface="Open Sans" pitchFamily="2" charset="0"/>
              <a:cs typeface="Open Sans" pitchFamily="2" charset="0"/>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1"/>
          <p:cNvSpPr txBox="1">
            <a:spLocks noGrp="1"/>
          </p:cNvSpPr>
          <p:nvPr>
            <p:ph type="title"/>
          </p:nvPr>
        </p:nvSpPr>
        <p:spPr>
          <a:xfrm>
            <a:off x="2757671" y="918216"/>
            <a:ext cx="6463296" cy="7273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Century Gothic"/>
              <a:buNone/>
            </a:pPr>
            <a:r>
              <a:rPr lang="en-US">
                <a:latin typeface="Century Gothic"/>
                <a:ea typeface="Century Gothic"/>
                <a:cs typeface="Century Gothic"/>
                <a:sym typeface="Century Gothic"/>
              </a:rPr>
              <a:t>Career Pathways</a:t>
            </a:r>
            <a:endParaRPr/>
          </a:p>
        </p:txBody>
      </p:sp>
      <p:pic>
        <p:nvPicPr>
          <p:cNvPr id="426" name="Google Shape;426;p21" descr="Integrated Career Pathways Model. Arrow pointing from left to right depicting education and training options leading from low-skilled to advance-skilled careers."/>
          <p:cNvPicPr preferRelativeResize="0"/>
          <p:nvPr/>
        </p:nvPicPr>
        <p:blipFill rotWithShape="1">
          <a:blip r:embed="rId4">
            <a:alphaModFix/>
          </a:blip>
          <a:srcRect l="121" t="4216" r="-120" b="6800"/>
          <a:stretch/>
        </p:blipFill>
        <p:spPr>
          <a:xfrm>
            <a:off x="1446280" y="1435388"/>
            <a:ext cx="9583271" cy="3987223"/>
          </a:xfrm>
          <a:prstGeom prst="rect">
            <a:avLst/>
          </a:prstGeom>
          <a:noFill/>
          <a:ln>
            <a:noFill/>
          </a:ln>
        </p:spPr>
      </p:pic>
      <p:sp>
        <p:nvSpPr>
          <p:cNvPr id="427" name="Google Shape;427;p21"/>
          <p:cNvSpPr txBox="1"/>
          <p:nvPr/>
        </p:nvSpPr>
        <p:spPr>
          <a:xfrm>
            <a:off x="3721268" y="5632007"/>
            <a:ext cx="492314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https://cte.ed.gov/initiatives/career-pathways-systems</a:t>
            </a:r>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2"/>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chemeClr val="dk1"/>
              </a:buClr>
              <a:buSzPct val="100000"/>
              <a:buFont typeface="Century Gothic"/>
              <a:buNone/>
            </a:pPr>
            <a:r>
              <a:rPr lang="en-US" dirty="0">
                <a:latin typeface="Open Sans" pitchFamily="2" charset="0"/>
                <a:ea typeface="Open Sans" pitchFamily="2" charset="0"/>
                <a:cs typeface="Open Sans" pitchFamily="2" charset="0"/>
                <a:sym typeface="Century Gothic"/>
              </a:rPr>
              <a:t>Career Pathways Models Inherently Include:</a:t>
            </a:r>
            <a:endParaRPr dirty="0">
              <a:latin typeface="Open Sans" pitchFamily="2" charset="0"/>
              <a:ea typeface="Open Sans" pitchFamily="2" charset="0"/>
              <a:cs typeface="Open Sans" pitchFamily="2" charset="0"/>
            </a:endParaRPr>
          </a:p>
        </p:txBody>
      </p:sp>
      <p:sp>
        <p:nvSpPr>
          <p:cNvPr id="434" name="Google Shape;434;p22"/>
          <p:cNvSpPr txBox="1"/>
          <p:nvPr/>
        </p:nvSpPr>
        <p:spPr>
          <a:xfrm>
            <a:off x="216435" y="3409515"/>
            <a:ext cx="28315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Open Sans" pitchFamily="2" charset="0"/>
                <a:ea typeface="Open Sans" pitchFamily="2" charset="0"/>
                <a:cs typeface="Open Sans" pitchFamily="2" charset="0"/>
                <a:sym typeface="Century Gothic"/>
              </a:rPr>
              <a:t>Apprenticeships</a:t>
            </a:r>
            <a:endParaRPr dirty="0">
              <a:latin typeface="Open Sans" pitchFamily="2" charset="0"/>
              <a:ea typeface="Open Sans" pitchFamily="2" charset="0"/>
              <a:cs typeface="Open Sans" pitchFamily="2" charset="0"/>
            </a:endParaRPr>
          </a:p>
        </p:txBody>
      </p:sp>
      <p:sp>
        <p:nvSpPr>
          <p:cNvPr id="435" name="Google Shape;435;p22"/>
          <p:cNvSpPr txBox="1"/>
          <p:nvPr/>
        </p:nvSpPr>
        <p:spPr>
          <a:xfrm>
            <a:off x="3276443" y="3392250"/>
            <a:ext cx="34155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Open Sans" pitchFamily="2" charset="0"/>
                <a:ea typeface="Open Sans" pitchFamily="2" charset="0"/>
                <a:cs typeface="Open Sans" pitchFamily="2" charset="0"/>
                <a:sym typeface="Century Gothic"/>
              </a:rPr>
              <a:t>Business Engagement</a:t>
            </a:r>
            <a:endParaRPr sz="2400" b="1">
              <a:solidFill>
                <a:schemeClr val="dk1"/>
              </a:solidFill>
              <a:latin typeface="Open Sans" pitchFamily="2" charset="0"/>
              <a:ea typeface="Open Sans" pitchFamily="2" charset="0"/>
              <a:cs typeface="Open Sans" pitchFamily="2" charset="0"/>
              <a:sym typeface="Century Gothic"/>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Open Sans" pitchFamily="2" charset="0"/>
                <a:ea typeface="Open Sans" pitchFamily="2" charset="0"/>
                <a:cs typeface="Open Sans" pitchFamily="2" charset="0"/>
                <a:sym typeface="Century Gothic"/>
              </a:rPr>
              <a:t>i.e., customized, "non-traditional" training(s)</a:t>
            </a:r>
            <a:endParaRPr sz="1800" b="0" i="0" u="none" strike="noStrike" cap="none">
              <a:solidFill>
                <a:schemeClr val="dk1"/>
              </a:solidFill>
              <a:latin typeface="Open Sans" pitchFamily="2" charset="0"/>
              <a:ea typeface="Open Sans" pitchFamily="2" charset="0"/>
              <a:cs typeface="Open Sans" pitchFamily="2" charset="0"/>
              <a:sym typeface="Century Gothic"/>
            </a:endParaRPr>
          </a:p>
        </p:txBody>
      </p:sp>
      <p:sp>
        <p:nvSpPr>
          <p:cNvPr id="436" name="Google Shape;436;p22"/>
          <p:cNvSpPr txBox="1"/>
          <p:nvPr/>
        </p:nvSpPr>
        <p:spPr>
          <a:xfrm>
            <a:off x="7180418" y="3392250"/>
            <a:ext cx="205594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Open Sans" pitchFamily="2" charset="0"/>
                <a:ea typeface="Open Sans" pitchFamily="2" charset="0"/>
                <a:cs typeface="Open Sans" pitchFamily="2" charset="0"/>
                <a:sym typeface="Century Gothic"/>
              </a:rPr>
              <a:t>Internships</a:t>
            </a:r>
            <a:endParaRPr sz="1800" b="1" dirty="0">
              <a:solidFill>
                <a:schemeClr val="dk1"/>
              </a:solidFill>
              <a:latin typeface="Open Sans" pitchFamily="2" charset="0"/>
              <a:ea typeface="Open Sans" pitchFamily="2" charset="0"/>
              <a:cs typeface="Open Sans" pitchFamily="2" charset="0"/>
              <a:sym typeface="Open Sans"/>
            </a:endParaRPr>
          </a:p>
        </p:txBody>
      </p:sp>
      <p:sp>
        <p:nvSpPr>
          <p:cNvPr id="437" name="Google Shape;437;p22"/>
          <p:cNvSpPr txBox="1">
            <a:spLocks noGrp="1"/>
          </p:cNvSpPr>
          <p:nvPr>
            <p:ph type="body" idx="1"/>
          </p:nvPr>
        </p:nvSpPr>
        <p:spPr>
          <a:xfrm>
            <a:off x="9479129" y="3409515"/>
            <a:ext cx="2496436" cy="116772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8000"/>
              </a:lnSpc>
              <a:spcBef>
                <a:spcPts val="0"/>
              </a:spcBef>
              <a:spcAft>
                <a:spcPts val="0"/>
              </a:spcAft>
              <a:buSzPts val="3000"/>
              <a:buNone/>
            </a:pPr>
            <a:r>
              <a:rPr lang="en-US" b="1">
                <a:latin typeface="Open Sans" pitchFamily="2" charset="0"/>
                <a:ea typeface="Open Sans" pitchFamily="2" charset="0"/>
                <a:cs typeface="Open Sans" pitchFamily="2" charset="0"/>
                <a:sym typeface="Century Gothic"/>
              </a:rPr>
              <a:t>Post-secondary Training and Education</a:t>
            </a:r>
            <a:endParaRPr>
              <a:latin typeface="Open Sans" pitchFamily="2" charset="0"/>
              <a:ea typeface="Open Sans" pitchFamily="2" charset="0"/>
              <a:cs typeface="Open Sans" pitchFamily="2" charset="0"/>
            </a:endParaRPr>
          </a:p>
          <a:p>
            <a:pPr marL="347472" lvl="0" indent="-156972" algn="l" rtl="0">
              <a:lnSpc>
                <a:spcPct val="108000"/>
              </a:lnSpc>
              <a:spcBef>
                <a:spcPts val="1200"/>
              </a:spcBef>
              <a:spcAft>
                <a:spcPts val="0"/>
              </a:spcAft>
              <a:buClr>
                <a:srgbClr val="214D8D"/>
              </a:buClr>
              <a:buSzPts val="3000"/>
              <a:buNone/>
            </a:pPr>
            <a:endParaRPr>
              <a:latin typeface="Open Sans" pitchFamily="2" charset="0"/>
              <a:ea typeface="Open Sans" pitchFamily="2" charset="0"/>
              <a:cs typeface="Open Sans" pitchFamily="2" charset="0"/>
            </a:endParaRPr>
          </a:p>
          <a:p>
            <a:pPr marL="347472" lvl="0" indent="-156972" algn="l" rtl="0">
              <a:lnSpc>
                <a:spcPct val="108000"/>
              </a:lnSpc>
              <a:spcBef>
                <a:spcPts val="1200"/>
              </a:spcBef>
              <a:spcAft>
                <a:spcPts val="0"/>
              </a:spcAft>
              <a:buClr>
                <a:srgbClr val="214D8D"/>
              </a:buClr>
              <a:buSzPts val="3000"/>
              <a:buNone/>
            </a:pPr>
            <a:endParaRPr>
              <a:latin typeface="Open Sans" pitchFamily="2" charset="0"/>
              <a:ea typeface="Open Sans" pitchFamily="2" charset="0"/>
              <a:cs typeface="Open Sans" pitchFamily="2" charset="0"/>
            </a:endParaRPr>
          </a:p>
        </p:txBody>
      </p:sp>
      <p:pic>
        <p:nvPicPr>
          <p:cNvPr id="438" name="Google Shape;438;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95097" y="2371999"/>
            <a:ext cx="761226" cy="761226"/>
          </a:xfrm>
          <a:prstGeom prst="rect">
            <a:avLst/>
          </a:prstGeom>
          <a:noFill/>
          <a:ln>
            <a:noFill/>
          </a:ln>
        </p:spPr>
      </p:pic>
      <p:pic>
        <p:nvPicPr>
          <p:cNvPr id="439" name="Google Shape;439;p2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380840" y="2371998"/>
            <a:ext cx="761227" cy="761227"/>
          </a:xfrm>
          <a:prstGeom prst="rect">
            <a:avLst/>
          </a:prstGeom>
          <a:noFill/>
          <a:ln>
            <a:noFill/>
          </a:ln>
        </p:spPr>
      </p:pic>
      <p:pic>
        <p:nvPicPr>
          <p:cNvPr id="440" name="Google Shape;440;p2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151219" y="2371998"/>
            <a:ext cx="761227" cy="761227"/>
          </a:xfrm>
          <a:prstGeom prst="rect">
            <a:avLst/>
          </a:prstGeom>
          <a:noFill/>
          <a:ln>
            <a:noFill/>
          </a:ln>
        </p:spPr>
      </p:pic>
      <p:pic>
        <p:nvPicPr>
          <p:cNvPr id="441" name="Google Shape;441;p22">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682827" y="2426121"/>
            <a:ext cx="761227" cy="761227"/>
          </a:xfrm>
          <a:prstGeom prst="rect">
            <a:avLst/>
          </a:prstGeom>
          <a:noFill/>
          <a:ln>
            <a:noFill/>
          </a:ln>
        </p:spPr>
      </p:pic>
      <p:grpSp>
        <p:nvGrpSpPr>
          <p:cNvPr id="442" name="Google Shape;442;p22">
            <a:extLst>
              <a:ext uri="{C183D7F6-B498-43B3-948B-1728B52AA6E4}">
                <adec:decorative xmlns:adec="http://schemas.microsoft.com/office/drawing/2017/decorative" val="1"/>
              </a:ext>
            </a:extLst>
          </p:cNvPr>
          <p:cNvGrpSpPr/>
          <p:nvPr/>
        </p:nvGrpSpPr>
        <p:grpSpPr>
          <a:xfrm>
            <a:off x="10224321" y="2431286"/>
            <a:ext cx="811213" cy="814388"/>
            <a:chOff x="5062" y="2846"/>
            <a:chExt cx="511" cy="513"/>
          </a:xfrm>
        </p:grpSpPr>
        <p:sp>
          <p:nvSpPr>
            <p:cNvPr id="443" name="Google Shape;443;p22"/>
            <p:cNvSpPr/>
            <p:nvPr/>
          </p:nvSpPr>
          <p:spPr>
            <a:xfrm>
              <a:off x="5062" y="2846"/>
              <a:ext cx="511" cy="5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444" name="Google Shape;444;p22"/>
            <p:cNvPicPr preferRelativeResize="0"/>
            <p:nvPr/>
          </p:nvPicPr>
          <p:blipFill rotWithShape="1">
            <a:blip r:embed="rId8">
              <a:alphaModFix/>
            </a:blip>
            <a:srcRect/>
            <a:stretch/>
          </p:blipFill>
          <p:spPr>
            <a:xfrm>
              <a:off x="5062" y="2846"/>
              <a:ext cx="511" cy="513"/>
            </a:xfrm>
            <a:prstGeom prst="rect">
              <a:avLst/>
            </a:prstGeom>
            <a:noFill/>
            <a:ln>
              <a:noFill/>
            </a:ln>
          </p:spPr>
        </p:pic>
        <p:pic>
          <p:nvPicPr>
            <p:cNvPr id="445" name="Google Shape;445;p22"/>
            <p:cNvPicPr preferRelativeResize="0"/>
            <p:nvPr/>
          </p:nvPicPr>
          <p:blipFill rotWithShape="1">
            <a:blip r:embed="rId9">
              <a:alphaModFix/>
            </a:blip>
            <a:srcRect/>
            <a:stretch/>
          </p:blipFill>
          <p:spPr>
            <a:xfrm>
              <a:off x="5062" y="2846"/>
              <a:ext cx="511" cy="513"/>
            </a:xfrm>
            <a:prstGeom prst="rect">
              <a:avLst/>
            </a:prstGeom>
            <a:noFill/>
            <a:ln>
              <a:noFill/>
            </a:ln>
          </p:spPr>
        </p:pic>
      </p:gr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0"/>
        <p:cNvGrpSpPr/>
        <p:nvPr/>
      </p:nvGrpSpPr>
      <p:grpSpPr>
        <a:xfrm>
          <a:off x="0" y="0"/>
          <a:ext cx="0" cy="0"/>
          <a:chOff x="0" y="0"/>
          <a:chExt cx="0" cy="0"/>
        </a:xfrm>
      </p:grpSpPr>
      <p:sp>
        <p:nvSpPr>
          <p:cNvPr id="451" name="Google Shape;451;p23">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52" name="Google Shape;452;p23"/>
          <p:cNvSpPr txBox="1">
            <a:spLocks noGrp="1"/>
          </p:cNvSpPr>
          <p:nvPr>
            <p:ph type="title"/>
          </p:nvPr>
        </p:nvSpPr>
        <p:spPr>
          <a:xfrm>
            <a:off x="5857977" y="433002"/>
            <a:ext cx="6096000" cy="14954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sz="3400"/>
              <a:t>Registered Apprenticeship (RA) Technical Assistance</a:t>
            </a:r>
            <a:br>
              <a:rPr lang="en-US" sz="3400"/>
            </a:br>
            <a:r>
              <a:rPr lang="en-US" sz="3400"/>
              <a:t>“Big Highlights” </a:t>
            </a:r>
            <a:endParaRPr/>
          </a:p>
        </p:txBody>
      </p:sp>
      <p:sp>
        <p:nvSpPr>
          <p:cNvPr id="453" name="Google Shape;453;p23"/>
          <p:cNvSpPr txBox="1"/>
          <p:nvPr/>
        </p:nvSpPr>
        <p:spPr>
          <a:xfrm>
            <a:off x="5857977" y="2247409"/>
            <a:ext cx="6096000" cy="4048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Century Gothic"/>
              <a:buNone/>
            </a:pPr>
            <a:r>
              <a:rPr lang="en-US" sz="2000" b="1">
                <a:solidFill>
                  <a:schemeClr val="dk1"/>
                </a:solidFill>
                <a:latin typeface="Century Gothic"/>
                <a:ea typeface="Century Gothic"/>
                <a:cs typeface="Century Gothic"/>
                <a:sym typeface="Century Gothic"/>
              </a:rPr>
              <a:t>What we’ve learned (SVRA needs):</a:t>
            </a:r>
            <a:endParaRPr/>
          </a:p>
          <a:p>
            <a:pPr marL="238125" marR="0" lvl="0" indent="-238125" algn="l" rtl="0">
              <a:lnSpc>
                <a:spcPct val="114000"/>
              </a:lnSpc>
              <a:spcBef>
                <a:spcPts val="0"/>
              </a:spcBef>
              <a:spcAft>
                <a:spcPts val="0"/>
              </a:spcAft>
              <a:buNone/>
            </a:pPr>
            <a:r>
              <a:rPr lang="en-US" sz="2000">
                <a:solidFill>
                  <a:schemeClr val="dk1"/>
                </a:solidFill>
                <a:latin typeface="Century Gothic"/>
                <a:ea typeface="Century Gothic"/>
                <a:cs typeface="Century Gothic"/>
                <a:sym typeface="Century Gothic"/>
              </a:rPr>
              <a:t>Opportunity to increase SVRA knowledge of RAs</a:t>
            </a:r>
            <a:endParaRPr/>
          </a:p>
          <a:p>
            <a:pPr marL="238125" marR="0" lvl="0" indent="-238125" algn="l" rtl="0">
              <a:lnSpc>
                <a:spcPct val="114000"/>
              </a:lnSpc>
              <a:spcBef>
                <a:spcPts val="1200"/>
              </a:spcBef>
              <a:spcAft>
                <a:spcPts val="0"/>
              </a:spcAft>
              <a:buNone/>
            </a:pPr>
            <a:r>
              <a:rPr lang="en-US" sz="2000">
                <a:solidFill>
                  <a:schemeClr val="dk1"/>
                </a:solidFill>
                <a:latin typeface="Century Gothic"/>
                <a:ea typeface="Century Gothic"/>
                <a:cs typeface="Century Gothic"/>
                <a:sym typeface="Century Gothic"/>
              </a:rPr>
              <a:t>Many SVRAs are not (or are just starting) to work with their State Offices of Apprenticeship (OA)</a:t>
            </a:r>
            <a:endParaRPr/>
          </a:p>
          <a:p>
            <a:pPr marL="238125" marR="0" lvl="0" indent="-238125" algn="l" rtl="0">
              <a:lnSpc>
                <a:spcPct val="114000"/>
              </a:lnSpc>
              <a:spcBef>
                <a:spcPts val="1200"/>
              </a:spcBef>
              <a:spcAft>
                <a:spcPts val="0"/>
              </a:spcAft>
              <a:buNone/>
            </a:pPr>
            <a:r>
              <a:rPr lang="en-US" sz="2000">
                <a:solidFill>
                  <a:schemeClr val="dk1"/>
                </a:solidFill>
                <a:latin typeface="Century Gothic"/>
                <a:ea typeface="Century Gothic"/>
                <a:cs typeface="Century Gothic"/>
                <a:sym typeface="Century Gothic"/>
              </a:rPr>
              <a:t>SVRA Business Services Units </a:t>
            </a:r>
            <a:r>
              <a:rPr lang="en-US" sz="2000" b="1">
                <a:solidFill>
                  <a:schemeClr val="dk1"/>
                </a:solidFill>
                <a:latin typeface="Century Gothic"/>
                <a:ea typeface="Century Gothic"/>
                <a:cs typeface="Century Gothic"/>
                <a:sym typeface="Century Gothic"/>
              </a:rPr>
              <a:t>must</a:t>
            </a:r>
            <a:r>
              <a:rPr lang="en-US" sz="2000">
                <a:solidFill>
                  <a:schemeClr val="dk1"/>
                </a:solidFill>
                <a:latin typeface="Century Gothic"/>
                <a:ea typeface="Century Gothic"/>
                <a:cs typeface="Century Gothic"/>
                <a:sym typeface="Century Gothic"/>
              </a:rPr>
              <a:t> get     involved to work jointly with State OA:</a:t>
            </a:r>
            <a:endParaRPr/>
          </a:p>
          <a:p>
            <a:pPr marL="457200" marR="0" lvl="1" indent="0" algn="l" rtl="0">
              <a:lnSpc>
                <a:spcPct val="114000"/>
              </a:lnSpc>
              <a:spcBef>
                <a:spcPts val="0"/>
              </a:spcBef>
              <a:spcAft>
                <a:spcPts val="0"/>
              </a:spcAft>
              <a:buNone/>
            </a:pPr>
            <a:r>
              <a:rPr lang="en-US" sz="1800" b="0" i="0" u="none" strike="noStrike" cap="none">
                <a:solidFill>
                  <a:schemeClr val="dk1"/>
                </a:solidFill>
                <a:latin typeface="Century Gothic"/>
                <a:ea typeface="Century Gothic"/>
                <a:cs typeface="Century Gothic"/>
                <a:sym typeface="Century Gothic"/>
              </a:rPr>
              <a:t>to develop RA employer sites</a:t>
            </a:r>
            <a:endParaRPr/>
          </a:p>
          <a:p>
            <a:pPr marL="457200" marR="0" lvl="1" indent="0" algn="l" rtl="0">
              <a:lnSpc>
                <a:spcPct val="114000"/>
              </a:lnSpc>
              <a:spcBef>
                <a:spcPts val="0"/>
              </a:spcBef>
              <a:spcAft>
                <a:spcPts val="0"/>
              </a:spcAft>
              <a:buNone/>
            </a:pPr>
            <a:r>
              <a:rPr lang="en-US" sz="1800" b="0" i="0" u="none" strike="noStrike" cap="none">
                <a:solidFill>
                  <a:schemeClr val="dk1"/>
                </a:solidFill>
                <a:latin typeface="Century Gothic"/>
                <a:ea typeface="Century Gothic"/>
                <a:cs typeface="Century Gothic"/>
                <a:sym typeface="Century Gothic"/>
              </a:rPr>
              <a:t>to clarify qualifications for RA positions &amp; suitable candidates</a:t>
            </a:r>
            <a:endParaRPr/>
          </a:p>
          <a:p>
            <a:pPr marL="457200" marR="0" lvl="1" indent="0" algn="l" rtl="0">
              <a:lnSpc>
                <a:spcPct val="114000"/>
              </a:lnSpc>
              <a:spcBef>
                <a:spcPts val="0"/>
              </a:spcBef>
              <a:spcAft>
                <a:spcPts val="0"/>
              </a:spcAft>
              <a:buNone/>
            </a:pPr>
            <a:r>
              <a:rPr lang="en-US" sz="1800" b="0" i="0" u="none" strike="noStrike" cap="none">
                <a:solidFill>
                  <a:schemeClr val="dk1"/>
                </a:solidFill>
                <a:latin typeface="Century Gothic"/>
                <a:ea typeface="Century Gothic"/>
                <a:cs typeface="Century Gothic"/>
                <a:sym typeface="Century Gothic"/>
              </a:rPr>
              <a:t>to establish referral process</a:t>
            </a:r>
            <a:endParaRPr/>
          </a:p>
        </p:txBody>
      </p:sp>
      <p:pic>
        <p:nvPicPr>
          <p:cNvPr id="454" name="Google Shape;454;p23">
            <a:extLst>
              <a:ext uri="{C183D7F6-B498-43B3-948B-1728B52AA6E4}">
                <adec:decorative xmlns:adec="http://schemas.microsoft.com/office/drawing/2017/decorative" val="1"/>
              </a:ext>
            </a:extLst>
          </p:cNvPr>
          <p:cNvPicPr preferRelativeResize="0"/>
          <p:nvPr/>
        </p:nvPicPr>
        <p:blipFill rotWithShape="1">
          <a:blip r:embed="rId4">
            <a:alphaModFix/>
          </a:blip>
          <a:srcRect l="16737"/>
          <a:stretch/>
        </p:blipFill>
        <p:spPr>
          <a:xfrm>
            <a:off x="-2" y="0"/>
            <a:ext cx="5710173" cy="6858000"/>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9"/>
        <p:cNvGrpSpPr/>
        <p:nvPr/>
      </p:nvGrpSpPr>
      <p:grpSpPr>
        <a:xfrm>
          <a:off x="0" y="0"/>
          <a:ext cx="0" cy="0"/>
          <a:chOff x="0" y="0"/>
          <a:chExt cx="0" cy="0"/>
        </a:xfrm>
      </p:grpSpPr>
      <p:sp>
        <p:nvSpPr>
          <p:cNvPr id="460" name="Google Shape;460;p24">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61" name="Google Shape;461;p24"/>
          <p:cNvSpPr txBox="1">
            <a:spLocks noGrp="1"/>
          </p:cNvSpPr>
          <p:nvPr>
            <p:ph type="title"/>
          </p:nvPr>
        </p:nvSpPr>
        <p:spPr>
          <a:xfrm>
            <a:off x="332825" y="450932"/>
            <a:ext cx="6627811" cy="16648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sz="3400"/>
              <a:t>Registered Apprenticeship (RA) Technical Assistance</a:t>
            </a:r>
            <a:br>
              <a:rPr lang="en-US" sz="3400"/>
            </a:br>
            <a:r>
              <a:rPr lang="en-US" sz="3400"/>
              <a:t>“Big Highlights” </a:t>
            </a:r>
            <a:r>
              <a:rPr lang="en-US" sz="1800" b="0"/>
              <a:t>(2)</a:t>
            </a:r>
            <a:endParaRPr/>
          </a:p>
        </p:txBody>
      </p:sp>
      <p:sp>
        <p:nvSpPr>
          <p:cNvPr id="462" name="Google Shape;462;p24"/>
          <p:cNvSpPr txBox="1"/>
          <p:nvPr/>
        </p:nvSpPr>
        <p:spPr>
          <a:xfrm>
            <a:off x="332825" y="2115818"/>
            <a:ext cx="7001036" cy="42912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1710"/>
              <a:buFont typeface="Arial"/>
              <a:buNone/>
            </a:pPr>
            <a:r>
              <a:rPr lang="en-US" sz="1800" b="1">
                <a:solidFill>
                  <a:schemeClr val="dk1"/>
                </a:solidFill>
                <a:latin typeface="Open Sans"/>
                <a:ea typeface="Open Sans"/>
                <a:cs typeface="Open Sans"/>
                <a:sym typeface="Open Sans"/>
              </a:rPr>
              <a:t>To address these needs, QE is:</a:t>
            </a:r>
            <a:endParaRPr/>
          </a:p>
          <a:p>
            <a:pPr marL="458788" marR="0" lvl="1" indent="-228599" algn="l" rtl="0">
              <a:spcBef>
                <a:spcPts val="600"/>
              </a:spcBef>
              <a:spcAft>
                <a:spcPts val="0"/>
              </a:spcAft>
              <a:buClr>
                <a:schemeClr val="accent2"/>
              </a:buClr>
              <a:buSzPts val="1800"/>
              <a:buFont typeface="Arial"/>
              <a:buChar char="•"/>
            </a:pPr>
            <a:r>
              <a:rPr lang="en-US" sz="1800" b="0" i="0" u="none" strike="noStrike" cap="none">
                <a:solidFill>
                  <a:schemeClr val="dk1"/>
                </a:solidFill>
                <a:latin typeface="Open Sans"/>
                <a:ea typeface="Open Sans"/>
                <a:cs typeface="Open Sans"/>
                <a:sym typeface="Open Sans"/>
              </a:rPr>
              <a:t>Training SVRA to prepare VR customers for RAs (counselor toolkit)</a:t>
            </a:r>
            <a:endParaRPr/>
          </a:p>
          <a:p>
            <a:pPr marL="458788" marR="0" lvl="1" indent="-228599" algn="l" rtl="0">
              <a:spcBef>
                <a:spcPts val="1200"/>
              </a:spcBef>
              <a:spcAft>
                <a:spcPts val="0"/>
              </a:spcAft>
              <a:buClr>
                <a:schemeClr val="accent2"/>
              </a:buClr>
              <a:buSzPts val="1800"/>
              <a:buFont typeface="Arial"/>
              <a:buChar char="•"/>
            </a:pPr>
            <a:r>
              <a:rPr lang="en-US" sz="1800" b="0" i="0" u="none" strike="noStrike" cap="none">
                <a:solidFill>
                  <a:schemeClr val="dk1"/>
                </a:solidFill>
                <a:latin typeface="Open Sans"/>
                <a:ea typeface="Open Sans"/>
                <a:cs typeface="Open Sans"/>
                <a:sym typeface="Open Sans"/>
              </a:rPr>
              <a:t>Conducting Needs Assessments to identify SVRA RA training needs</a:t>
            </a:r>
            <a:endParaRPr/>
          </a:p>
          <a:p>
            <a:pPr marL="458788" marR="0" lvl="1" indent="-228599" algn="l" rtl="0">
              <a:spcBef>
                <a:spcPts val="1200"/>
              </a:spcBef>
              <a:spcAft>
                <a:spcPts val="0"/>
              </a:spcAft>
              <a:buClr>
                <a:schemeClr val="accent2"/>
              </a:buClr>
              <a:buSzPts val="1800"/>
              <a:buFont typeface="Arial"/>
              <a:buChar char="•"/>
            </a:pPr>
            <a:r>
              <a:rPr lang="en-US" sz="1800" b="0" i="0" u="none" strike="noStrike" cap="none">
                <a:solidFill>
                  <a:schemeClr val="dk1"/>
                </a:solidFill>
                <a:latin typeface="Open Sans"/>
                <a:ea typeface="Open Sans"/>
                <a:cs typeface="Open Sans"/>
                <a:sym typeface="Open Sans"/>
              </a:rPr>
              <a:t>Providing joint SVRA/OA/UIUC RA presentations to employers and staff</a:t>
            </a:r>
            <a:endParaRPr/>
          </a:p>
          <a:p>
            <a:pPr marL="458788" marR="0" lvl="1" indent="-228599" algn="l" rtl="0">
              <a:spcBef>
                <a:spcPts val="1200"/>
              </a:spcBef>
              <a:spcAft>
                <a:spcPts val="0"/>
              </a:spcAft>
              <a:buClr>
                <a:schemeClr val="accent2"/>
              </a:buClr>
              <a:buSzPts val="1800"/>
              <a:buFont typeface="Arial"/>
              <a:buChar char="•"/>
            </a:pPr>
            <a:r>
              <a:rPr lang="en-US" sz="1800" b="0" i="0" u="none" strike="noStrike" cap="none">
                <a:solidFill>
                  <a:schemeClr val="dk1"/>
                </a:solidFill>
                <a:latin typeface="Open Sans"/>
                <a:ea typeface="Open Sans"/>
                <a:cs typeface="Open Sans"/>
                <a:sym typeface="Open Sans"/>
              </a:rPr>
              <a:t>Helping OA &amp; SVRA develop RA grant announcement </a:t>
            </a:r>
            <a:endParaRPr/>
          </a:p>
          <a:p>
            <a:pPr marL="458788" marR="0" lvl="1" indent="-228599" algn="l" rtl="0">
              <a:spcBef>
                <a:spcPts val="1200"/>
              </a:spcBef>
              <a:spcAft>
                <a:spcPts val="0"/>
              </a:spcAft>
              <a:buClr>
                <a:schemeClr val="accent2"/>
              </a:buClr>
              <a:buSzPts val="1800"/>
              <a:buFont typeface="Arial"/>
              <a:buChar char="•"/>
            </a:pPr>
            <a:r>
              <a:rPr lang="en-US" sz="1800" b="0" i="0" u="none" strike="noStrike" cap="none">
                <a:solidFill>
                  <a:schemeClr val="dk1"/>
                </a:solidFill>
                <a:latin typeface="Open Sans"/>
                <a:ea typeface="Open Sans"/>
                <a:cs typeface="Open Sans"/>
                <a:sym typeface="Open Sans"/>
              </a:rPr>
              <a:t>Providing RA and Youth Apprenticeship Webinars to national VRTAC-QE registered audience</a:t>
            </a:r>
            <a:endParaRPr/>
          </a:p>
          <a:p>
            <a:pPr marL="458788" marR="0" lvl="1" indent="-228599" algn="l" rtl="0">
              <a:spcBef>
                <a:spcPts val="1200"/>
              </a:spcBef>
              <a:spcAft>
                <a:spcPts val="0"/>
              </a:spcAft>
              <a:buClr>
                <a:schemeClr val="accent2"/>
              </a:buClr>
              <a:buSzPts val="1800"/>
              <a:buFont typeface="Arial"/>
              <a:buChar char="•"/>
            </a:pPr>
            <a:r>
              <a:rPr lang="en-US" sz="1800" b="0" i="0" u="none" strike="noStrike" cap="none">
                <a:solidFill>
                  <a:schemeClr val="dk1"/>
                </a:solidFill>
                <a:latin typeface="Open Sans"/>
                <a:ea typeface="Open Sans"/>
                <a:cs typeface="Open Sans"/>
                <a:sym typeface="Open Sans"/>
              </a:rPr>
              <a:t>Facilitating Apprenticeship Learning Community</a:t>
            </a:r>
            <a:endParaRPr/>
          </a:p>
          <a:p>
            <a:pPr marL="630000" marR="0" lvl="1" indent="-120650" algn="l" rtl="0">
              <a:lnSpc>
                <a:spcPct val="90000"/>
              </a:lnSpc>
              <a:spcBef>
                <a:spcPts val="1540"/>
              </a:spcBef>
              <a:spcAft>
                <a:spcPts val="0"/>
              </a:spcAft>
              <a:buClr>
                <a:schemeClr val="accent2"/>
              </a:buClr>
              <a:buSzPts val="1700"/>
              <a:buFont typeface="Arial"/>
              <a:buNone/>
            </a:pPr>
            <a:endParaRPr sz="1700" b="0" i="0" u="none" strike="noStrike" cap="none">
              <a:solidFill>
                <a:schemeClr val="dk1"/>
              </a:solidFill>
              <a:latin typeface="Open Sans"/>
              <a:ea typeface="Open Sans"/>
              <a:cs typeface="Open Sans"/>
              <a:sym typeface="Open Sans"/>
            </a:endParaRPr>
          </a:p>
          <a:p>
            <a:pPr marL="0" marR="0" lvl="0" indent="102552" algn="l" rtl="0">
              <a:lnSpc>
                <a:spcPct val="90000"/>
              </a:lnSpc>
              <a:spcBef>
                <a:spcPts val="600"/>
              </a:spcBef>
              <a:spcAft>
                <a:spcPts val="0"/>
              </a:spcAft>
              <a:buClr>
                <a:schemeClr val="accent2"/>
              </a:buClr>
              <a:buSzPts val="1615"/>
              <a:buFont typeface="Arial"/>
              <a:buNone/>
            </a:pPr>
            <a:endParaRPr sz="1700" b="1">
              <a:solidFill>
                <a:schemeClr val="dk1"/>
              </a:solidFill>
              <a:latin typeface="Open Sans"/>
              <a:ea typeface="Open Sans"/>
              <a:cs typeface="Open Sans"/>
              <a:sym typeface="Open Sans"/>
            </a:endParaRPr>
          </a:p>
        </p:txBody>
      </p:sp>
      <p:pic>
        <p:nvPicPr>
          <p:cNvPr id="463" name="Google Shape;463;p24">
            <a:extLst>
              <a:ext uri="{C183D7F6-B498-43B3-948B-1728B52AA6E4}">
                <adec:decorative xmlns:adec="http://schemas.microsoft.com/office/drawing/2017/decorative" val="1"/>
              </a:ext>
            </a:extLst>
          </p:cNvPr>
          <p:cNvPicPr preferRelativeResize="0"/>
          <p:nvPr/>
        </p:nvPicPr>
        <p:blipFill rotWithShape="1">
          <a:blip r:embed="rId4">
            <a:alphaModFix/>
          </a:blip>
          <a:srcRect t="21703" r="-1" b="-1"/>
          <a:stretch/>
        </p:blipFill>
        <p:spPr>
          <a:xfrm>
            <a:off x="7199440" y="10"/>
            <a:ext cx="4992560" cy="6857990"/>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ctrTitle"/>
          </p:nvPr>
        </p:nvSpPr>
        <p:spPr>
          <a:xfrm>
            <a:off x="140519" y="1099118"/>
            <a:ext cx="3872068" cy="1991208"/>
          </a:xfrm>
          <a:prstGeom prst="rect">
            <a:avLst/>
          </a:prstGeom>
          <a:noFill/>
          <a:ln>
            <a:noFill/>
          </a:ln>
        </p:spPr>
        <p:txBody>
          <a:bodyPr spcFirstLastPara="1" wrap="square" lIns="91425" tIns="45700" rIns="91425" bIns="45700" anchor="t" anchorCtr="0">
            <a:noAutofit/>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Business Engagement: Why and How</a:t>
            </a:r>
            <a:endParaRPr/>
          </a:p>
        </p:txBody>
      </p:sp>
      <p:pic>
        <p:nvPicPr>
          <p:cNvPr id="469" name="Google Shape;469;p25" descr="The NET: National Employment Team"/>
          <p:cNvPicPr preferRelativeResize="0"/>
          <p:nvPr/>
        </p:nvPicPr>
        <p:blipFill rotWithShape="1">
          <a:blip r:embed="rId4">
            <a:alphaModFix/>
          </a:blip>
          <a:srcRect/>
          <a:stretch/>
        </p:blipFill>
        <p:spPr>
          <a:xfrm>
            <a:off x="611503" y="3363391"/>
            <a:ext cx="2930099" cy="2930099"/>
          </a:xfrm>
          <a:prstGeom prst="rect">
            <a:avLst/>
          </a:prstGeom>
          <a:noFill/>
          <a:ln>
            <a:noFill/>
          </a:ln>
        </p:spPr>
      </p:pic>
      <p:sp>
        <p:nvSpPr>
          <p:cNvPr id="470" name="Google Shape;470;p25"/>
          <p:cNvSpPr txBox="1">
            <a:spLocks noGrp="1"/>
          </p:cNvSpPr>
          <p:nvPr>
            <p:ph type="body" idx="1"/>
          </p:nvPr>
        </p:nvSpPr>
        <p:spPr>
          <a:xfrm>
            <a:off x="5098722" y="694184"/>
            <a:ext cx="6636078" cy="5930733"/>
          </a:xfrm>
          <a:prstGeom prst="rect">
            <a:avLst/>
          </a:prstGeom>
          <a:noFill/>
          <a:ln>
            <a:noFill/>
          </a:ln>
        </p:spPr>
        <p:txBody>
          <a:bodyPr spcFirstLastPara="1" wrap="square" lIns="91425" tIns="45700" rIns="91425" bIns="45700" anchor="t" anchorCtr="0">
            <a:normAutofit fontScale="55000" lnSpcReduction="20000"/>
          </a:bodyPr>
          <a:lstStyle/>
          <a:p>
            <a:pPr marL="347472" lvl="0" indent="-347472" algn="l" rtl="0">
              <a:lnSpc>
                <a:spcPct val="130000"/>
              </a:lnSpc>
              <a:spcBef>
                <a:spcPts val="0"/>
              </a:spcBef>
              <a:spcAft>
                <a:spcPts val="0"/>
              </a:spcAft>
              <a:buSzPct val="125000"/>
              <a:buChar char="•"/>
            </a:pPr>
            <a:r>
              <a:rPr lang="en-US" sz="4400"/>
              <a:t>What drove Legislative changes?</a:t>
            </a:r>
            <a:endParaRPr/>
          </a:p>
          <a:p>
            <a:pPr marL="347472" lvl="0" indent="-347472" algn="l" rtl="0">
              <a:lnSpc>
                <a:spcPct val="130000"/>
              </a:lnSpc>
              <a:spcBef>
                <a:spcPts val="1000"/>
              </a:spcBef>
              <a:spcAft>
                <a:spcPts val="0"/>
              </a:spcAft>
              <a:buSzPct val="125000"/>
              <a:buChar char="•"/>
            </a:pPr>
            <a:r>
              <a:rPr lang="en-US" sz="4400"/>
              <a:t>What does that mean to VR staffing, resources and outcomes?</a:t>
            </a:r>
            <a:endParaRPr/>
          </a:p>
          <a:p>
            <a:pPr marL="347472" lvl="0" indent="-347472" algn="l" rtl="0">
              <a:lnSpc>
                <a:spcPct val="130000"/>
              </a:lnSpc>
              <a:spcBef>
                <a:spcPts val="1000"/>
              </a:spcBef>
              <a:spcAft>
                <a:spcPts val="0"/>
              </a:spcAft>
              <a:buSzPct val="125000"/>
              <a:buChar char="•"/>
            </a:pPr>
            <a:r>
              <a:rPr lang="en-US" sz="4400"/>
              <a:t>Dual customers – invest in the relationships: “Working smarter not harder.”</a:t>
            </a:r>
            <a:endParaRPr/>
          </a:p>
          <a:p>
            <a:pPr marL="347472" lvl="0" indent="-347472" algn="l" rtl="0">
              <a:lnSpc>
                <a:spcPct val="130000"/>
              </a:lnSpc>
              <a:spcBef>
                <a:spcPts val="1000"/>
              </a:spcBef>
              <a:spcAft>
                <a:spcPts val="0"/>
              </a:spcAft>
              <a:buSzPct val="125000"/>
              <a:buChar char="•"/>
            </a:pPr>
            <a:r>
              <a:rPr lang="en-US" sz="4400"/>
              <a:t>Expanding career opportunities for VR candidates: “Begin with the end in mind.”</a:t>
            </a:r>
            <a:endParaRPr/>
          </a:p>
          <a:p>
            <a:pPr marL="347472" lvl="0" indent="-347472" algn="l" rtl="0">
              <a:lnSpc>
                <a:spcPct val="130000"/>
              </a:lnSpc>
              <a:spcBef>
                <a:spcPts val="1000"/>
              </a:spcBef>
              <a:spcAft>
                <a:spcPts val="0"/>
              </a:spcAft>
              <a:buSzPct val="125000"/>
              <a:buChar char="•"/>
            </a:pPr>
            <a:r>
              <a:rPr lang="en-US" sz="4400"/>
              <a:t>Staff training, building business team inside a VR agency. Business Unit, AT, OT, VRCs, training centers, other key staff.</a:t>
            </a:r>
            <a:endParaRPr/>
          </a:p>
          <a:p>
            <a:pPr marL="347472" lvl="0" indent="-347472" algn="l" rtl="0">
              <a:lnSpc>
                <a:spcPct val="130000"/>
              </a:lnSpc>
              <a:spcBef>
                <a:spcPts val="1000"/>
              </a:spcBef>
              <a:spcAft>
                <a:spcPts val="0"/>
              </a:spcAft>
              <a:buSzPct val="125000"/>
              <a:buChar char="•"/>
            </a:pPr>
            <a:r>
              <a:rPr lang="en-US" sz="4400"/>
              <a:t>Collaboration across systems.</a:t>
            </a:r>
            <a:endParaRPr/>
          </a:p>
          <a:p>
            <a:pPr marL="347472" lvl="0" indent="-242697" algn="l" rtl="0">
              <a:lnSpc>
                <a:spcPct val="108000"/>
              </a:lnSpc>
              <a:spcBef>
                <a:spcPts val="1000"/>
              </a:spcBef>
              <a:spcAft>
                <a:spcPts val="0"/>
              </a:spcAft>
              <a:buClr>
                <a:srgbClr val="214D8D"/>
              </a:buClr>
              <a:buSzPct val="125000"/>
              <a:buFont typeface="Arial"/>
              <a:buNone/>
            </a:pPr>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6"/>
          <p:cNvSpPr txBox="1">
            <a:spLocks noGrp="1"/>
          </p:cNvSpPr>
          <p:nvPr>
            <p:ph type="title"/>
          </p:nvPr>
        </p:nvSpPr>
        <p:spPr>
          <a:xfrm>
            <a:off x="369870" y="283568"/>
            <a:ext cx="10757328" cy="64110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Action Steps</a:t>
            </a:r>
            <a:endParaRPr/>
          </a:p>
        </p:txBody>
      </p:sp>
      <p:sp>
        <p:nvSpPr>
          <p:cNvPr id="476" name="Google Shape;476;p26"/>
          <p:cNvSpPr txBox="1">
            <a:spLocks noGrp="1"/>
          </p:cNvSpPr>
          <p:nvPr>
            <p:ph type="body" idx="1"/>
          </p:nvPr>
        </p:nvSpPr>
        <p:spPr>
          <a:xfrm>
            <a:off x="369871" y="1541124"/>
            <a:ext cx="5013788" cy="4529874"/>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3000"/>
              <a:buNone/>
            </a:pPr>
            <a:r>
              <a:rPr lang="en-US" b="1" dirty="0">
                <a:solidFill>
                  <a:srgbClr val="A37238"/>
                </a:solidFill>
                <a:latin typeface="Calibri"/>
                <a:ea typeface="Calibri"/>
                <a:cs typeface="Calibri"/>
                <a:sym typeface="Calibri"/>
              </a:rPr>
              <a:t>Follow-up Action Steps</a:t>
            </a:r>
            <a:endParaRPr dirty="0">
              <a:latin typeface="Calibri"/>
              <a:ea typeface="Calibri"/>
              <a:cs typeface="Calibri"/>
              <a:sym typeface="Calibri"/>
            </a:endParaRPr>
          </a:p>
          <a:p>
            <a:pPr marL="0" lvl="0" indent="0" algn="l" rtl="0">
              <a:lnSpc>
                <a:spcPct val="120000"/>
              </a:lnSpc>
              <a:spcBef>
                <a:spcPts val="0"/>
              </a:spcBef>
              <a:spcAft>
                <a:spcPts val="0"/>
              </a:spcAft>
              <a:buSzPts val="2250"/>
              <a:buNone/>
            </a:pPr>
            <a:r>
              <a:rPr lang="en-US" sz="1800" dirty="0">
                <a:latin typeface="Calibri"/>
                <a:ea typeface="Calibri"/>
                <a:cs typeface="Calibri"/>
                <a:sym typeface="Calibri"/>
              </a:rPr>
              <a:t>The VR agency will examine their policies, procedures and practices related to allowable service expenditures and customer engagement to determine if they are unnecessarily restrictive and if they delay determinations of eligibility and/or IPE development and revise these accordingly.</a:t>
            </a:r>
            <a:endParaRPr dirty="0"/>
          </a:p>
          <a:p>
            <a:pPr marL="0" lvl="0" indent="0" algn="l" rtl="0">
              <a:lnSpc>
                <a:spcPct val="120000"/>
              </a:lnSpc>
              <a:spcBef>
                <a:spcPts val="0"/>
              </a:spcBef>
              <a:spcAft>
                <a:spcPts val="0"/>
              </a:spcAft>
              <a:buSzPts val="2250"/>
              <a:buNone/>
            </a:pPr>
            <a:endParaRPr sz="1800" dirty="0">
              <a:latin typeface="Calibri"/>
              <a:ea typeface="Calibri"/>
              <a:cs typeface="Calibri"/>
              <a:sym typeface="Calibri"/>
            </a:endParaRPr>
          </a:p>
          <a:p>
            <a:pPr marL="0" lvl="0" indent="0" algn="l" rtl="0">
              <a:lnSpc>
                <a:spcPct val="120000"/>
              </a:lnSpc>
              <a:spcBef>
                <a:spcPts val="0"/>
              </a:spcBef>
              <a:spcAft>
                <a:spcPts val="0"/>
              </a:spcAft>
              <a:buSzPts val="3000"/>
              <a:buNone/>
            </a:pPr>
            <a:r>
              <a:rPr lang="en-US" b="1" dirty="0">
                <a:solidFill>
                  <a:srgbClr val="A37238"/>
                </a:solidFill>
                <a:latin typeface="Calibri"/>
                <a:ea typeface="Calibri"/>
                <a:cs typeface="Calibri"/>
                <a:sym typeface="Calibri"/>
              </a:rPr>
              <a:t>Results</a:t>
            </a:r>
            <a:br>
              <a:rPr lang="en-US" sz="1800" dirty="0">
                <a:latin typeface="Calibri"/>
                <a:ea typeface="Calibri"/>
                <a:cs typeface="Calibri"/>
                <a:sym typeface="Calibri"/>
              </a:rPr>
            </a:br>
            <a:r>
              <a:rPr lang="en-US" sz="1800" dirty="0">
                <a:latin typeface="Calibri"/>
                <a:ea typeface="Calibri"/>
                <a:cs typeface="Calibri"/>
                <a:sym typeface="Calibri"/>
              </a:rPr>
              <a:t>An increase in allowable expenditures and an increase in the speed with which individuals are found eligible and have an IPE developed.</a:t>
            </a:r>
            <a:br>
              <a:rPr lang="en-US" sz="1800" dirty="0">
                <a:latin typeface="Calibri"/>
                <a:ea typeface="Calibri"/>
                <a:cs typeface="Calibri"/>
                <a:sym typeface="Calibri"/>
              </a:rPr>
            </a:br>
            <a:endParaRPr sz="1800" dirty="0"/>
          </a:p>
        </p:txBody>
      </p:sp>
      <p:sp>
        <p:nvSpPr>
          <p:cNvPr id="477" name="Google Shape;477;p26"/>
          <p:cNvSpPr txBox="1"/>
          <p:nvPr/>
        </p:nvSpPr>
        <p:spPr>
          <a:xfrm>
            <a:off x="5880243" y="790265"/>
            <a:ext cx="5863119" cy="527747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a:solidFill>
                  <a:srgbClr val="A37238"/>
                </a:solidFill>
                <a:latin typeface="Calibri"/>
                <a:ea typeface="Calibri"/>
                <a:cs typeface="Calibri"/>
                <a:sym typeface="Calibri"/>
              </a:rPr>
              <a:t>Follow-up Action Steps</a:t>
            </a:r>
            <a:endParaRPr sz="2400">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The VR agency will increase allowable expenditures on innovative employment strategies that promote quality employment outcomes including (a) training consistent with measurable skills gains and credential attainment, (b) apprenticeships, (c) targeted outreach, (d) work-incentives benefits counseling, (e) internships, (f) work-based learning, and other Career Pathways strategies including business engagement. </a:t>
            </a:r>
            <a:endParaRPr/>
          </a:p>
          <a:p>
            <a:pPr marL="0" marR="0" lvl="0" indent="0" algn="l" rtl="0">
              <a:lnSpc>
                <a:spcPct val="120000"/>
              </a:lnSpc>
              <a:spcBef>
                <a:spcPts val="0"/>
              </a:spcBef>
              <a:spcAft>
                <a:spcPts val="0"/>
              </a:spcAft>
              <a:buClr>
                <a:schemeClr val="dk1"/>
              </a:buClr>
              <a:buSzPts val="1800"/>
              <a:buFont typeface="Open Sans"/>
              <a:buNone/>
            </a:pPr>
            <a:endParaRPr sz="1800" b="1">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A37238"/>
              </a:buClr>
              <a:buSzPts val="2400"/>
              <a:buFont typeface="Calibri"/>
              <a:buNone/>
            </a:pPr>
            <a:r>
              <a:rPr lang="en-US" sz="2400" b="1">
                <a:solidFill>
                  <a:srgbClr val="A37238"/>
                </a:solidFill>
                <a:latin typeface="Calibri"/>
                <a:ea typeface="Calibri"/>
                <a:cs typeface="Calibri"/>
                <a:sym typeface="Calibri"/>
              </a:rPr>
              <a:t>Results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 increase in allowable expenditures in key areas and in the number of MOUs and/or agreements with key stakeholders that promote the identified employment practices and strategies.</a:t>
            </a:r>
            <a:endParaRPr sz="1800">
              <a:solidFill>
                <a:schemeClr val="dk1"/>
              </a:solidFill>
              <a:latin typeface="Open Sans"/>
              <a:ea typeface="Open Sans"/>
              <a:cs typeface="Open Sans"/>
              <a:sym typeface="Open Sans"/>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7"/>
          <p:cNvSpPr txBox="1">
            <a:spLocks noGrp="1"/>
          </p:cNvSpPr>
          <p:nvPr>
            <p:ph type="title"/>
          </p:nvPr>
        </p:nvSpPr>
        <p:spPr>
          <a:xfrm>
            <a:off x="3681338" y="2941494"/>
            <a:ext cx="3915963" cy="975012"/>
          </a:xfrm>
          <a:prstGeom prst="rect">
            <a:avLst/>
          </a:prstGeom>
          <a:noFill/>
          <a:ln>
            <a:noFill/>
          </a:ln>
        </p:spPr>
        <p:txBody>
          <a:bodyPr spcFirstLastPara="1" wrap="square" lIns="121900" tIns="121900" rIns="121900" bIns="121900" anchor="t" anchorCtr="0">
            <a:noAutofit/>
          </a:bodyPr>
          <a:lstStyle/>
          <a:p>
            <a:pPr marL="0" lvl="0" indent="0" algn="ctr" rtl="0">
              <a:lnSpc>
                <a:spcPct val="123333"/>
              </a:lnSpc>
              <a:spcBef>
                <a:spcPts val="0"/>
              </a:spcBef>
              <a:spcAft>
                <a:spcPts val="0"/>
              </a:spcAft>
              <a:buClr>
                <a:schemeClr val="lt1"/>
              </a:buClr>
              <a:buSzPts val="6000"/>
              <a:buFont typeface="Open Sans"/>
              <a:buNone/>
            </a:pPr>
            <a:r>
              <a:rPr lang="en-US" sz="6000">
                <a:solidFill>
                  <a:schemeClr val="lt1"/>
                </a:solidFill>
              </a:rPr>
              <a:t>Questions</a:t>
            </a:r>
            <a:br>
              <a:rPr lang="en-US" sz="6000">
                <a:solidFill>
                  <a:schemeClr val="lt1"/>
                </a:solidFill>
              </a:rPr>
            </a:br>
            <a:endParaRPr sz="6000">
              <a:solidFill>
                <a:schemeClr val="lt1"/>
              </a:solidFill>
            </a:endParaRPr>
          </a:p>
        </p:txBody>
      </p:sp>
      <p:pic>
        <p:nvPicPr>
          <p:cNvPr id="483" name="Google Shape;483;p2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631021" y="1167808"/>
            <a:ext cx="2845968" cy="2845968"/>
          </a:xfrm>
          <a:prstGeom prst="rect">
            <a:avLst/>
          </a:prstGeom>
          <a:noFill/>
          <a:ln>
            <a:noFill/>
          </a:ln>
        </p:spPr>
      </p:pic>
      <p:sp>
        <p:nvSpPr>
          <p:cNvPr id="484" name="Google Shape;484;p27"/>
          <p:cNvSpPr txBox="1"/>
          <p:nvPr/>
        </p:nvSpPr>
        <p:spPr>
          <a:xfrm>
            <a:off x="1750741" y="4241246"/>
            <a:ext cx="882136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Open Sans"/>
              <a:buNone/>
            </a:pPr>
            <a:r>
              <a:rPr lang="en-US" sz="2400" b="1">
                <a:solidFill>
                  <a:schemeClr val="lt1"/>
                </a:solidFill>
                <a:latin typeface="Open Sans"/>
                <a:ea typeface="Open Sans"/>
                <a:cs typeface="Open Sans"/>
                <a:sym typeface="Open Sans"/>
              </a:rPr>
              <a:t>Please direct questions to your RSA-SMPID state liaison.</a:t>
            </a:r>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8"/>
          <p:cNvSpPr txBox="1">
            <a:spLocks noGrp="1"/>
          </p:cNvSpPr>
          <p:nvPr>
            <p:ph type="body" idx="1"/>
          </p:nvPr>
        </p:nvSpPr>
        <p:spPr>
          <a:xfrm>
            <a:off x="731520" y="1068513"/>
            <a:ext cx="10757328" cy="5229545"/>
          </a:xfrm>
          <a:prstGeom prst="rect">
            <a:avLst/>
          </a:prstGeom>
          <a:noFill/>
          <a:ln>
            <a:noFill/>
          </a:ln>
        </p:spPr>
        <p:txBody>
          <a:bodyPr spcFirstLastPara="1" wrap="square" lIns="91425" tIns="45700" rIns="91425" bIns="45700" anchor="t" anchorCtr="0">
            <a:noAutofit/>
          </a:bodyPr>
          <a:lstStyle/>
          <a:p>
            <a:pPr marL="347472" lvl="0" indent="-347472" algn="l" rtl="0">
              <a:lnSpc>
                <a:spcPct val="108000"/>
              </a:lnSpc>
              <a:spcBef>
                <a:spcPts val="0"/>
              </a:spcBef>
              <a:spcAft>
                <a:spcPts val="0"/>
              </a:spcAft>
              <a:buClr>
                <a:schemeClr val="dk2"/>
              </a:buClr>
              <a:buSzPts val="2250"/>
              <a:buChar char="•"/>
            </a:pPr>
            <a:r>
              <a:rPr lang="en-US" sz="1800"/>
              <a:t>Bragg, D. D. (2019). An Integrative Framework for Evaluating the Impact of Career Pathways. Career Pathways: From School to Retirement, 15.</a:t>
            </a:r>
            <a:endParaRPr/>
          </a:p>
          <a:p>
            <a:pPr marL="347472" lvl="0" indent="-347472" algn="l" rtl="0">
              <a:lnSpc>
                <a:spcPct val="108000"/>
              </a:lnSpc>
              <a:spcBef>
                <a:spcPts val="1200"/>
              </a:spcBef>
              <a:spcAft>
                <a:spcPts val="0"/>
              </a:spcAft>
              <a:buClr>
                <a:schemeClr val="dk2"/>
              </a:buClr>
              <a:buSzPts val="2250"/>
              <a:buChar char="•"/>
            </a:pPr>
            <a:r>
              <a:rPr lang="en-US" sz="1800"/>
              <a:t>Briggs, A., Spievack, N., &amp; Blount, D. (2019). Employer engagement in summer youth employment programs.</a:t>
            </a:r>
            <a:endParaRPr/>
          </a:p>
          <a:p>
            <a:pPr marL="347472" lvl="0" indent="-347472" algn="l" rtl="0">
              <a:lnSpc>
                <a:spcPct val="108000"/>
              </a:lnSpc>
              <a:spcBef>
                <a:spcPts val="1200"/>
              </a:spcBef>
              <a:spcAft>
                <a:spcPts val="0"/>
              </a:spcAft>
              <a:buClr>
                <a:schemeClr val="dk2"/>
              </a:buClr>
              <a:buSzPts val="2250"/>
              <a:buChar char="•"/>
            </a:pPr>
            <a:r>
              <a:rPr lang="en-US" sz="1800"/>
              <a:t>Brockmann, M., &amp; Smith, R. (2023). ‘Invested’partnerships as key to high quality apprenticeship programmes as evidenced in on and off the job training. Journal of Education and Work, 1-17.</a:t>
            </a:r>
            <a:endParaRPr/>
          </a:p>
          <a:p>
            <a:pPr marL="347472" lvl="0" indent="-347472" algn="l" rtl="0">
              <a:lnSpc>
                <a:spcPct val="108000"/>
              </a:lnSpc>
              <a:spcBef>
                <a:spcPts val="1200"/>
              </a:spcBef>
              <a:spcAft>
                <a:spcPts val="0"/>
              </a:spcAft>
              <a:buClr>
                <a:schemeClr val="dk2"/>
              </a:buClr>
              <a:buSzPts val="2250"/>
              <a:buChar char="•"/>
            </a:pPr>
            <a:r>
              <a:rPr lang="en-US" sz="1800"/>
              <a:t>Cohen, D. A., Klodnick, V. V., Stevens, L., Fagan, M. A., &amp; Spencer, E. S. (2020). Implementing adapted Individual Placement and Support (IPS) supported employment for transition-age youth in Texas. Community mental health journal, 56, 513-523.</a:t>
            </a:r>
            <a:endParaRPr/>
          </a:p>
          <a:p>
            <a:pPr marL="347472" lvl="0" indent="-347472" algn="l" rtl="0">
              <a:lnSpc>
                <a:spcPct val="108000"/>
              </a:lnSpc>
              <a:spcBef>
                <a:spcPts val="1200"/>
              </a:spcBef>
              <a:spcAft>
                <a:spcPts val="0"/>
              </a:spcAft>
              <a:buClr>
                <a:schemeClr val="dk2"/>
              </a:buClr>
              <a:buSzPts val="2250"/>
              <a:buChar char="•"/>
            </a:pPr>
            <a:r>
              <a:rPr lang="en-US" sz="1800"/>
              <a:t>Delin, B. S. , Hartman, E. C. , &amp; Sell, C. W. ((2012) ). The impact of work incentive benefits counseling on employment outcomes: Evidence from two return-to-work demonstrations. Journal of Vocational Rehabilitation, 36: , 97–107.</a:t>
            </a:r>
            <a:endParaRPr/>
          </a:p>
          <a:p>
            <a:pPr marL="347472" lvl="0" indent="-347472" algn="l" rtl="0">
              <a:lnSpc>
                <a:spcPct val="108000"/>
              </a:lnSpc>
              <a:spcBef>
                <a:spcPts val="1200"/>
              </a:spcBef>
              <a:spcAft>
                <a:spcPts val="0"/>
              </a:spcAft>
              <a:buClr>
                <a:schemeClr val="dk2"/>
              </a:buClr>
              <a:buSzPts val="2250"/>
              <a:buChar char="•"/>
            </a:pPr>
            <a:r>
              <a:rPr lang="en-US" sz="1800"/>
              <a:t>García-Casarejos, N., &amp; Sáez-Pérez, L. A. (2020). Internships for higher education students to promote the local sustainability of rural places. Sustainability, 12(12), 4926.</a:t>
            </a:r>
            <a:endParaRPr/>
          </a:p>
        </p:txBody>
      </p:sp>
      <p:sp>
        <p:nvSpPr>
          <p:cNvPr id="490" name="Google Shape;490;p2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US"/>
              <a:t>References</a:t>
            </a:r>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9"/>
          <p:cNvSpPr txBox="1">
            <a:spLocks noGrp="1"/>
          </p:cNvSpPr>
          <p:nvPr>
            <p:ph type="body" idx="1"/>
          </p:nvPr>
        </p:nvSpPr>
        <p:spPr>
          <a:xfrm>
            <a:off x="731520" y="1068513"/>
            <a:ext cx="10757328" cy="5423726"/>
          </a:xfrm>
          <a:prstGeom prst="rect">
            <a:avLst/>
          </a:prstGeom>
          <a:noFill/>
          <a:ln>
            <a:noFill/>
          </a:ln>
        </p:spPr>
        <p:txBody>
          <a:bodyPr spcFirstLastPara="1" wrap="square" lIns="91425" tIns="45700" rIns="91425" bIns="45700" anchor="t" anchorCtr="0">
            <a:noAutofit/>
          </a:bodyPr>
          <a:lstStyle/>
          <a:p>
            <a:pPr marL="347472" lvl="0" indent="-347472" algn="l" rtl="0">
              <a:lnSpc>
                <a:spcPct val="108000"/>
              </a:lnSpc>
              <a:spcBef>
                <a:spcPts val="0"/>
              </a:spcBef>
              <a:spcAft>
                <a:spcPts val="0"/>
              </a:spcAft>
              <a:buClr>
                <a:schemeClr val="dk2"/>
              </a:buClr>
              <a:buSzPts val="2250"/>
              <a:buChar char="•"/>
            </a:pPr>
            <a:r>
              <a:rPr lang="en-US" sz="1800"/>
              <a:t>Hartman, E. C. , Anderson, C. A. , Chan, J. , Fried, J. H. , &amp; Lui, J. W. (2015) ). An exploration of work incentive benefits specialist’s experiences. Journal of Applied Rehabilitation Counseling, 46: (3), 25–34.</a:t>
            </a:r>
            <a:endParaRPr/>
          </a:p>
          <a:p>
            <a:pPr marL="347472" lvl="0" indent="-347472" algn="l" rtl="0">
              <a:lnSpc>
                <a:spcPct val="108000"/>
              </a:lnSpc>
              <a:spcBef>
                <a:spcPts val="1200"/>
              </a:spcBef>
              <a:spcAft>
                <a:spcPts val="0"/>
              </a:spcAft>
              <a:buClr>
                <a:schemeClr val="dk2"/>
              </a:buClr>
              <a:buSzPts val="2250"/>
              <a:buChar char="•"/>
            </a:pPr>
            <a:r>
              <a:rPr lang="en-US" sz="1800"/>
              <a:t>Hartman, E., Friefeld, R., Brinck, E., Trainor, A., Reinhard, A., Fuller, R., Jones, W., Schlegelmilch, A., &amp; Anderson, C.A. (2021). Demographic and transition service predictors of employment outcomes for youth receiving Supplemental Security Income. Career Development and Transition for Exceptional Individuals, 1-13. https://doi.org/10.1177/2165143420984797</a:t>
            </a:r>
            <a:endParaRPr/>
          </a:p>
          <a:p>
            <a:pPr marL="347472" lvl="0" indent="-347472" algn="l" rtl="0">
              <a:lnSpc>
                <a:spcPct val="108000"/>
              </a:lnSpc>
              <a:spcBef>
                <a:spcPts val="1200"/>
              </a:spcBef>
              <a:spcAft>
                <a:spcPts val="0"/>
              </a:spcAft>
              <a:buClr>
                <a:schemeClr val="dk2"/>
              </a:buClr>
              <a:buSzPts val="2250"/>
              <a:buChar char="•"/>
            </a:pPr>
            <a:r>
              <a:rPr lang="en-US" sz="1800"/>
              <a:t>Iwanaga, K., Wehman, P., Brooke, V., Avellone, L., &amp; Taylor, J. (2021). Evaluating the effect of work incentives benefits counseling on employment outcomes of transition-age and young adult Supplemental Security Income recipients with intellectual disabilities: A case control study. Journal of Occupational Rehabilitation, 1-11.</a:t>
            </a:r>
            <a:endParaRPr/>
          </a:p>
          <a:p>
            <a:pPr marL="347472" lvl="0" indent="-347472" algn="l" rtl="0">
              <a:lnSpc>
                <a:spcPct val="108000"/>
              </a:lnSpc>
              <a:spcBef>
                <a:spcPts val="1200"/>
              </a:spcBef>
              <a:spcAft>
                <a:spcPts val="0"/>
              </a:spcAft>
              <a:buClr>
                <a:schemeClr val="dk2"/>
              </a:buClr>
              <a:buSzPts val="2250"/>
              <a:buChar char="•"/>
            </a:pPr>
            <a:r>
              <a:rPr lang="en-US" sz="1800"/>
              <a:t>Lester, S., &amp; Bravenboer, D. (2020). Sustainable degree apprenticeships. Centre for Degree Apprenticeships.</a:t>
            </a:r>
            <a:endParaRPr/>
          </a:p>
          <a:p>
            <a:pPr marL="347472" lvl="0" indent="-347472" algn="l" rtl="0">
              <a:lnSpc>
                <a:spcPct val="108000"/>
              </a:lnSpc>
              <a:spcBef>
                <a:spcPts val="1200"/>
              </a:spcBef>
              <a:spcAft>
                <a:spcPts val="0"/>
              </a:spcAft>
              <a:buClr>
                <a:schemeClr val="dk2"/>
              </a:buClr>
              <a:buSzPts val="2250"/>
              <a:buChar char="•"/>
            </a:pPr>
            <a:r>
              <a:rPr lang="en-US" sz="1800"/>
              <a:t>Luecking D. M., Luecking R. G. (2013). Translating research into a seamless transition model. Career Development and Transition for Exceptional Individuals, 38, 4–13.</a:t>
            </a:r>
            <a:endParaRPr/>
          </a:p>
        </p:txBody>
      </p:sp>
      <p:sp>
        <p:nvSpPr>
          <p:cNvPr id="496" name="Google Shape;496;p29"/>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US"/>
              <a:t>References </a:t>
            </a:r>
            <a:r>
              <a:rPr lang="en-US" sz="1800" b="0"/>
              <a:t>(2)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ctrTitle"/>
          </p:nvPr>
        </p:nvSpPr>
        <p:spPr>
          <a:xfrm>
            <a:off x="332115" y="2501571"/>
            <a:ext cx="3414262" cy="1679812"/>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US" b="1"/>
              <a:t>Presenters for today</a:t>
            </a:r>
            <a:endParaRPr b="1"/>
          </a:p>
        </p:txBody>
      </p:sp>
      <p:sp>
        <p:nvSpPr>
          <p:cNvPr id="249" name="Google Shape;249;p3"/>
          <p:cNvSpPr txBox="1">
            <a:spLocks noGrp="1"/>
          </p:cNvSpPr>
          <p:nvPr>
            <p:ph type="body" idx="1"/>
          </p:nvPr>
        </p:nvSpPr>
        <p:spPr>
          <a:xfrm>
            <a:off x="5056185" y="232047"/>
            <a:ext cx="6803700" cy="6436608"/>
          </a:xfrm>
          <a:prstGeom prst="rect">
            <a:avLst/>
          </a:prstGeom>
          <a:noFill/>
          <a:ln>
            <a:noFill/>
          </a:ln>
        </p:spPr>
        <p:txBody>
          <a:bodyPr spcFirstLastPara="1" wrap="square" lIns="121900" tIns="121900" rIns="121900" bIns="121900" anchor="t" anchorCtr="0">
            <a:noAutofit/>
          </a:bodyPr>
          <a:lstStyle/>
          <a:p>
            <a:pPr marL="347472" lvl="0" indent="-347472" algn="l" rtl="0">
              <a:lnSpc>
                <a:spcPct val="120000"/>
              </a:lnSpc>
              <a:spcBef>
                <a:spcPts val="0"/>
              </a:spcBef>
              <a:spcAft>
                <a:spcPts val="0"/>
              </a:spcAft>
              <a:buSzPts val="3000"/>
              <a:buChar char="•"/>
            </a:pPr>
            <a:r>
              <a:rPr lang="en-US" sz="2000" b="1" dirty="0"/>
              <a:t>Chaz Compton, </a:t>
            </a:r>
            <a:r>
              <a:rPr lang="en-US" sz="2000" dirty="0"/>
              <a:t>Ed.D., CRC</a:t>
            </a:r>
            <a:endParaRPr sz="2000" dirty="0"/>
          </a:p>
          <a:p>
            <a:pPr marL="341313" lvl="0" indent="0" algn="l" rtl="0">
              <a:lnSpc>
                <a:spcPct val="120000"/>
              </a:lnSpc>
              <a:spcBef>
                <a:spcPts val="0"/>
              </a:spcBef>
              <a:spcAft>
                <a:spcPts val="0"/>
              </a:spcAft>
              <a:buSzPts val="3000"/>
              <a:buNone/>
            </a:pPr>
            <a:r>
              <a:rPr lang="en-US" sz="2000" dirty="0"/>
              <a:t>Project Director, VRTAC-QM</a:t>
            </a:r>
          </a:p>
          <a:p>
            <a:pPr marL="341313" lvl="0" indent="0" algn="l" rtl="0">
              <a:lnSpc>
                <a:spcPct val="120000"/>
              </a:lnSpc>
              <a:spcBef>
                <a:spcPts val="0"/>
              </a:spcBef>
              <a:spcAft>
                <a:spcPts val="0"/>
              </a:spcAft>
              <a:buSzPts val="3000"/>
              <a:buNone/>
            </a:pPr>
            <a:endParaRPr sz="2000" dirty="0"/>
          </a:p>
          <a:p>
            <a:pPr marL="347472" lvl="0" indent="-347472" algn="l" rtl="0">
              <a:lnSpc>
                <a:spcPct val="120000"/>
              </a:lnSpc>
              <a:spcBef>
                <a:spcPts val="0"/>
              </a:spcBef>
              <a:spcAft>
                <a:spcPts val="0"/>
              </a:spcAft>
              <a:buSzPts val="3000"/>
              <a:buChar char="•"/>
            </a:pPr>
            <a:r>
              <a:rPr lang="en-US" sz="2000" b="1" dirty="0"/>
              <a:t>Cayte Anderson</a:t>
            </a:r>
            <a:r>
              <a:rPr lang="en-US" sz="2000" dirty="0"/>
              <a:t>, Ph.D., CRC, LPC</a:t>
            </a:r>
            <a:endParaRPr sz="2000" dirty="0"/>
          </a:p>
          <a:p>
            <a:pPr marL="341313" lvl="0" indent="0" algn="l" rtl="0">
              <a:lnSpc>
                <a:spcPct val="120000"/>
              </a:lnSpc>
              <a:spcBef>
                <a:spcPts val="0"/>
              </a:spcBef>
              <a:spcAft>
                <a:spcPts val="0"/>
              </a:spcAft>
              <a:buSzPts val="3000"/>
              <a:buNone/>
            </a:pPr>
            <a:r>
              <a:rPr lang="en-US" sz="2000" dirty="0"/>
              <a:t>QE State Liaison</a:t>
            </a:r>
          </a:p>
          <a:p>
            <a:pPr marL="341313" lvl="0" indent="0" algn="l" rtl="0">
              <a:lnSpc>
                <a:spcPct val="120000"/>
              </a:lnSpc>
              <a:spcBef>
                <a:spcPts val="0"/>
              </a:spcBef>
              <a:spcAft>
                <a:spcPts val="0"/>
              </a:spcAft>
              <a:buSzPts val="3000"/>
              <a:buNone/>
            </a:pPr>
            <a:endParaRPr sz="2000" dirty="0"/>
          </a:p>
          <a:p>
            <a:pPr marL="347472" lvl="0" indent="-347472" algn="l" rtl="0">
              <a:lnSpc>
                <a:spcPct val="120000"/>
              </a:lnSpc>
              <a:spcBef>
                <a:spcPts val="0"/>
              </a:spcBef>
              <a:spcAft>
                <a:spcPts val="0"/>
              </a:spcAft>
              <a:buSzPts val="3000"/>
              <a:buChar char="•"/>
            </a:pPr>
            <a:r>
              <a:rPr lang="en-US" sz="2000" b="1" dirty="0"/>
              <a:t>Emily </a:t>
            </a:r>
            <a:r>
              <a:rPr lang="en-US" sz="2000" b="1" dirty="0" err="1"/>
              <a:t>Brinck</a:t>
            </a:r>
            <a:r>
              <a:rPr lang="en-US" sz="2000" dirty="0"/>
              <a:t>, Ph.D., CRC</a:t>
            </a:r>
            <a:endParaRPr sz="2000" dirty="0"/>
          </a:p>
          <a:p>
            <a:pPr marL="341313" lvl="1" indent="0">
              <a:lnSpc>
                <a:spcPct val="120000"/>
              </a:lnSpc>
              <a:spcBef>
                <a:spcPts val="0"/>
              </a:spcBef>
              <a:buSzPts val="3000"/>
              <a:buNone/>
            </a:pPr>
            <a:r>
              <a:rPr lang="en-US" sz="2000" dirty="0"/>
              <a:t>QE State Liaison</a:t>
            </a:r>
          </a:p>
          <a:p>
            <a:pPr marL="341313" lvl="1" indent="0">
              <a:lnSpc>
                <a:spcPct val="120000"/>
              </a:lnSpc>
              <a:spcBef>
                <a:spcPts val="0"/>
              </a:spcBef>
              <a:buSzPts val="3000"/>
              <a:buNone/>
            </a:pPr>
            <a:endParaRPr sz="2000" dirty="0"/>
          </a:p>
          <a:p>
            <a:pPr marL="347472" lvl="0" indent="-347472" algn="l" rtl="0">
              <a:lnSpc>
                <a:spcPct val="120000"/>
              </a:lnSpc>
              <a:spcBef>
                <a:spcPts val="0"/>
              </a:spcBef>
              <a:spcAft>
                <a:spcPts val="0"/>
              </a:spcAft>
              <a:buSzPts val="3000"/>
              <a:buChar char="•"/>
            </a:pPr>
            <a:r>
              <a:rPr lang="en-US" sz="2000" b="1" dirty="0"/>
              <a:t>Jessica Holton</a:t>
            </a:r>
            <a:r>
              <a:rPr lang="en-US" sz="2000" dirty="0"/>
              <a:t>, MS, CRC, LPC</a:t>
            </a:r>
            <a:endParaRPr sz="2000" dirty="0"/>
          </a:p>
          <a:p>
            <a:pPr marL="341313" lvl="0" indent="0" algn="l" rtl="0">
              <a:lnSpc>
                <a:spcPct val="120000"/>
              </a:lnSpc>
              <a:spcBef>
                <a:spcPts val="0"/>
              </a:spcBef>
              <a:spcAft>
                <a:spcPts val="0"/>
              </a:spcAft>
              <a:buSzPts val="3000"/>
              <a:buNone/>
            </a:pPr>
            <a:r>
              <a:rPr lang="en-US" sz="2000" dirty="0"/>
              <a:t>QE State Liaison</a:t>
            </a:r>
          </a:p>
          <a:p>
            <a:pPr marL="341313" lvl="0" indent="0" algn="l" rtl="0">
              <a:lnSpc>
                <a:spcPct val="120000"/>
              </a:lnSpc>
              <a:spcBef>
                <a:spcPts val="0"/>
              </a:spcBef>
              <a:spcAft>
                <a:spcPts val="0"/>
              </a:spcAft>
              <a:buSzPts val="3000"/>
              <a:buNone/>
            </a:pPr>
            <a:endParaRPr lang="en-US" sz="2000" dirty="0"/>
          </a:p>
          <a:p>
            <a:pPr marL="0" marR="0">
              <a:lnSpc>
                <a:spcPct val="120000"/>
              </a:lnSpc>
              <a:spcBef>
                <a:spcPts val="0"/>
              </a:spcBef>
              <a:spcAft>
                <a:spcPts val="0"/>
              </a:spcAft>
            </a:pPr>
            <a:r>
              <a:rPr lang="en-US" sz="2000" b="1" dirty="0"/>
              <a:t>Kathy West-Evans</a:t>
            </a:r>
          </a:p>
          <a:p>
            <a:pPr marL="457200" lvl="1" indent="0">
              <a:lnSpc>
                <a:spcPct val="120000"/>
              </a:lnSpc>
              <a:spcBef>
                <a:spcPts val="0"/>
              </a:spcBef>
              <a:buNone/>
            </a:pPr>
            <a:r>
              <a:rPr lang="en-US" sz="2000" dirty="0"/>
              <a:t>CSAVR Director of Business Relations</a:t>
            </a:r>
          </a:p>
          <a:p>
            <a:pPr marL="457200" lvl="1" indent="0">
              <a:lnSpc>
                <a:spcPct val="120000"/>
              </a:lnSpc>
              <a:spcBef>
                <a:spcPts val="0"/>
              </a:spcBef>
              <a:buNone/>
            </a:pPr>
            <a:endParaRPr lang="en-US" sz="2000" dirty="0"/>
          </a:p>
          <a:p>
            <a:pPr>
              <a:lnSpc>
                <a:spcPct val="120000"/>
              </a:lnSpc>
            </a:pPr>
            <a:r>
              <a:rPr lang="en-US" sz="2000" b="1" dirty="0"/>
              <a:t>Inger Neal</a:t>
            </a:r>
          </a:p>
          <a:p>
            <a:pPr marL="461963" indent="0">
              <a:lnSpc>
                <a:spcPct val="120000"/>
              </a:lnSpc>
              <a:buNone/>
            </a:pPr>
            <a:r>
              <a:rPr lang="en-US" sz="2000" dirty="0"/>
              <a:t>CSAVR Business Relations Consultant</a:t>
            </a:r>
            <a:endParaRPr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0"/>
          <p:cNvSpPr txBox="1">
            <a:spLocks noGrp="1"/>
          </p:cNvSpPr>
          <p:nvPr>
            <p:ph type="body" idx="1"/>
          </p:nvPr>
        </p:nvSpPr>
        <p:spPr>
          <a:xfrm>
            <a:off x="731520" y="1068513"/>
            <a:ext cx="10757328" cy="5423726"/>
          </a:xfrm>
          <a:prstGeom prst="rect">
            <a:avLst/>
          </a:prstGeom>
          <a:noFill/>
          <a:ln>
            <a:noFill/>
          </a:ln>
        </p:spPr>
        <p:txBody>
          <a:bodyPr spcFirstLastPara="1" wrap="square" lIns="91425" tIns="45700" rIns="91425" bIns="45700" anchor="t" anchorCtr="0">
            <a:noAutofit/>
          </a:bodyPr>
          <a:lstStyle/>
          <a:p>
            <a:pPr marL="347472" lvl="0" indent="-347472" algn="l" rtl="0">
              <a:lnSpc>
                <a:spcPct val="108000"/>
              </a:lnSpc>
              <a:spcBef>
                <a:spcPts val="0"/>
              </a:spcBef>
              <a:spcAft>
                <a:spcPts val="0"/>
              </a:spcAft>
              <a:buClr>
                <a:schemeClr val="dk2"/>
              </a:buClr>
              <a:buSzPts val="2250"/>
              <a:buChar char="•"/>
            </a:pPr>
            <a:r>
              <a:rPr lang="en-US" sz="1800"/>
              <a:t>Mamun, Arif, Ankita Patnaik, Michael Levere, Gina Livermore, Todd Honeycutt, Jacqueline Kauff, Karen Katz, AnnaMaria McCutcheon, Joseph Mastrianni, and Brittney Gionfriddo. 2019. Promoting Readiness of Minors in SSI (PROMISE) Evaluation: Interim Services and Impact Report. Washington, DC: Mathematica.</a:t>
            </a:r>
            <a:endParaRPr/>
          </a:p>
          <a:p>
            <a:pPr marL="347472" lvl="0" indent="-347472" algn="l" rtl="0">
              <a:lnSpc>
                <a:spcPct val="108000"/>
              </a:lnSpc>
              <a:spcBef>
                <a:spcPts val="1200"/>
              </a:spcBef>
              <a:spcAft>
                <a:spcPts val="0"/>
              </a:spcAft>
              <a:buClr>
                <a:schemeClr val="dk2"/>
              </a:buClr>
              <a:buSzPts val="2250"/>
              <a:buChar char="•"/>
            </a:pPr>
            <a:r>
              <a:rPr lang="en-US" sz="1800"/>
              <a:t>Mazzotti V. L., Test D. W., Mustian A. L. (2012). Secondary transition evidence-based practices and predictors: Implications for policy makers. Journal of Disability Policy Studies, 25, 5–18. https://doi.org/10.1177/1044207312460888</a:t>
            </a:r>
            <a:endParaRPr/>
          </a:p>
          <a:p>
            <a:pPr marL="347472" lvl="0" indent="-347472" algn="l" rtl="0">
              <a:lnSpc>
                <a:spcPct val="108000"/>
              </a:lnSpc>
              <a:spcBef>
                <a:spcPts val="1200"/>
              </a:spcBef>
              <a:spcAft>
                <a:spcPts val="0"/>
              </a:spcAft>
              <a:buClr>
                <a:schemeClr val="dk2"/>
              </a:buClr>
              <a:buSzPts val="2250"/>
              <a:buChar char="•"/>
            </a:pPr>
            <a:r>
              <a:rPr lang="en-US" sz="1800"/>
              <a:t>Noel, V. A., Oulvey, E., Drake, R. E., Bond, G. R., Carpenter-Song, E. A., &amp; DeAtley, B. (2018). A preliminary evaluation of individual placement and support for youth with developmental and psychiatric disabilities. Journal of Vocational Rehabilitation, 48(2), 249-255.</a:t>
            </a:r>
            <a:endParaRPr/>
          </a:p>
          <a:p>
            <a:pPr marL="347472" lvl="0" indent="-347472" algn="l" rtl="0">
              <a:lnSpc>
                <a:spcPct val="108000"/>
              </a:lnSpc>
              <a:spcBef>
                <a:spcPts val="1200"/>
              </a:spcBef>
              <a:spcAft>
                <a:spcPts val="0"/>
              </a:spcAft>
              <a:buClr>
                <a:schemeClr val="dk2"/>
              </a:buClr>
              <a:buSzPts val="2250"/>
              <a:buChar char="•"/>
            </a:pPr>
            <a:r>
              <a:rPr lang="en-US" sz="1800"/>
              <a:t>Patnaik, A., Levere, M., Livermore, G., Mamun, A., &amp; Hemmeter, J. (2021). Promoting Readiness of Minors in Supplemental Security Income (PROMISE): Early Impacts from a Multi-Site Random Assignment Evaluation. Evaluation Review, 45(5), 228-270.</a:t>
            </a:r>
            <a:endParaRPr/>
          </a:p>
          <a:p>
            <a:pPr marL="347472" lvl="0" indent="-347472" algn="l" rtl="0">
              <a:lnSpc>
                <a:spcPct val="108000"/>
              </a:lnSpc>
              <a:spcBef>
                <a:spcPts val="1200"/>
              </a:spcBef>
              <a:spcAft>
                <a:spcPts val="0"/>
              </a:spcAft>
              <a:buClr>
                <a:schemeClr val="dk2"/>
              </a:buClr>
              <a:buSzPts val="2250"/>
              <a:buChar char="•"/>
            </a:pPr>
            <a:r>
              <a:rPr lang="en-US" sz="1800"/>
              <a:t>Peck, L., Schwartz, D., &amp; Strawn, J. (2021). A meta-analysis of 46 career pathways impact evaluations.</a:t>
            </a:r>
            <a:endParaRPr/>
          </a:p>
        </p:txBody>
      </p:sp>
      <p:sp>
        <p:nvSpPr>
          <p:cNvPr id="502" name="Google Shape;502;p30"/>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US"/>
              <a:t>References</a:t>
            </a:r>
            <a:r>
              <a:rPr lang="en-US" sz="4000" b="0"/>
              <a:t> </a:t>
            </a:r>
            <a:r>
              <a:rPr lang="en-US" sz="1800" b="0"/>
              <a:t>(3)</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p:cNvSpPr txBox="1">
            <a:spLocks noGrp="1"/>
          </p:cNvSpPr>
          <p:nvPr>
            <p:ph type="body" idx="1"/>
          </p:nvPr>
        </p:nvSpPr>
        <p:spPr>
          <a:xfrm>
            <a:off x="731520" y="1068513"/>
            <a:ext cx="10757328" cy="4767208"/>
          </a:xfrm>
          <a:prstGeom prst="rect">
            <a:avLst/>
          </a:prstGeom>
          <a:noFill/>
          <a:ln>
            <a:noFill/>
          </a:ln>
        </p:spPr>
        <p:txBody>
          <a:bodyPr spcFirstLastPara="1" wrap="square" lIns="91425" tIns="45700" rIns="91425" bIns="45700" anchor="t" anchorCtr="0">
            <a:noAutofit/>
          </a:bodyPr>
          <a:lstStyle/>
          <a:p>
            <a:pPr marL="347472" lvl="0" indent="-347472" algn="l" rtl="0">
              <a:lnSpc>
                <a:spcPct val="108000"/>
              </a:lnSpc>
              <a:spcBef>
                <a:spcPts val="0"/>
              </a:spcBef>
              <a:spcAft>
                <a:spcPts val="0"/>
              </a:spcAft>
              <a:buClr>
                <a:schemeClr val="dk2"/>
              </a:buClr>
              <a:buSzPts val="2250"/>
              <a:buChar char="•"/>
            </a:pPr>
            <a:r>
              <a:rPr lang="en-US" sz="1800"/>
              <a:t>Sack, M., &amp; Allen, L. (2019). Connecting Apprenticeships to the Young People Who Need Them Most: The Role of Community-Based Organizations. Jobs for the Future.</a:t>
            </a:r>
            <a:endParaRPr/>
          </a:p>
          <a:p>
            <a:pPr marL="347472" lvl="0" indent="-347472" algn="l" rtl="0">
              <a:lnSpc>
                <a:spcPct val="108000"/>
              </a:lnSpc>
              <a:spcBef>
                <a:spcPts val="1200"/>
              </a:spcBef>
              <a:spcAft>
                <a:spcPts val="0"/>
              </a:spcAft>
              <a:buClr>
                <a:schemeClr val="dk2"/>
              </a:buClr>
              <a:buSzPts val="2250"/>
              <a:buChar char="•"/>
            </a:pPr>
            <a:r>
              <a:rPr lang="en-US" sz="1800"/>
              <a:t>Sarna, M., &amp; Adam, T. (2020). Evidence on Career Pathways Strategies: Highlights from a Scan of the Research. Rockville, MD: Abt Associates.</a:t>
            </a:r>
            <a:endParaRPr/>
          </a:p>
          <a:p>
            <a:pPr marL="347472" lvl="0" indent="-347472" algn="l" rtl="0">
              <a:lnSpc>
                <a:spcPct val="108000"/>
              </a:lnSpc>
              <a:spcBef>
                <a:spcPts val="1200"/>
              </a:spcBef>
              <a:spcAft>
                <a:spcPts val="0"/>
              </a:spcAft>
              <a:buClr>
                <a:schemeClr val="dk2"/>
              </a:buClr>
              <a:buSzPts val="2250"/>
              <a:buChar char="•"/>
            </a:pPr>
            <a:r>
              <a:rPr lang="en-US" sz="1800"/>
              <a:t>Schlegelmilch, A., Roskowski, M., Anderson, C., Hartman, E., &amp; Decker-Mauer, H. (2019). The impact of work incentives benefits counseling on employment outcomes of transition-age youth receiving Supplemental Security Income (SSI) benefits. Journal of Vocational Rehabilitation, 51(2), 127-136.</a:t>
            </a:r>
            <a:endParaRPr/>
          </a:p>
          <a:p>
            <a:pPr marL="347472" lvl="0" indent="-347472" algn="l" rtl="0">
              <a:lnSpc>
                <a:spcPct val="108000"/>
              </a:lnSpc>
              <a:spcBef>
                <a:spcPts val="1200"/>
              </a:spcBef>
              <a:spcAft>
                <a:spcPts val="0"/>
              </a:spcAft>
              <a:buClr>
                <a:schemeClr val="dk2"/>
              </a:buClr>
              <a:buSzPts val="2250"/>
              <a:buChar char="•"/>
            </a:pPr>
            <a:r>
              <a:rPr lang="en-US" sz="1800"/>
              <a:t>Stewart, A. (2021). The nature and prevalence of internships. In Internships, Employability and the Search for Decent Work Experience (pp. 17-33). Edward Elgar Publishing.</a:t>
            </a:r>
            <a:endParaRPr/>
          </a:p>
          <a:p>
            <a:pPr marL="347472" lvl="0" indent="-347472" algn="l" rtl="0">
              <a:lnSpc>
                <a:spcPct val="108000"/>
              </a:lnSpc>
              <a:spcBef>
                <a:spcPts val="1200"/>
              </a:spcBef>
              <a:spcAft>
                <a:spcPts val="0"/>
              </a:spcAft>
              <a:buClr>
                <a:schemeClr val="dk2"/>
              </a:buClr>
              <a:buSzPts val="2250"/>
              <a:buChar char="•"/>
            </a:pPr>
            <a:r>
              <a:rPr lang="en-US" sz="1800"/>
              <a:t>Stodden R. A., Dowrick P., Gilmore S., Galloway L. M. (2001). A review of secondary school factors influencing postschool outcomes for youth with disabilities. National Center for the Study of Postsecondary Educational Supports, University of Hawaii at Manoa.</a:t>
            </a:r>
            <a:endParaRPr/>
          </a:p>
          <a:p>
            <a:pPr marL="0" lvl="0" indent="0" algn="l" rtl="0">
              <a:lnSpc>
                <a:spcPct val="108000"/>
              </a:lnSpc>
              <a:spcBef>
                <a:spcPts val="1200"/>
              </a:spcBef>
              <a:spcAft>
                <a:spcPts val="0"/>
              </a:spcAft>
              <a:buSzPts val="2250"/>
              <a:buNone/>
            </a:pPr>
            <a:endParaRPr sz="1800"/>
          </a:p>
        </p:txBody>
      </p:sp>
      <p:sp>
        <p:nvSpPr>
          <p:cNvPr id="508" name="Google Shape;508;p31"/>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US"/>
              <a:t>References</a:t>
            </a:r>
            <a:r>
              <a:rPr lang="en-US" sz="4000" b="0"/>
              <a:t> </a:t>
            </a:r>
            <a:r>
              <a:rPr lang="en-US" sz="1800" b="0"/>
              <a:t>(4)</a:t>
            </a:r>
            <a:endParaRPr sz="180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2"/>
          <p:cNvSpPr txBox="1">
            <a:spLocks noGrp="1"/>
          </p:cNvSpPr>
          <p:nvPr>
            <p:ph type="body" idx="1"/>
          </p:nvPr>
        </p:nvSpPr>
        <p:spPr>
          <a:xfrm>
            <a:off x="731520" y="1335641"/>
            <a:ext cx="10757328" cy="3719244"/>
          </a:xfrm>
          <a:prstGeom prst="rect">
            <a:avLst/>
          </a:prstGeom>
          <a:noFill/>
          <a:ln>
            <a:noFill/>
          </a:ln>
        </p:spPr>
        <p:txBody>
          <a:bodyPr spcFirstLastPara="1" wrap="square" lIns="91425" tIns="45700" rIns="91425" bIns="45700" anchor="t" anchorCtr="0">
            <a:noAutofit/>
          </a:bodyPr>
          <a:lstStyle/>
          <a:p>
            <a:pPr marL="347472" lvl="0" indent="-347472" algn="l" rtl="0">
              <a:lnSpc>
                <a:spcPct val="108000"/>
              </a:lnSpc>
              <a:spcBef>
                <a:spcPts val="0"/>
              </a:spcBef>
              <a:spcAft>
                <a:spcPts val="0"/>
              </a:spcAft>
              <a:buClr>
                <a:schemeClr val="dk2"/>
              </a:buClr>
              <a:buSzPts val="2250"/>
              <a:buChar char="•"/>
            </a:pPr>
            <a:r>
              <a:rPr lang="en-US" sz="1800"/>
              <a:t>Swanson, Sarah J., Deborah R. Becker, Gary R. Bond, Kimberly E. Reeder, and Marsha L. Ellison. 2020. IPS Supported Employment for Transition Age Youth: Helping Youth with Serious Mental Health Conditions to Access Jobs, Education, and Careers. Worcester, MA: University of Massachusetts Medical School, Department of Psychiatry, Transitions to Adulthood</a:t>
            </a:r>
            <a:endParaRPr/>
          </a:p>
          <a:p>
            <a:pPr marL="347472" lvl="0" indent="-347472" algn="l" rtl="0">
              <a:lnSpc>
                <a:spcPct val="108000"/>
              </a:lnSpc>
              <a:spcBef>
                <a:spcPts val="1200"/>
              </a:spcBef>
              <a:spcAft>
                <a:spcPts val="0"/>
              </a:spcAft>
              <a:buClr>
                <a:schemeClr val="dk2"/>
              </a:buClr>
              <a:buSzPts val="2250"/>
              <a:buChar char="•"/>
            </a:pPr>
            <a:r>
              <a:rPr lang="en-US" sz="1800"/>
              <a:t>Tamburo, J., Switzer, E., &amp; Gower, W. S. (2019). Lessons from the Diversity Partners Project: Using knowledge translation to strengthen business engagement strategies and improve employment outcomes for job seekers with disabilities. Journal of Vocational Rehabilitation, 50(3), 291-299.</a:t>
            </a:r>
            <a:endParaRPr/>
          </a:p>
          <a:p>
            <a:pPr marL="347472" lvl="0" indent="-347472" algn="l" rtl="0">
              <a:lnSpc>
                <a:spcPct val="108000"/>
              </a:lnSpc>
              <a:spcBef>
                <a:spcPts val="1200"/>
              </a:spcBef>
              <a:spcAft>
                <a:spcPts val="0"/>
              </a:spcAft>
              <a:buClr>
                <a:schemeClr val="dk2"/>
              </a:buClr>
              <a:buSzPts val="2250"/>
              <a:buChar char="•"/>
            </a:pPr>
            <a:r>
              <a:rPr lang="en-US" sz="1800"/>
              <a:t>Van Berkel, R. (2021). Employer engagement in promoting the labour-market participation of jobseekers with disabilities. An employer perspective. Social Policy and Society, 20(4), 533-547.</a:t>
            </a:r>
            <a:endParaRPr/>
          </a:p>
        </p:txBody>
      </p:sp>
      <p:sp>
        <p:nvSpPr>
          <p:cNvPr id="514" name="Google Shape;514;p32"/>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US"/>
              <a:t>References </a:t>
            </a:r>
            <a:r>
              <a:rPr lang="en-US" sz="1800" b="0"/>
              <a:t>(5)</a:t>
            </a:r>
            <a:endParaRPr sz="180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3"/>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14D8D"/>
              </a:buClr>
              <a:buSzPts val="4400"/>
              <a:buFont typeface="Open Sans"/>
              <a:buNone/>
            </a:pPr>
            <a:r>
              <a:rPr lang="en-US" sz="4400">
                <a:solidFill>
                  <a:srgbClr val="214D8D"/>
                </a:solidFill>
              </a:rPr>
              <a:t>Conference Partners</a:t>
            </a:r>
            <a:endParaRPr/>
          </a:p>
        </p:txBody>
      </p:sp>
      <p:pic>
        <p:nvPicPr>
          <p:cNvPr id="521" name="Google Shape;521;p33" descr="Council of State Administrators of Vocational Rehabilitation (CSAVR)"/>
          <p:cNvPicPr preferRelativeResize="0"/>
          <p:nvPr/>
        </p:nvPicPr>
        <p:blipFill rotWithShape="1">
          <a:blip r:embed="rId4">
            <a:alphaModFix/>
          </a:blip>
          <a:srcRect/>
          <a:stretch/>
        </p:blipFill>
        <p:spPr>
          <a:xfrm>
            <a:off x="1353797" y="2435348"/>
            <a:ext cx="2809558" cy="832852"/>
          </a:xfrm>
          <a:prstGeom prst="rect">
            <a:avLst/>
          </a:prstGeom>
          <a:noFill/>
          <a:ln>
            <a:noFill/>
          </a:ln>
        </p:spPr>
      </p:pic>
      <p:pic>
        <p:nvPicPr>
          <p:cNvPr id="522" name="Google Shape;522;p33" descr="National Council of State Agencies for the Blind (NCSAB)"/>
          <p:cNvPicPr preferRelativeResize="0"/>
          <p:nvPr/>
        </p:nvPicPr>
        <p:blipFill rotWithShape="1">
          <a:blip r:embed="rId5">
            <a:alphaModFix/>
          </a:blip>
          <a:srcRect/>
          <a:stretch/>
        </p:blipFill>
        <p:spPr>
          <a:xfrm>
            <a:off x="5179203" y="2426989"/>
            <a:ext cx="2255898" cy="849571"/>
          </a:xfrm>
          <a:prstGeom prst="rect">
            <a:avLst/>
          </a:prstGeom>
          <a:noFill/>
          <a:ln>
            <a:noFill/>
          </a:ln>
        </p:spPr>
      </p:pic>
      <p:pic>
        <p:nvPicPr>
          <p:cNvPr id="523" name="Google Shape;523;p33" descr="Vocational Rehabilitation Technical Assistance Center for Quality Management  (VRTAC-QM)"/>
          <p:cNvPicPr preferRelativeResize="0"/>
          <p:nvPr/>
        </p:nvPicPr>
        <p:blipFill rotWithShape="1">
          <a:blip r:embed="rId6">
            <a:alphaModFix/>
          </a:blip>
          <a:srcRect/>
          <a:stretch/>
        </p:blipFill>
        <p:spPr>
          <a:xfrm>
            <a:off x="8450948" y="2385258"/>
            <a:ext cx="2417904" cy="933032"/>
          </a:xfrm>
          <a:prstGeom prst="rect">
            <a:avLst/>
          </a:prstGeom>
          <a:noFill/>
          <a:ln>
            <a:noFill/>
          </a:ln>
        </p:spPr>
      </p:pic>
      <p:pic>
        <p:nvPicPr>
          <p:cNvPr id="524" name="Google Shape;524;p33" descr="Vocational Rehabilitation Technical Assistance Center for Quality Employment (VRTAC-QE)"/>
          <p:cNvPicPr preferRelativeResize="0"/>
          <p:nvPr/>
        </p:nvPicPr>
        <p:blipFill rotWithShape="1">
          <a:blip r:embed="rId7">
            <a:alphaModFix/>
          </a:blip>
          <a:srcRect/>
          <a:stretch/>
        </p:blipFill>
        <p:spPr>
          <a:xfrm>
            <a:off x="3012729" y="3690112"/>
            <a:ext cx="2442598" cy="1169549"/>
          </a:xfrm>
          <a:prstGeom prst="rect">
            <a:avLst/>
          </a:prstGeom>
          <a:noFill/>
          <a:ln>
            <a:noFill/>
          </a:ln>
        </p:spPr>
      </p:pic>
      <p:pic>
        <p:nvPicPr>
          <p:cNvPr id="525" name="Google Shape;525;p33" descr="National Technical Assistance Center on Transition (NTACT: The Collaborative)"/>
          <p:cNvPicPr preferRelativeResize="0"/>
          <p:nvPr/>
        </p:nvPicPr>
        <p:blipFill rotWithShape="1">
          <a:blip r:embed="rId8">
            <a:alphaModFix/>
          </a:blip>
          <a:srcRect/>
          <a:stretch/>
        </p:blipFill>
        <p:spPr>
          <a:xfrm>
            <a:off x="6619772" y="3867873"/>
            <a:ext cx="2775092" cy="814027"/>
          </a:xfrm>
          <a:prstGeom prst="rect">
            <a:avLst/>
          </a:prstGeom>
          <a:noFill/>
          <a:ln>
            <a:noFill/>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4">
            <a:extLst>
              <a:ext uri="{C183D7F6-B498-43B3-948B-1728B52AA6E4}">
                <adec:decorative xmlns:adec="http://schemas.microsoft.com/office/drawing/2017/decorative" val="1"/>
              </a:ext>
            </a:extLst>
          </p:cNvPr>
          <p:cNvSpPr/>
          <p:nvPr/>
        </p:nvSpPr>
        <p:spPr>
          <a:xfrm>
            <a:off x="2945296" y="1798983"/>
            <a:ext cx="6301409" cy="2640013"/>
          </a:xfrm>
          <a:prstGeom prst="roundRect">
            <a:avLst>
              <a:gd name="adj" fmla="val 16667"/>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32" name="Google Shape;532;p34"/>
          <p:cNvSpPr txBox="1">
            <a:spLocks noGrp="1"/>
          </p:cNvSpPr>
          <p:nvPr>
            <p:ph type="title"/>
          </p:nvPr>
        </p:nvSpPr>
        <p:spPr>
          <a:xfrm>
            <a:off x="2427259" y="2320414"/>
            <a:ext cx="7337482" cy="1386347"/>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rgbClr val="214D8D"/>
              </a:buClr>
              <a:buSzPts val="6600"/>
              <a:buFont typeface="Open Sans"/>
              <a:buNone/>
            </a:pPr>
            <a:r>
              <a:rPr lang="en-US" sz="6600">
                <a:solidFill>
                  <a:srgbClr val="214D8D"/>
                </a:solidFill>
              </a:rPr>
              <a:t>Thank You</a:t>
            </a:r>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177282" y="176307"/>
            <a:ext cx="6680719" cy="6831955"/>
          </a:xfrm>
          <a:prstGeom prst="rect">
            <a:avLst/>
          </a:prstGeom>
          <a:noFill/>
          <a:ln>
            <a:noFill/>
          </a:ln>
        </p:spPr>
      </p:pic>
      <p:sp>
        <p:nvSpPr>
          <p:cNvPr id="255" name="Google Shape;255;p4"/>
          <p:cNvSpPr txBox="1">
            <a:spLocks noGrp="1"/>
          </p:cNvSpPr>
          <p:nvPr>
            <p:ph type="title"/>
          </p:nvPr>
        </p:nvSpPr>
        <p:spPr>
          <a:xfrm>
            <a:off x="1592671" y="2202025"/>
            <a:ext cx="4229631" cy="1922105"/>
          </a:xfrm>
          <a:prstGeom prst="rect">
            <a:avLst/>
          </a:prstGeom>
          <a:noFill/>
          <a:ln>
            <a:noFill/>
          </a:ln>
        </p:spPr>
        <p:txBody>
          <a:bodyPr spcFirstLastPara="1" wrap="square" lIns="91425" tIns="45700" rIns="91425" bIns="45700" anchor="t" anchorCtr="0">
            <a:normAutofit/>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Effective Expenditure of Funds</a:t>
            </a:r>
            <a:endParaRPr/>
          </a:p>
        </p:txBody>
      </p:sp>
      <p:sp>
        <p:nvSpPr>
          <p:cNvPr id="256" name="Google Shape;256;p4"/>
          <p:cNvSpPr txBox="1">
            <a:spLocks noGrp="1"/>
          </p:cNvSpPr>
          <p:nvPr>
            <p:ph type="body" idx="1"/>
          </p:nvPr>
        </p:nvSpPr>
        <p:spPr>
          <a:xfrm>
            <a:off x="6615404" y="513184"/>
            <a:ext cx="5299788" cy="5589035"/>
          </a:xfrm>
          <a:prstGeom prst="rect">
            <a:avLst/>
          </a:prstGeom>
          <a:noFill/>
          <a:ln>
            <a:noFill/>
          </a:ln>
        </p:spPr>
        <p:txBody>
          <a:bodyPr spcFirstLastPara="1" wrap="square" lIns="91425" tIns="45700" rIns="91425" bIns="45700" anchor="t" anchorCtr="0">
            <a:normAutofit fontScale="92500" lnSpcReduction="10000"/>
          </a:bodyPr>
          <a:lstStyle/>
          <a:p>
            <a:pPr marL="347472" lvl="0" indent="-347472" algn="l" rtl="0">
              <a:lnSpc>
                <a:spcPct val="108000"/>
              </a:lnSpc>
              <a:spcBef>
                <a:spcPts val="0"/>
              </a:spcBef>
              <a:spcAft>
                <a:spcPts val="0"/>
              </a:spcAft>
              <a:buClr>
                <a:srgbClr val="214D8D"/>
              </a:buClr>
              <a:buSzPct val="125000"/>
              <a:buChar char="•"/>
            </a:pPr>
            <a:r>
              <a:rPr lang="en-US"/>
              <a:t>Objectives</a:t>
            </a:r>
            <a:endParaRPr/>
          </a:p>
          <a:p>
            <a:pPr marL="347472" lvl="0" indent="-347472" algn="l" rtl="0">
              <a:lnSpc>
                <a:spcPct val="108000"/>
              </a:lnSpc>
              <a:spcBef>
                <a:spcPts val="1200"/>
              </a:spcBef>
              <a:spcAft>
                <a:spcPts val="0"/>
              </a:spcAft>
              <a:buClr>
                <a:srgbClr val="214D8D"/>
              </a:buClr>
              <a:buSzPct val="125000"/>
              <a:buChar char="•"/>
            </a:pPr>
            <a:r>
              <a:rPr lang="en-US"/>
              <a:t>Examine:</a:t>
            </a:r>
            <a:endParaRPr/>
          </a:p>
          <a:p>
            <a:pPr marL="731520" lvl="1" indent="-347471" algn="l" rtl="0">
              <a:lnSpc>
                <a:spcPct val="108000"/>
              </a:lnSpc>
              <a:spcBef>
                <a:spcPts val="1200"/>
              </a:spcBef>
              <a:spcAft>
                <a:spcPts val="0"/>
              </a:spcAft>
              <a:buSzPct val="80000"/>
              <a:buChar char="o"/>
            </a:pPr>
            <a:r>
              <a:rPr lang="en-US"/>
              <a:t>how culture can impede expenditures.</a:t>
            </a:r>
            <a:endParaRPr/>
          </a:p>
          <a:p>
            <a:pPr marL="731520" lvl="1" indent="-347471" algn="l" rtl="0">
              <a:lnSpc>
                <a:spcPct val="108000"/>
              </a:lnSpc>
              <a:spcBef>
                <a:spcPts val="1200"/>
              </a:spcBef>
              <a:spcAft>
                <a:spcPts val="0"/>
              </a:spcAft>
              <a:buSzPct val="80000"/>
              <a:buChar char="o"/>
            </a:pPr>
            <a:r>
              <a:rPr lang="en-US"/>
              <a:t>how legacy practices can affect expenditures.</a:t>
            </a:r>
            <a:endParaRPr/>
          </a:p>
          <a:p>
            <a:pPr marL="731520" lvl="1" indent="-347471" algn="l" rtl="0">
              <a:lnSpc>
                <a:spcPct val="108000"/>
              </a:lnSpc>
              <a:spcBef>
                <a:spcPts val="1200"/>
              </a:spcBef>
              <a:spcAft>
                <a:spcPts val="0"/>
              </a:spcAft>
              <a:buSzPct val="80000"/>
              <a:buChar char="o"/>
            </a:pPr>
            <a:r>
              <a:rPr lang="en-US"/>
              <a:t>how quick and effective customer engagement contributes to positive outcomes.</a:t>
            </a:r>
            <a:endParaRPr/>
          </a:p>
          <a:p>
            <a:pPr marL="347472" lvl="0" indent="-347472" algn="l" rtl="0">
              <a:lnSpc>
                <a:spcPct val="108000"/>
              </a:lnSpc>
              <a:spcBef>
                <a:spcPts val="1200"/>
              </a:spcBef>
              <a:spcAft>
                <a:spcPts val="0"/>
              </a:spcAft>
              <a:buClr>
                <a:srgbClr val="214D8D"/>
              </a:buClr>
              <a:buSzPct val="125000"/>
              <a:buChar char="•"/>
            </a:pPr>
            <a:r>
              <a:rPr lang="en-US"/>
              <a:t>Identify underutilized innovative employment strategies and how these can result in improved outcomes and effective expenditures.</a:t>
            </a:r>
            <a:endParaRPr/>
          </a:p>
          <a:p>
            <a:pPr marL="347472" lvl="0" indent="-171259" algn="l" rtl="0">
              <a:lnSpc>
                <a:spcPct val="108000"/>
              </a:lnSpc>
              <a:spcBef>
                <a:spcPts val="1200"/>
              </a:spcBef>
              <a:spcAft>
                <a:spcPts val="0"/>
              </a:spcAft>
              <a:buClr>
                <a:srgbClr val="214D8D"/>
              </a:buClr>
              <a:buSzPct val="125000"/>
              <a:buNone/>
            </a:pPr>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050478" y="0"/>
            <a:ext cx="8091044" cy="8091044"/>
          </a:xfrm>
          <a:prstGeom prst="rect">
            <a:avLst/>
          </a:prstGeom>
          <a:noFill/>
          <a:ln>
            <a:noFill/>
          </a:ln>
        </p:spPr>
      </p:pic>
      <p:sp>
        <p:nvSpPr>
          <p:cNvPr id="262" name="Google Shape;262;p5"/>
          <p:cNvSpPr txBox="1">
            <a:spLocks noGrp="1"/>
          </p:cNvSpPr>
          <p:nvPr>
            <p:ph type="title"/>
          </p:nvPr>
        </p:nvSpPr>
        <p:spPr>
          <a:xfrm>
            <a:off x="4231930" y="1049893"/>
            <a:ext cx="3756505" cy="62932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The Message</a:t>
            </a:r>
            <a:endParaRPr/>
          </a:p>
        </p:txBody>
      </p:sp>
      <p:sp>
        <p:nvSpPr>
          <p:cNvPr id="263" name="Google Shape;263;p5"/>
          <p:cNvSpPr txBox="1">
            <a:spLocks noGrp="1"/>
          </p:cNvSpPr>
          <p:nvPr>
            <p:ph type="body" idx="1"/>
          </p:nvPr>
        </p:nvSpPr>
        <p:spPr>
          <a:xfrm>
            <a:off x="3266211" y="1852210"/>
            <a:ext cx="5687941" cy="4063473"/>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3000"/>
              <a:buNone/>
            </a:pPr>
            <a:r>
              <a:rPr lang="en-US"/>
              <a:t>This topic reinforces the message and mission of this conference – effective expenditure of funds maximizes the use of available resources and increases and improves employment outcomes for our participants</a:t>
            </a:r>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
            <a:extLst>
              <a:ext uri="{C183D7F6-B498-43B3-948B-1728B52AA6E4}">
                <adec:decorative xmlns:adec="http://schemas.microsoft.com/office/drawing/2017/decorative" val="1"/>
              </a:ext>
            </a:extLst>
          </p:cNvPr>
          <p:cNvSpPr/>
          <p:nvPr/>
        </p:nvSpPr>
        <p:spPr>
          <a:xfrm>
            <a:off x="519952" y="2248925"/>
            <a:ext cx="11331389" cy="1909483"/>
          </a:xfrm>
          <a:prstGeom prst="rect">
            <a:avLst/>
          </a:prstGeom>
          <a:solidFill>
            <a:schemeClr val="bg2">
              <a:lumMod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sp>
        <p:nvSpPr>
          <p:cNvPr id="269" name="Google Shape;269;p6"/>
          <p:cNvSpPr txBox="1">
            <a:spLocks noGrp="1"/>
          </p:cNvSpPr>
          <p:nvPr>
            <p:ph type="title"/>
          </p:nvPr>
        </p:nvSpPr>
        <p:spPr>
          <a:xfrm>
            <a:off x="399826" y="448573"/>
            <a:ext cx="10757328" cy="62932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Why begin with Culture?</a:t>
            </a:r>
            <a:endParaRPr/>
          </a:p>
        </p:txBody>
      </p:sp>
      <p:sp>
        <p:nvSpPr>
          <p:cNvPr id="270" name="Google Shape;270;p6"/>
          <p:cNvSpPr txBox="1"/>
          <p:nvPr/>
        </p:nvSpPr>
        <p:spPr>
          <a:xfrm>
            <a:off x="896080" y="2391815"/>
            <a:ext cx="106344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0" i="0" u="none" strike="noStrike" cap="none" dirty="0">
                <a:solidFill>
                  <a:schemeClr val="lt1"/>
                </a:solidFill>
                <a:latin typeface="Open Sans"/>
                <a:ea typeface="Open Sans"/>
                <a:cs typeface="Open Sans"/>
                <a:sym typeface="Open Sans"/>
              </a:rPr>
              <a:t>“Culture eats strategy for breakfast.” </a:t>
            </a:r>
            <a:endParaRPr dirty="0"/>
          </a:p>
        </p:txBody>
      </p:sp>
      <p:sp>
        <p:nvSpPr>
          <p:cNvPr id="271" name="Google Shape;271;p6"/>
          <p:cNvSpPr txBox="1"/>
          <p:nvPr/>
        </p:nvSpPr>
        <p:spPr>
          <a:xfrm>
            <a:off x="8015224" y="3429000"/>
            <a:ext cx="307411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bg1"/>
                </a:solidFill>
                <a:latin typeface="Open Sans"/>
                <a:ea typeface="Open Sans"/>
                <a:cs typeface="Open Sans"/>
                <a:sym typeface="Open Sans"/>
              </a:rPr>
              <a:t>- Peter Drucker</a:t>
            </a:r>
            <a:endParaRPr dirty="0">
              <a:solidFill>
                <a:schemeClr val="bg1"/>
              </a:solidFill>
            </a:endParaRPr>
          </a:p>
        </p:txBody>
      </p:sp>
      <p:sp>
        <p:nvSpPr>
          <p:cNvPr id="272" name="Google Shape;272;p6"/>
          <p:cNvSpPr txBox="1">
            <a:spLocks noGrp="1"/>
          </p:cNvSpPr>
          <p:nvPr>
            <p:ph type="body" idx="1"/>
          </p:nvPr>
        </p:nvSpPr>
        <p:spPr>
          <a:xfrm>
            <a:off x="3016234" y="5199530"/>
            <a:ext cx="6394167" cy="322729"/>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2250"/>
              <a:buNone/>
            </a:pPr>
            <a:r>
              <a:rPr lang="en-US" sz="1800" dirty="0"/>
              <a:t>No real proof he said this, but it is widely ascribed to him.</a:t>
            </a:r>
            <a:endParaRPr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7"/>
          <p:cNvSpPr txBox="1">
            <a:spLocks noGrp="1"/>
          </p:cNvSpPr>
          <p:nvPr>
            <p:ph type="title"/>
          </p:nvPr>
        </p:nvSpPr>
        <p:spPr>
          <a:xfrm>
            <a:off x="731520" y="365760"/>
            <a:ext cx="6162440" cy="2141133"/>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dk1"/>
              </a:buClr>
              <a:buSzPts val="4000"/>
              <a:buFont typeface="Open Sans"/>
              <a:buNone/>
            </a:pPr>
            <a:r>
              <a:rPr lang="en-US" sz="4000" b="1" i="0" u="none" strike="noStrike" cap="none"/>
              <a:t>What a difference a couple of years can make</a:t>
            </a:r>
            <a:endParaRPr/>
          </a:p>
        </p:txBody>
      </p:sp>
      <p:sp>
        <p:nvSpPr>
          <p:cNvPr id="278" name="Google Shape;278;p7"/>
          <p:cNvSpPr txBox="1">
            <a:spLocks noGrp="1"/>
          </p:cNvSpPr>
          <p:nvPr>
            <p:ph type="body" idx="1"/>
          </p:nvPr>
        </p:nvSpPr>
        <p:spPr>
          <a:xfrm>
            <a:off x="731520" y="2825393"/>
            <a:ext cx="4323365" cy="2927225"/>
          </a:xfrm>
          <a:prstGeom prst="rect">
            <a:avLst/>
          </a:prstGeom>
          <a:noFill/>
          <a:ln>
            <a:noFill/>
          </a:ln>
        </p:spPr>
        <p:txBody>
          <a:bodyPr spcFirstLastPara="1" wrap="square" lIns="91425" tIns="45700" rIns="91425" bIns="45700" anchor="t" anchorCtr="0">
            <a:normAutofit/>
          </a:bodyPr>
          <a:lstStyle/>
          <a:p>
            <a:pPr marL="347472" lvl="0" indent="-228600" algn="l" rtl="0">
              <a:lnSpc>
                <a:spcPct val="90000"/>
              </a:lnSpc>
              <a:spcBef>
                <a:spcPts val="0"/>
              </a:spcBef>
              <a:spcAft>
                <a:spcPts val="0"/>
              </a:spcAft>
              <a:buSzPts val="3000"/>
              <a:buChar char="•"/>
            </a:pPr>
            <a:r>
              <a:rPr lang="en-US" sz="2400"/>
              <a:t>Pre-pandemic fiscal positions</a:t>
            </a:r>
            <a:endParaRPr/>
          </a:p>
          <a:p>
            <a:pPr marL="347472" lvl="0" indent="-228600" algn="l" rtl="0">
              <a:lnSpc>
                <a:spcPct val="90000"/>
              </a:lnSpc>
              <a:spcBef>
                <a:spcPts val="1200"/>
              </a:spcBef>
              <a:spcAft>
                <a:spcPts val="0"/>
              </a:spcAft>
              <a:buSzPts val="3000"/>
              <a:buChar char="•"/>
            </a:pPr>
            <a:r>
              <a:rPr lang="en-US" sz="2400"/>
              <a:t>OOS </a:t>
            </a:r>
            <a:endParaRPr/>
          </a:p>
          <a:p>
            <a:pPr marL="347472" lvl="0" indent="-228600" algn="l" rtl="0">
              <a:lnSpc>
                <a:spcPct val="90000"/>
              </a:lnSpc>
              <a:spcBef>
                <a:spcPts val="1200"/>
              </a:spcBef>
              <a:spcAft>
                <a:spcPts val="0"/>
              </a:spcAft>
              <a:buSzPts val="3000"/>
              <a:buChar char="•"/>
            </a:pPr>
            <a:r>
              <a:rPr lang="en-US" sz="2400"/>
              <a:t>Many years of closely watching the purse strings</a:t>
            </a:r>
            <a:endParaRPr/>
          </a:p>
          <a:p>
            <a:pPr marL="347472" lvl="0" indent="-228600" algn="l" rtl="0">
              <a:lnSpc>
                <a:spcPct val="90000"/>
              </a:lnSpc>
              <a:spcBef>
                <a:spcPts val="1200"/>
              </a:spcBef>
              <a:spcAft>
                <a:spcPts val="0"/>
              </a:spcAft>
              <a:buSzPts val="3000"/>
              <a:buChar char="•"/>
            </a:pPr>
            <a:r>
              <a:rPr lang="en-US" sz="2400"/>
              <a:t>And then…</a:t>
            </a:r>
            <a:endParaRPr/>
          </a:p>
          <a:p>
            <a:pPr marL="347472" lvl="0" indent="-156972" algn="l" rtl="0">
              <a:lnSpc>
                <a:spcPct val="108000"/>
              </a:lnSpc>
              <a:spcBef>
                <a:spcPts val="1200"/>
              </a:spcBef>
              <a:spcAft>
                <a:spcPts val="0"/>
              </a:spcAft>
              <a:buClr>
                <a:srgbClr val="214D8D"/>
              </a:buClr>
              <a:buSzPts val="3000"/>
              <a:buNone/>
            </a:pPr>
            <a:endParaRPr/>
          </a:p>
        </p:txBody>
      </p:sp>
      <p:pic>
        <p:nvPicPr>
          <p:cNvPr id="279" name="Google Shape;279;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53944" y="1566799"/>
            <a:ext cx="3457263" cy="3457263"/>
          </a:xfrm>
          <a:prstGeom prst="rect">
            <a:avLst/>
          </a:prstGeom>
          <a:noFill/>
          <a:ln>
            <a:noFill/>
          </a:ln>
        </p:spPr>
      </p:pic>
      <p:sp>
        <p:nvSpPr>
          <p:cNvPr id="280" name="Google Shape;280;p7"/>
          <p:cNvSpPr txBox="1"/>
          <p:nvPr/>
        </p:nvSpPr>
        <p:spPr>
          <a:xfrm>
            <a:off x="8606876" y="3295430"/>
            <a:ext cx="155139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Open Sans"/>
                <a:ea typeface="Open Sans"/>
                <a:cs typeface="Open Sans"/>
                <a:sym typeface="Open Sans"/>
              </a:rPr>
              <a:t>MARCH 12</a:t>
            </a:r>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a:spLocks noGrp="1"/>
          </p:cNvSpPr>
          <p:nvPr>
            <p:ph type="title"/>
          </p:nvPr>
        </p:nvSpPr>
        <p:spPr>
          <a:xfrm>
            <a:off x="731520" y="365761"/>
            <a:ext cx="10757328" cy="62932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Old Habits Die Hard</a:t>
            </a:r>
            <a:endParaRPr/>
          </a:p>
        </p:txBody>
      </p:sp>
      <p:pic>
        <p:nvPicPr>
          <p:cNvPr id="287" name="Google Shape;287;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981660" y="1981198"/>
            <a:ext cx="1016965" cy="1016965"/>
          </a:xfrm>
          <a:prstGeom prst="rect">
            <a:avLst/>
          </a:prstGeom>
          <a:noFill/>
          <a:ln>
            <a:noFill/>
          </a:ln>
        </p:spPr>
      </p:pic>
      <p:pic>
        <p:nvPicPr>
          <p:cNvPr id="288" name="Google Shape;288;p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302034" y="2002154"/>
            <a:ext cx="1123644" cy="1123644"/>
          </a:xfrm>
          <a:prstGeom prst="rect">
            <a:avLst/>
          </a:prstGeom>
          <a:noFill/>
          <a:ln>
            <a:noFill/>
          </a:ln>
        </p:spPr>
      </p:pic>
      <p:pic>
        <p:nvPicPr>
          <p:cNvPr id="289" name="Google Shape;289;p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31521" y="1981200"/>
            <a:ext cx="1016964" cy="1016964"/>
          </a:xfrm>
          <a:prstGeom prst="rect">
            <a:avLst/>
          </a:prstGeom>
          <a:noFill/>
          <a:ln>
            <a:noFill/>
          </a:ln>
        </p:spPr>
      </p:pic>
      <p:pic>
        <p:nvPicPr>
          <p:cNvPr id="290" name="Google Shape;290;p8">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894370" y="2129788"/>
            <a:ext cx="868375" cy="868375"/>
          </a:xfrm>
          <a:prstGeom prst="rect">
            <a:avLst/>
          </a:prstGeom>
          <a:noFill/>
          <a:ln>
            <a:noFill/>
          </a:ln>
        </p:spPr>
      </p:pic>
      <p:pic>
        <p:nvPicPr>
          <p:cNvPr id="291" name="Google Shape;291;p8">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0265849" y="2129788"/>
            <a:ext cx="1123644" cy="1123644"/>
          </a:xfrm>
          <a:prstGeom prst="rect">
            <a:avLst/>
          </a:prstGeom>
          <a:noFill/>
          <a:ln>
            <a:noFill/>
          </a:ln>
        </p:spPr>
      </p:pic>
      <p:sp>
        <p:nvSpPr>
          <p:cNvPr id="292" name="Google Shape;292;p8"/>
          <p:cNvSpPr txBox="1"/>
          <p:nvPr/>
        </p:nvSpPr>
        <p:spPr>
          <a:xfrm>
            <a:off x="474994" y="3177903"/>
            <a:ext cx="153001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Legacy practices abound.</a:t>
            </a:r>
            <a:endParaRPr/>
          </a:p>
        </p:txBody>
      </p:sp>
      <p:sp>
        <p:nvSpPr>
          <p:cNvPr id="293" name="Google Shape;293;p8"/>
          <p:cNvSpPr txBox="1"/>
          <p:nvPr/>
        </p:nvSpPr>
        <p:spPr>
          <a:xfrm>
            <a:off x="2417277" y="3177903"/>
            <a:ext cx="2145733"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Spending restrictions, policies and procedures (informal and formal) that cap service amounts or deny them outright.</a:t>
            </a:r>
            <a:endParaRPr/>
          </a:p>
        </p:txBody>
      </p:sp>
      <p:sp>
        <p:nvSpPr>
          <p:cNvPr id="294" name="Google Shape;294;p8"/>
          <p:cNvSpPr txBox="1"/>
          <p:nvPr/>
        </p:nvSpPr>
        <p:spPr>
          <a:xfrm>
            <a:off x="5059872" y="3177902"/>
            <a:ext cx="156656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Multiple layers of approval.</a:t>
            </a:r>
            <a:endParaRPr/>
          </a:p>
        </p:txBody>
      </p:sp>
      <p:sp>
        <p:nvSpPr>
          <p:cNvPr id="295" name="Google Shape;295;p8"/>
          <p:cNvSpPr txBox="1"/>
          <p:nvPr/>
        </p:nvSpPr>
        <p:spPr>
          <a:xfrm>
            <a:off x="7244584" y="3177903"/>
            <a:ext cx="2114395"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Think of your units, districts, regions or areas and how the personalities of leadership and direct service staff impacts expenditures.</a:t>
            </a:r>
            <a:endParaRPr/>
          </a:p>
        </p:txBody>
      </p:sp>
      <p:sp>
        <p:nvSpPr>
          <p:cNvPr id="296" name="Google Shape;296;p8"/>
          <p:cNvSpPr txBox="1"/>
          <p:nvPr/>
        </p:nvSpPr>
        <p:spPr>
          <a:xfrm>
            <a:off x="10011079" y="3177902"/>
            <a:ext cx="2029474"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It is difficult to change this behavior and takes a concerted ongoing effort and consistent message.</a:t>
            </a: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
          <p:cNvSpPr txBox="1">
            <a:spLocks noGrp="1"/>
          </p:cNvSpPr>
          <p:nvPr>
            <p:ph type="title"/>
          </p:nvPr>
        </p:nvSpPr>
        <p:spPr>
          <a:xfrm>
            <a:off x="820011" y="389319"/>
            <a:ext cx="10757328" cy="62932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2000"/>
              </a:lnSpc>
              <a:spcBef>
                <a:spcPts val="0"/>
              </a:spcBef>
              <a:spcAft>
                <a:spcPts val="0"/>
              </a:spcAft>
              <a:buClr>
                <a:srgbClr val="0D1D34"/>
              </a:buClr>
              <a:buSzPts val="3600"/>
              <a:buFont typeface="Century Gothic"/>
              <a:buNone/>
            </a:pPr>
            <a:r>
              <a:rPr lang="en-US" sz="3600" b="1" i="0" u="none" strike="noStrike" cap="none">
                <a:solidFill>
                  <a:srgbClr val="0D1D34"/>
                </a:solidFill>
                <a:latin typeface="Century Gothic"/>
                <a:ea typeface="Century Gothic"/>
                <a:cs typeface="Century Gothic"/>
                <a:sym typeface="Century Gothic"/>
              </a:rPr>
              <a:t>Why Rapid Engagement?</a:t>
            </a:r>
            <a:endParaRPr/>
          </a:p>
        </p:txBody>
      </p:sp>
      <p:sp>
        <p:nvSpPr>
          <p:cNvPr id="302" name="Google Shape;302;p9"/>
          <p:cNvSpPr txBox="1">
            <a:spLocks noGrp="1"/>
          </p:cNvSpPr>
          <p:nvPr>
            <p:ph type="body" idx="1"/>
          </p:nvPr>
        </p:nvSpPr>
        <p:spPr>
          <a:xfrm>
            <a:off x="3331633" y="1472836"/>
            <a:ext cx="8352358" cy="4215125"/>
          </a:xfrm>
          <a:prstGeom prst="rect">
            <a:avLst/>
          </a:prstGeom>
          <a:noFill/>
          <a:ln>
            <a:noFill/>
          </a:ln>
        </p:spPr>
        <p:txBody>
          <a:bodyPr spcFirstLastPara="1" wrap="square" lIns="91425" tIns="45700" rIns="91425" bIns="45700" anchor="t" anchorCtr="0">
            <a:normAutofit lnSpcReduction="10000"/>
          </a:bodyPr>
          <a:lstStyle/>
          <a:p>
            <a:pPr marL="347472" lvl="0" indent="-347472" algn="l" rtl="0">
              <a:lnSpc>
                <a:spcPct val="108000"/>
              </a:lnSpc>
              <a:spcBef>
                <a:spcPts val="0"/>
              </a:spcBef>
              <a:spcAft>
                <a:spcPts val="0"/>
              </a:spcAft>
              <a:buClr>
                <a:srgbClr val="214D8D"/>
              </a:buClr>
              <a:buSzPts val="3000"/>
              <a:buChar char="•"/>
            </a:pPr>
            <a:r>
              <a:rPr lang="en-US"/>
              <a:t>The numbers indicate we need to engage people sooner and more effectively in order to maximize their chance of success.</a:t>
            </a:r>
            <a:endParaRPr/>
          </a:p>
          <a:p>
            <a:pPr marL="347472" lvl="0" indent="-347472" algn="l" rtl="0">
              <a:lnSpc>
                <a:spcPct val="108000"/>
              </a:lnSpc>
              <a:spcBef>
                <a:spcPts val="1200"/>
              </a:spcBef>
              <a:spcAft>
                <a:spcPts val="0"/>
              </a:spcAft>
              <a:buClr>
                <a:srgbClr val="214D8D"/>
              </a:buClr>
              <a:buSzPts val="3000"/>
              <a:buChar char="•"/>
            </a:pPr>
            <a:r>
              <a:rPr lang="en-US"/>
              <a:t>A brief review of the numbers.</a:t>
            </a:r>
            <a:endParaRPr/>
          </a:p>
          <a:p>
            <a:pPr marL="347472" lvl="0" indent="-347472" algn="l" rtl="0">
              <a:lnSpc>
                <a:spcPct val="108000"/>
              </a:lnSpc>
              <a:spcBef>
                <a:spcPts val="1200"/>
              </a:spcBef>
              <a:spcAft>
                <a:spcPts val="0"/>
              </a:spcAft>
              <a:buClr>
                <a:srgbClr val="214D8D"/>
              </a:buClr>
              <a:buSzPts val="3000"/>
              <a:buChar char="•"/>
            </a:pPr>
            <a:r>
              <a:rPr lang="en-US"/>
              <a:t>65-70% exit unsuccessfully after application.</a:t>
            </a:r>
            <a:endParaRPr/>
          </a:p>
          <a:p>
            <a:pPr marL="731520" lvl="1" indent="-347471" algn="l" rtl="0">
              <a:lnSpc>
                <a:spcPct val="108000"/>
              </a:lnSpc>
              <a:spcBef>
                <a:spcPts val="1200"/>
              </a:spcBef>
              <a:spcAft>
                <a:spcPts val="0"/>
              </a:spcAft>
              <a:buSzPts val="1760"/>
              <a:buChar char="o"/>
            </a:pPr>
            <a:r>
              <a:rPr lang="en-US"/>
              <a:t>Of that group, more than 70-75% exit for one of the big three reasons, all of which are in some way related to lack of engagement</a:t>
            </a:r>
            <a:endParaRPr/>
          </a:p>
          <a:p>
            <a:pPr marL="347472" lvl="0" indent="-347472" algn="l" rtl="0">
              <a:lnSpc>
                <a:spcPct val="108000"/>
              </a:lnSpc>
              <a:spcBef>
                <a:spcPts val="1200"/>
              </a:spcBef>
              <a:spcAft>
                <a:spcPts val="0"/>
              </a:spcAft>
              <a:buClr>
                <a:srgbClr val="214D8D"/>
              </a:buClr>
              <a:buSzPts val="3000"/>
              <a:buChar char="•"/>
            </a:pPr>
            <a:r>
              <a:rPr lang="en-US"/>
              <a:t>Speed to eligibility, plan, and services make a difference.</a:t>
            </a:r>
            <a:endParaRPr/>
          </a:p>
        </p:txBody>
      </p:sp>
      <p:pic>
        <p:nvPicPr>
          <p:cNvPr id="303" name="Google Shape;303;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36546" y="1170039"/>
            <a:ext cx="3668179" cy="3668179"/>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4372</Words>
  <Application>Microsoft Office PowerPoint</Application>
  <PresentationFormat>Widescreen</PresentationFormat>
  <Paragraphs>303</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Courier New</vt:lpstr>
      <vt:lpstr>Arial</vt:lpstr>
      <vt:lpstr>Calibri</vt:lpstr>
      <vt:lpstr>Noto Sans Symbols</vt:lpstr>
      <vt:lpstr>Open Sans</vt:lpstr>
      <vt:lpstr>Times New Roman</vt:lpstr>
      <vt:lpstr>Century Gothic</vt:lpstr>
      <vt:lpstr>Office Theme</vt:lpstr>
      <vt:lpstr>Office Theme</vt:lpstr>
      <vt:lpstr>Session 5:  Effective Expenditure of Funds</vt:lpstr>
      <vt:lpstr>Disclaimer</vt:lpstr>
      <vt:lpstr>Presenters for today</vt:lpstr>
      <vt:lpstr>Effective Expenditure of Funds</vt:lpstr>
      <vt:lpstr>The Message</vt:lpstr>
      <vt:lpstr>Why begin with Culture?</vt:lpstr>
      <vt:lpstr>What a difference a couple of years can make</vt:lpstr>
      <vt:lpstr>Old Habits Die Hard</vt:lpstr>
      <vt:lpstr>Why Rapid Engagement?</vt:lpstr>
      <vt:lpstr>Speed to eligibility and outcomes PY 2020</vt:lpstr>
      <vt:lpstr>Speed to plan on outcomes PY 2020</vt:lpstr>
      <vt:lpstr>What Inhibits Rapid Engagement?</vt:lpstr>
      <vt:lpstr>A Look at SSA Beneficiaries</vt:lpstr>
      <vt:lpstr>How can we move the needle?</vt:lpstr>
      <vt:lpstr>How can we move the needle? (2)</vt:lpstr>
      <vt:lpstr>Effective Expenditure of Funds Utilizing Innovative Employment Strategies </vt:lpstr>
      <vt:lpstr>Defining ‘Quality Employment’</vt:lpstr>
      <vt:lpstr>Evidence-Based Strategies That Promote Long-Term and High-Quality Employment</vt:lpstr>
      <vt:lpstr>Evidence-Based Strategies That Promote Long-Term and High-Quality Employment (2)</vt:lpstr>
      <vt:lpstr>                           VRTAC-QE Training and TA Topics</vt:lpstr>
      <vt:lpstr>Career Pathways</vt:lpstr>
      <vt:lpstr>Career Pathways Models Inherently Include:</vt:lpstr>
      <vt:lpstr>Registered Apprenticeship (RA) Technical Assistance “Big Highlights” </vt:lpstr>
      <vt:lpstr>Registered Apprenticeship (RA) Technical Assistance “Big Highlights” (2)</vt:lpstr>
      <vt:lpstr>Business Engagement: Why and How</vt:lpstr>
      <vt:lpstr>Action Steps</vt:lpstr>
      <vt:lpstr>Questions </vt:lpstr>
      <vt:lpstr>References</vt:lpstr>
      <vt:lpstr>References (2)</vt:lpstr>
      <vt:lpstr>References (3)</vt:lpstr>
      <vt:lpstr>References (4)</vt:lpstr>
      <vt:lpstr>References (5)</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Effective Expenditure of Funds</dc:title>
  <dc:creator>Dawn Lalley</dc:creator>
  <cp:lastModifiedBy>Pankow, Carol</cp:lastModifiedBy>
  <cp:revision>3</cp:revision>
  <dcterms:created xsi:type="dcterms:W3CDTF">2021-01-21T01:54:30Z</dcterms:created>
  <dcterms:modified xsi:type="dcterms:W3CDTF">2023-04-12T23:51:41Z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