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3"/>
    <p:sldMasterId id="2147483671"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8" r:id="rId34"/>
    <p:sldId id="285" r:id="rId35"/>
    <p:sldId id="286" r:id="rId36"/>
    <p:sldId id="287"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Open Sans" panose="020B0604020202020204" charset="0"/>
      <p:regular r:id="rId43"/>
      <p:bold r:id="rId44"/>
      <p:italic r:id="rId45"/>
      <p:bold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sl4WHicha9gC4iEnZN20andTH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E05465-593C-4C2E-9BD6-1A6F7CF03E07}">
  <a:tblStyle styleId="{76E05465-593C-4C2E-9BD6-1A6F7CF03E07}" styleName="Table_0">
    <a:wholeTbl>
      <a:tcTxStyle b="off" i="off">
        <a:font>
          <a:latin typeface="Open Sans"/>
          <a:ea typeface="Open Sans"/>
          <a:cs typeface="Open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0EF"/>
          </a:solidFill>
        </a:fill>
      </a:tcStyle>
    </a:wholeTbl>
    <a:band1H>
      <a:tcTxStyle/>
      <a:tcStyle>
        <a:tcBdr/>
        <a:fill>
          <a:solidFill>
            <a:srgbClr val="D2DFDE"/>
          </a:solidFill>
        </a:fill>
      </a:tcStyle>
    </a:band1H>
    <a:band2H>
      <a:tcTxStyle/>
      <a:tcStyle>
        <a:tcBdr/>
      </a:tcStyle>
    </a:band2H>
    <a:band1V>
      <a:tcTxStyle/>
      <a:tcStyle>
        <a:tcBdr/>
        <a:fill>
          <a:solidFill>
            <a:srgbClr val="D2DFDE"/>
          </a:solidFill>
        </a:fill>
      </a:tcStyle>
    </a:band1V>
    <a:band2V>
      <a:tcTxStyle/>
      <a:tcStyle>
        <a:tcBdr/>
      </a:tcStyle>
    </a:band2V>
    <a:lastCol>
      <a:tcTxStyle b="on" i="off">
        <a:font>
          <a:latin typeface="Open Sans"/>
          <a:ea typeface="Open Sans"/>
          <a:cs typeface="Open Sans"/>
        </a:font>
        <a:schemeClr val="lt1"/>
      </a:tcTxStyle>
      <a:tcStyle>
        <a:tcBdr/>
        <a:fill>
          <a:solidFill>
            <a:schemeClr val="accent3"/>
          </a:solidFill>
        </a:fill>
      </a:tcStyle>
    </a:lastCol>
    <a:firstCol>
      <a:tcTxStyle b="on" i="off">
        <a:font>
          <a:latin typeface="Open Sans"/>
          <a:ea typeface="Open Sans"/>
          <a:cs typeface="Open Sans"/>
        </a:font>
        <a:schemeClr val="lt1"/>
      </a:tcTxStyle>
      <a:tcStyle>
        <a:tcBdr/>
        <a:fill>
          <a:solidFill>
            <a:schemeClr val="accent3"/>
          </a:solidFill>
        </a:fill>
      </a:tcStyle>
    </a:firstCol>
    <a:lastRow>
      <a:tcTxStyle b="on" i="off">
        <a:font>
          <a:latin typeface="Open Sans"/>
          <a:ea typeface="Open Sans"/>
          <a:cs typeface="Open Sans"/>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Open Sans"/>
          <a:ea typeface="Open Sans"/>
          <a:cs typeface="Open Sans"/>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Title-Slide">
  <p:cSld name="Intro-Title-Slide">
    <p:bg>
      <p:bgPr>
        <a:solidFill>
          <a:srgbClr val="E0EBEA"/>
        </a:solidFill>
        <a:effectLst/>
      </p:bgPr>
    </p:bg>
    <p:spTree>
      <p:nvGrpSpPr>
        <p:cNvPr id="1" name="Shape 12"/>
        <p:cNvGrpSpPr/>
        <p:nvPr/>
      </p:nvGrpSpPr>
      <p:grpSpPr>
        <a:xfrm>
          <a:off x="0" y="0"/>
          <a:ext cx="0" cy="0"/>
          <a:chOff x="0" y="0"/>
          <a:chExt cx="0" cy="0"/>
        </a:xfrm>
      </p:grpSpPr>
      <p:pic>
        <p:nvPicPr>
          <p:cNvPr id="13" name="Google Shape;13;p34"/>
          <p:cNvPicPr preferRelativeResize="0"/>
          <p:nvPr/>
        </p:nvPicPr>
        <p:blipFill rotWithShape="1">
          <a:blip r:embed="rId2">
            <a:alphaModFix amt="29000"/>
          </a:blip>
          <a:srcRect/>
          <a:stretch/>
        </p:blipFill>
        <p:spPr>
          <a:xfrm>
            <a:off x="8518" y="0"/>
            <a:ext cx="12197785" cy="6502400"/>
          </a:xfrm>
          <a:prstGeom prst="rect">
            <a:avLst/>
          </a:prstGeom>
          <a:noFill/>
          <a:ln>
            <a:noFill/>
          </a:ln>
        </p:spPr>
      </p:pic>
      <p:sp>
        <p:nvSpPr>
          <p:cNvPr id="14" name="Google Shape;14;p34"/>
          <p:cNvSpPr txBox="1">
            <a:spLocks noGrp="1"/>
          </p:cNvSpPr>
          <p:nvPr>
            <p:ph type="subTitle" idx="1"/>
          </p:nvPr>
        </p:nvSpPr>
        <p:spPr>
          <a:xfrm>
            <a:off x="731367" y="2651760"/>
            <a:ext cx="4754880" cy="3108960"/>
          </a:xfrm>
          <a:prstGeom prst="rect">
            <a:avLst/>
          </a:prstGeom>
          <a:noFill/>
          <a:ln>
            <a:noFill/>
          </a:ln>
        </p:spPr>
        <p:txBody>
          <a:bodyPr spcFirstLastPara="1" wrap="square" lIns="91425" tIns="45700" rIns="91425" bIns="45700" anchor="t" anchorCtr="0">
            <a:normAutofit/>
          </a:bodyPr>
          <a:lstStyle>
            <a:lvl1pPr lvl="0" algn="l">
              <a:lnSpc>
                <a:spcPct val="105000"/>
              </a:lnSpc>
              <a:spcBef>
                <a:spcPts val="0"/>
              </a:spcBef>
              <a:spcAft>
                <a:spcPts val="0"/>
              </a:spcAft>
              <a:buClr>
                <a:srgbClr val="A37238"/>
              </a:buClr>
              <a:buSzPts val="3000"/>
              <a:buNone/>
              <a:defRPr sz="2400" b="1">
                <a:solidFill>
                  <a:srgbClr val="A37238"/>
                </a:solidFill>
              </a:defRPr>
            </a:lvl1pPr>
            <a:lvl2pPr lvl="1" algn="ctr">
              <a:lnSpc>
                <a:spcPct val="105000"/>
              </a:lnSpc>
              <a:spcBef>
                <a:spcPts val="1000"/>
              </a:spcBef>
              <a:spcAft>
                <a:spcPts val="0"/>
              </a:spcAft>
              <a:buClr>
                <a:schemeClr val="dk1"/>
              </a:buClr>
              <a:buSzPts val="1600"/>
              <a:buNone/>
              <a:defRPr sz="2000"/>
            </a:lvl2pPr>
            <a:lvl3pPr lvl="2" algn="ctr">
              <a:lnSpc>
                <a:spcPct val="105000"/>
              </a:lnSpc>
              <a:spcBef>
                <a:spcPts val="1000"/>
              </a:spcBef>
              <a:spcAft>
                <a:spcPts val="0"/>
              </a:spcAft>
              <a:buClr>
                <a:schemeClr val="dk1"/>
              </a:buClr>
              <a:buSzPts val="1440"/>
              <a:buNone/>
              <a:defRPr sz="1800"/>
            </a:lvl3pPr>
            <a:lvl4pPr lvl="3" algn="ctr">
              <a:lnSpc>
                <a:spcPct val="105000"/>
              </a:lnSpc>
              <a:spcBef>
                <a:spcPts val="1000"/>
              </a:spcBef>
              <a:spcAft>
                <a:spcPts val="0"/>
              </a:spcAft>
              <a:buClr>
                <a:schemeClr val="dk1"/>
              </a:buClr>
              <a:buSzPts val="1600"/>
              <a:buNone/>
              <a:defRPr sz="1600"/>
            </a:lvl4pPr>
            <a:lvl5pPr lvl="4" algn="ctr">
              <a:lnSpc>
                <a:spcPct val="105000"/>
              </a:lnSpc>
              <a:spcBef>
                <a:spcPts val="1000"/>
              </a:spcBef>
              <a:spcAft>
                <a:spcPts val="0"/>
              </a:spcAft>
              <a:buClr>
                <a:schemeClr val="dk1"/>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5" name="Google Shape;15;p34"/>
          <p:cNvGrpSpPr/>
          <p:nvPr/>
        </p:nvGrpSpPr>
        <p:grpSpPr>
          <a:xfrm>
            <a:off x="-110" y="6124887"/>
            <a:ext cx="12192111" cy="767295"/>
            <a:chOff x="-2323" y="4128060"/>
            <a:chExt cx="12202602" cy="767294"/>
          </a:xfrm>
        </p:grpSpPr>
        <p:sp>
          <p:nvSpPr>
            <p:cNvPr id="16" name="Google Shape;16;p3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17" name="Google Shape;17;p34"/>
            <p:cNvGrpSpPr/>
            <p:nvPr/>
          </p:nvGrpSpPr>
          <p:grpSpPr>
            <a:xfrm>
              <a:off x="-2323" y="4170078"/>
              <a:ext cx="12202602" cy="725276"/>
              <a:chOff x="9932" y="5889768"/>
              <a:chExt cx="12184066" cy="725276"/>
            </a:xfrm>
          </p:grpSpPr>
          <p:sp>
            <p:nvSpPr>
              <p:cNvPr id="18" name="Google Shape;18;p34"/>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9" name="Google Shape;19;p34"/>
              <p:cNvSpPr/>
              <p:nvPr/>
            </p:nvSpPr>
            <p:spPr>
              <a:xfrm rot="-5400000">
                <a:off x="5739382" y="160429"/>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20" name="Google Shape;20;p34"/>
          <p:cNvSpPr txBox="1">
            <a:spLocks noGrp="1"/>
          </p:cNvSpPr>
          <p:nvPr>
            <p:ph type="ctrTitle"/>
          </p:nvPr>
        </p:nvSpPr>
        <p:spPr>
          <a:xfrm>
            <a:off x="731367" y="548640"/>
            <a:ext cx="6766560" cy="182880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400"/>
              <a:buFont typeface="Open Sans"/>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75"/>
        <p:cNvGrpSpPr/>
        <p:nvPr/>
      </p:nvGrpSpPr>
      <p:grpSpPr>
        <a:xfrm>
          <a:off x="0" y="0"/>
          <a:ext cx="0" cy="0"/>
          <a:chOff x="0" y="0"/>
          <a:chExt cx="0" cy="0"/>
        </a:xfrm>
      </p:grpSpPr>
      <p:pic>
        <p:nvPicPr>
          <p:cNvPr id="76" name="Google Shape;76;p46"/>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77" name="Google Shape;77;p46"/>
          <p:cNvSpPr/>
          <p:nvPr/>
        </p:nvSpPr>
        <p:spPr>
          <a:xfrm>
            <a:off x="749878" y="800908"/>
            <a:ext cx="10692245" cy="4727864"/>
          </a:xfrm>
          <a:prstGeom prst="roundRect">
            <a:avLst>
              <a:gd name="adj" fmla="val 16667"/>
            </a:avLst>
          </a:prstGeom>
          <a:solidFill>
            <a:schemeClr val="lt1"/>
          </a:solidFill>
          <a:ln w="25400" cap="flat" cmpd="sng">
            <a:solidFill>
              <a:srgbClr val="B7BFC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78" name="Google Shape;78;p46"/>
          <p:cNvSpPr txBox="1">
            <a:spLocks noGrp="1"/>
          </p:cNvSpPr>
          <p:nvPr>
            <p:ph type="body" idx="1"/>
          </p:nvPr>
        </p:nvSpPr>
        <p:spPr>
          <a:xfrm>
            <a:off x="3222171" y="2182983"/>
            <a:ext cx="5776686" cy="2911884"/>
          </a:xfrm>
          <a:prstGeom prst="rect">
            <a:avLst/>
          </a:prstGeom>
          <a:noFill/>
          <a:ln>
            <a:noFill/>
          </a:ln>
        </p:spPr>
        <p:txBody>
          <a:bodyPr spcFirstLastPara="1" wrap="square" lIns="91425" tIns="45700" rIns="91425" bIns="45700" anchor="t" anchorCtr="0">
            <a:noAutofit/>
          </a:bodyPr>
          <a:lstStyle>
            <a:lvl1pPr marL="457200" lvl="0" indent="-419100" algn="l">
              <a:lnSpc>
                <a:spcPct val="104166"/>
              </a:lnSpc>
              <a:spcBef>
                <a:spcPts val="0"/>
              </a:spcBef>
              <a:spcAft>
                <a:spcPts val="0"/>
              </a:spcAft>
              <a:buClr>
                <a:srgbClr val="214D8D"/>
              </a:buClr>
              <a:buSzPts val="3000"/>
              <a:buChar char="•"/>
              <a:defRPr>
                <a:solidFill>
                  <a:srgbClr val="000000"/>
                </a:solidFill>
              </a:defRPr>
            </a:lvl1pPr>
            <a:lvl2pPr marL="914400" lvl="1" indent="-340360" algn="l">
              <a:lnSpc>
                <a:spcPct val="105000"/>
              </a:lnSpc>
              <a:spcBef>
                <a:spcPts val="1000"/>
              </a:spcBef>
              <a:spcAft>
                <a:spcPts val="0"/>
              </a:spcAft>
              <a:buClr>
                <a:srgbClr val="214D8D"/>
              </a:buClr>
              <a:buSzPts val="1760"/>
              <a:buChar char="o"/>
              <a:defRPr>
                <a:solidFill>
                  <a:srgbClr val="000000"/>
                </a:solidFill>
              </a:defRPr>
            </a:lvl2pPr>
            <a:lvl3pPr marL="1371600" lvl="2" indent="-330200" algn="l">
              <a:lnSpc>
                <a:spcPct val="105000"/>
              </a:lnSpc>
              <a:spcBef>
                <a:spcPts val="1000"/>
              </a:spcBef>
              <a:spcAft>
                <a:spcPts val="0"/>
              </a:spcAft>
              <a:buClr>
                <a:srgbClr val="214D8D"/>
              </a:buClr>
              <a:buSzPts val="1600"/>
              <a:buChar char="▪"/>
              <a:defRPr>
                <a:solidFill>
                  <a:srgbClr val="000000"/>
                </a:solidFill>
              </a:defRPr>
            </a:lvl3pPr>
            <a:lvl4pPr marL="1828800" lvl="3" indent="-342900" algn="l">
              <a:lnSpc>
                <a:spcPct val="105000"/>
              </a:lnSpc>
              <a:spcBef>
                <a:spcPts val="1000"/>
              </a:spcBef>
              <a:spcAft>
                <a:spcPts val="0"/>
              </a:spcAft>
              <a:buClr>
                <a:srgbClr val="214D8D"/>
              </a:buClr>
              <a:buSzPts val="1800"/>
              <a:buChar char="•"/>
              <a:defRPr>
                <a:solidFill>
                  <a:srgbClr val="000000"/>
                </a:solidFill>
              </a:defRPr>
            </a:lvl4pPr>
            <a:lvl5pPr marL="2286000" lvl="4" indent="-308610" algn="l">
              <a:lnSpc>
                <a:spcPct val="105000"/>
              </a:lnSpc>
              <a:spcBef>
                <a:spcPts val="1000"/>
              </a:spcBef>
              <a:spcAft>
                <a:spcPts val="0"/>
              </a:spcAft>
              <a:buClr>
                <a:srgbClr val="214D8D"/>
              </a:buClr>
              <a:buSzPts val="1260"/>
              <a:buChar char="o"/>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6"/>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000"/>
              <a:buFont typeface="Open Sans"/>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0" name="Google Shape;80;p46"/>
          <p:cNvGrpSpPr/>
          <p:nvPr/>
        </p:nvGrpSpPr>
        <p:grpSpPr>
          <a:xfrm>
            <a:off x="-110" y="6122458"/>
            <a:ext cx="12192111" cy="755419"/>
            <a:chOff x="-2323" y="4128060"/>
            <a:chExt cx="12202602" cy="755419"/>
          </a:xfrm>
        </p:grpSpPr>
        <p:sp>
          <p:nvSpPr>
            <p:cNvPr id="81" name="Google Shape;81;p4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82" name="Google Shape;82;p46"/>
            <p:cNvGrpSpPr/>
            <p:nvPr/>
          </p:nvGrpSpPr>
          <p:grpSpPr>
            <a:xfrm>
              <a:off x="-2323" y="4158203"/>
              <a:ext cx="12202602" cy="725276"/>
              <a:chOff x="9932" y="5877893"/>
              <a:chExt cx="12184066" cy="725276"/>
            </a:xfrm>
          </p:grpSpPr>
          <p:sp>
            <p:nvSpPr>
              <p:cNvPr id="83" name="Google Shape;83;p46"/>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84" name="Google Shape;84;p4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You-Title-Slide">
  <p:cSld name="Thank-You-Title-Slide">
    <p:spTree>
      <p:nvGrpSpPr>
        <p:cNvPr id="1" name="Shape 85"/>
        <p:cNvGrpSpPr/>
        <p:nvPr/>
      </p:nvGrpSpPr>
      <p:grpSpPr>
        <a:xfrm>
          <a:off x="0" y="0"/>
          <a:ext cx="0" cy="0"/>
          <a:chOff x="0" y="0"/>
          <a:chExt cx="0" cy="0"/>
        </a:xfrm>
      </p:grpSpPr>
      <p:pic>
        <p:nvPicPr>
          <p:cNvPr id="86" name="Google Shape;86;p47"/>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87" name="Google Shape;87;p47"/>
          <p:cNvSpPr/>
          <p:nvPr/>
        </p:nvSpPr>
        <p:spPr>
          <a:xfrm>
            <a:off x="2427259" y="1552768"/>
            <a:ext cx="7337482" cy="3244465"/>
          </a:xfrm>
          <a:prstGeom prst="roundRect">
            <a:avLst>
              <a:gd name="adj" fmla="val 16667"/>
            </a:avLst>
          </a:prstGeom>
          <a:solidFill>
            <a:schemeClr val="lt1"/>
          </a:solidFill>
          <a:ln w="25400" cap="flat" cmpd="sng">
            <a:solidFill>
              <a:srgbClr val="BBCFC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88" name="Google Shape;88;p47"/>
          <p:cNvSpPr txBox="1">
            <a:spLocks noGrp="1"/>
          </p:cNvSpPr>
          <p:nvPr>
            <p:ph type="title"/>
          </p:nvPr>
        </p:nvSpPr>
        <p:spPr>
          <a:xfrm>
            <a:off x="2427259" y="2225040"/>
            <a:ext cx="7337482" cy="1980721"/>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accent1"/>
              </a:buClr>
              <a:buSzPts val="6000"/>
              <a:buFont typeface="Open Sans"/>
              <a:buNone/>
              <a:defRPr sz="6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9" name="Google Shape;89;p47"/>
          <p:cNvGrpSpPr/>
          <p:nvPr/>
        </p:nvGrpSpPr>
        <p:grpSpPr>
          <a:xfrm>
            <a:off x="-110" y="6122458"/>
            <a:ext cx="12192111" cy="755419"/>
            <a:chOff x="-2323" y="4128060"/>
            <a:chExt cx="12202602" cy="755419"/>
          </a:xfrm>
        </p:grpSpPr>
        <p:sp>
          <p:nvSpPr>
            <p:cNvPr id="90" name="Google Shape;90;p47"/>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91" name="Google Shape;91;p47"/>
            <p:cNvGrpSpPr/>
            <p:nvPr/>
          </p:nvGrpSpPr>
          <p:grpSpPr>
            <a:xfrm>
              <a:off x="-2323" y="4158203"/>
              <a:ext cx="12202602" cy="725276"/>
              <a:chOff x="9932" y="5877893"/>
              <a:chExt cx="12184066" cy="725276"/>
            </a:xfrm>
          </p:grpSpPr>
          <p:sp>
            <p:nvSpPr>
              <p:cNvPr id="92" name="Google Shape;92;p47"/>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93" name="Google Shape;93;p47"/>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ft-Side-Title_Gold">
  <p:cSld name="Left-Side-Title_Gold">
    <p:bg>
      <p:bgPr>
        <a:solidFill>
          <a:srgbClr val="F8F2EC"/>
        </a:solidFill>
        <a:effectLst/>
      </p:bgPr>
    </p:bg>
    <p:spTree>
      <p:nvGrpSpPr>
        <p:cNvPr id="1" name="Shape 94"/>
        <p:cNvGrpSpPr/>
        <p:nvPr/>
      </p:nvGrpSpPr>
      <p:grpSpPr>
        <a:xfrm>
          <a:off x="0" y="0"/>
          <a:ext cx="0" cy="0"/>
          <a:chOff x="0" y="0"/>
          <a:chExt cx="0" cy="0"/>
        </a:xfrm>
      </p:grpSpPr>
      <p:pic>
        <p:nvPicPr>
          <p:cNvPr id="95" name="Google Shape;95;p37"/>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96" name="Google Shape;96;p37"/>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97" name="Google Shape;97;p37"/>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98" name="Google Shape;98;p37"/>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A37238"/>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37"/>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725"/>
          </a:srgbClr>
        </a:solidFill>
        <a:effectLst/>
      </p:bgPr>
    </p:bg>
    <p:spTree>
      <p:nvGrpSpPr>
        <p:cNvPr id="1" name="Shape 100"/>
        <p:cNvGrpSpPr/>
        <p:nvPr/>
      </p:nvGrpSpPr>
      <p:grpSpPr>
        <a:xfrm>
          <a:off x="0" y="0"/>
          <a:ext cx="0" cy="0"/>
          <a:chOff x="0" y="0"/>
          <a:chExt cx="0" cy="0"/>
        </a:xfrm>
      </p:grpSpPr>
      <p:pic>
        <p:nvPicPr>
          <p:cNvPr id="101" name="Google Shape;101;p48"/>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02" name="Google Shape;102;p48"/>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03" name="Google Shape;103;p48"/>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04" name="Google Shape;104;p48"/>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5" name="Google Shape;105;p48"/>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106"/>
        <p:cNvGrpSpPr/>
        <p:nvPr/>
      </p:nvGrpSpPr>
      <p:grpSpPr>
        <a:xfrm>
          <a:off x="0" y="0"/>
          <a:ext cx="0" cy="0"/>
          <a:chOff x="0" y="0"/>
          <a:chExt cx="0" cy="0"/>
        </a:xfrm>
      </p:grpSpPr>
      <p:pic>
        <p:nvPicPr>
          <p:cNvPr id="107" name="Google Shape;107;p49"/>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08" name="Google Shape;108;p49"/>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09" name="Google Shape;109;p49"/>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10" name="Google Shape;110;p49"/>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9"/>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Break-Slide_Brown">
  <p:cSld name="Title-Break-Slide_Brown">
    <p:bg>
      <p:bgPr>
        <a:solidFill>
          <a:srgbClr val="6C4C25"/>
        </a:solidFill>
        <a:effectLst/>
      </p:bgPr>
    </p:bg>
    <p:spTree>
      <p:nvGrpSpPr>
        <p:cNvPr id="1" name="Shape 112"/>
        <p:cNvGrpSpPr/>
        <p:nvPr/>
      </p:nvGrpSpPr>
      <p:grpSpPr>
        <a:xfrm>
          <a:off x="0" y="0"/>
          <a:ext cx="0" cy="0"/>
          <a:chOff x="0" y="0"/>
          <a:chExt cx="0" cy="0"/>
        </a:xfrm>
      </p:grpSpPr>
      <p:pic>
        <p:nvPicPr>
          <p:cNvPr id="113" name="Google Shape;113;p50"/>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114" name="Google Shape;114;p50"/>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0"/>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116"/>
        <p:cNvGrpSpPr/>
        <p:nvPr/>
      </p:nvGrpSpPr>
      <p:grpSpPr>
        <a:xfrm>
          <a:off x="0" y="0"/>
          <a:ext cx="0" cy="0"/>
          <a:chOff x="0" y="0"/>
          <a:chExt cx="0" cy="0"/>
        </a:xfrm>
      </p:grpSpPr>
      <p:sp>
        <p:nvSpPr>
          <p:cNvPr id="117" name="Google Shape;117;p51"/>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118" name="Google Shape;118;p51"/>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119" name="Google Shape;119;p51"/>
          <p:cNvGrpSpPr/>
          <p:nvPr/>
        </p:nvGrpSpPr>
        <p:grpSpPr>
          <a:xfrm>
            <a:off x="0" y="6153117"/>
            <a:ext cx="12192111" cy="755419"/>
            <a:chOff x="-2323" y="4128060"/>
            <a:chExt cx="12202602" cy="755419"/>
          </a:xfrm>
        </p:grpSpPr>
        <p:sp>
          <p:nvSpPr>
            <p:cNvPr id="120" name="Google Shape;120;p51"/>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21" name="Google Shape;121;p51"/>
            <p:cNvGrpSpPr/>
            <p:nvPr/>
          </p:nvGrpSpPr>
          <p:grpSpPr>
            <a:xfrm>
              <a:off x="-2323" y="4158203"/>
              <a:ext cx="12202602" cy="725276"/>
              <a:chOff x="9932" y="5877893"/>
              <a:chExt cx="12184066" cy="725276"/>
            </a:xfrm>
          </p:grpSpPr>
          <p:sp>
            <p:nvSpPr>
              <p:cNvPr id="122" name="Google Shape;122;p51"/>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23" name="Google Shape;123;p51"/>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24" name="Google Shape;124;p51"/>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1"/>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1"/>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1"/>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1"/>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Content-Gray">
  <p:cSld name="Title-Content-Gray">
    <p:spTree>
      <p:nvGrpSpPr>
        <p:cNvPr id="1" name="Shape 129"/>
        <p:cNvGrpSpPr/>
        <p:nvPr/>
      </p:nvGrpSpPr>
      <p:grpSpPr>
        <a:xfrm>
          <a:off x="0" y="0"/>
          <a:ext cx="0" cy="0"/>
          <a:chOff x="0" y="0"/>
          <a:chExt cx="0" cy="0"/>
        </a:xfrm>
      </p:grpSpPr>
      <p:pic>
        <p:nvPicPr>
          <p:cNvPr id="130" name="Google Shape;130;p52"/>
          <p:cNvPicPr preferRelativeResize="0"/>
          <p:nvPr/>
        </p:nvPicPr>
        <p:blipFill rotWithShape="1">
          <a:blip r:embed="rId2">
            <a:alphaModFix amt="31000"/>
          </a:blip>
          <a:srcRect/>
          <a:stretch/>
        </p:blipFill>
        <p:spPr>
          <a:xfrm>
            <a:off x="7942" y="-7834"/>
            <a:ext cx="12192000" cy="6502400"/>
          </a:xfrm>
          <a:prstGeom prst="rect">
            <a:avLst/>
          </a:prstGeom>
          <a:noFill/>
          <a:ln>
            <a:noFill/>
          </a:ln>
        </p:spPr>
      </p:pic>
      <p:sp>
        <p:nvSpPr>
          <p:cNvPr id="131" name="Google Shape;131;p52"/>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2"/>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3" name="Google Shape;133;p52"/>
          <p:cNvGrpSpPr/>
          <p:nvPr/>
        </p:nvGrpSpPr>
        <p:grpSpPr>
          <a:xfrm>
            <a:off x="-110" y="6122460"/>
            <a:ext cx="12192111" cy="755419"/>
            <a:chOff x="-2323" y="4128060"/>
            <a:chExt cx="12202602" cy="755419"/>
          </a:xfrm>
        </p:grpSpPr>
        <p:sp>
          <p:nvSpPr>
            <p:cNvPr id="134" name="Google Shape;134;p5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35" name="Google Shape;135;p52"/>
            <p:cNvGrpSpPr/>
            <p:nvPr/>
          </p:nvGrpSpPr>
          <p:grpSpPr>
            <a:xfrm>
              <a:off x="-2323" y="4158203"/>
              <a:ext cx="12202602" cy="725276"/>
              <a:chOff x="9932" y="5877893"/>
              <a:chExt cx="12184066" cy="725276"/>
            </a:xfrm>
          </p:grpSpPr>
          <p:sp>
            <p:nvSpPr>
              <p:cNvPr id="136" name="Google Shape;136;p52"/>
              <p:cNvSpPr/>
              <p:nvPr/>
            </p:nvSpPr>
            <p:spPr>
              <a:xfrm>
                <a:off x="9932" y="6497568"/>
                <a:ext cx="12184065" cy="86111"/>
              </a:xfrm>
              <a:prstGeom prst="rect">
                <a:avLst/>
              </a:prstGeom>
              <a:solidFill>
                <a:srgbClr val="6865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37" name="Google Shape;137;p5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Content-Lt-Blue">
  <p:cSld name="Title-Content-Lt-Blue">
    <p:spTree>
      <p:nvGrpSpPr>
        <p:cNvPr id="1" name="Shape 138"/>
        <p:cNvGrpSpPr/>
        <p:nvPr/>
      </p:nvGrpSpPr>
      <p:grpSpPr>
        <a:xfrm>
          <a:off x="0" y="0"/>
          <a:ext cx="0" cy="0"/>
          <a:chOff x="0" y="0"/>
          <a:chExt cx="0" cy="0"/>
        </a:xfrm>
      </p:grpSpPr>
      <p:pic>
        <p:nvPicPr>
          <p:cNvPr id="139" name="Google Shape;139;p53"/>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140" name="Google Shape;140;p53"/>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2" name="Google Shape;142;p53"/>
          <p:cNvGrpSpPr/>
          <p:nvPr/>
        </p:nvGrpSpPr>
        <p:grpSpPr>
          <a:xfrm>
            <a:off x="0" y="6131851"/>
            <a:ext cx="12192111" cy="755419"/>
            <a:chOff x="-2323" y="4128060"/>
            <a:chExt cx="12202602" cy="755419"/>
          </a:xfrm>
        </p:grpSpPr>
        <p:sp>
          <p:nvSpPr>
            <p:cNvPr id="143" name="Google Shape;143;p5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44" name="Google Shape;144;p53"/>
            <p:cNvGrpSpPr/>
            <p:nvPr/>
          </p:nvGrpSpPr>
          <p:grpSpPr>
            <a:xfrm>
              <a:off x="-2323" y="4158203"/>
              <a:ext cx="12202602" cy="725276"/>
              <a:chOff x="9932" y="5877893"/>
              <a:chExt cx="12184066" cy="725276"/>
            </a:xfrm>
          </p:grpSpPr>
          <p:sp>
            <p:nvSpPr>
              <p:cNvPr id="145" name="Google Shape;145;p53"/>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46" name="Google Shape;146;p5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7"/>
        <p:cNvGrpSpPr/>
        <p:nvPr/>
      </p:nvGrpSpPr>
      <p:grpSpPr>
        <a:xfrm>
          <a:off x="0" y="0"/>
          <a:ext cx="0" cy="0"/>
          <a:chOff x="0" y="0"/>
          <a:chExt cx="0" cy="0"/>
        </a:xfrm>
      </p:grpSpPr>
      <p:pic>
        <p:nvPicPr>
          <p:cNvPr id="148" name="Google Shape;148;p54"/>
          <p:cNvPicPr preferRelativeResize="0"/>
          <p:nvPr/>
        </p:nvPicPr>
        <p:blipFill rotWithShape="1">
          <a:blip r:embed="rId2">
            <a:alphaModFix amt="15000"/>
          </a:blip>
          <a:srcRect/>
          <a:stretch/>
        </p:blipFill>
        <p:spPr>
          <a:xfrm>
            <a:off x="1421" y="0"/>
            <a:ext cx="12192000" cy="6502400"/>
          </a:xfrm>
          <a:prstGeom prst="rect">
            <a:avLst/>
          </a:prstGeom>
          <a:noFill/>
          <a:ln>
            <a:noFill/>
          </a:ln>
        </p:spPr>
      </p:pic>
      <p:grpSp>
        <p:nvGrpSpPr>
          <p:cNvPr id="149" name="Google Shape;149;p54"/>
          <p:cNvGrpSpPr/>
          <p:nvPr/>
        </p:nvGrpSpPr>
        <p:grpSpPr>
          <a:xfrm>
            <a:off x="-110" y="6125163"/>
            <a:ext cx="12192111" cy="735930"/>
            <a:chOff x="-2323" y="4128060"/>
            <a:chExt cx="12202602" cy="735930"/>
          </a:xfrm>
        </p:grpSpPr>
        <p:sp>
          <p:nvSpPr>
            <p:cNvPr id="150" name="Google Shape;150;p5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51" name="Google Shape;151;p54"/>
            <p:cNvGrpSpPr/>
            <p:nvPr/>
          </p:nvGrpSpPr>
          <p:grpSpPr>
            <a:xfrm>
              <a:off x="-2323" y="4136938"/>
              <a:ext cx="12202602" cy="727053"/>
              <a:chOff x="9932" y="5856628"/>
              <a:chExt cx="12184066" cy="727053"/>
            </a:xfrm>
          </p:grpSpPr>
          <p:sp>
            <p:nvSpPr>
              <p:cNvPr id="152" name="Google Shape;152;p54"/>
              <p:cNvSpPr/>
              <p:nvPr/>
            </p:nvSpPr>
            <p:spPr>
              <a:xfrm>
                <a:off x="9932" y="6429828"/>
                <a:ext cx="12184065" cy="1538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3" name="Google Shape;153;p54"/>
              <p:cNvSpPr/>
              <p:nvPr/>
            </p:nvSpPr>
            <p:spPr>
              <a:xfrm rot="-5400000">
                <a:off x="5739382" y="127288"/>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54" name="Google Shape;154;p54"/>
          <p:cNvSpPr txBox="1">
            <a:spLocks noGrp="1"/>
          </p:cNvSpPr>
          <p:nvPr>
            <p:ph type="title"/>
          </p:nvPr>
        </p:nvSpPr>
        <p:spPr>
          <a:xfrm>
            <a:off x="731520" y="365125"/>
            <a:ext cx="10773940"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C4C25"/>
              </a:buClr>
              <a:buSzPts val="4000"/>
              <a:buFont typeface="Open Sans"/>
              <a:buNone/>
              <a:defRPr sz="4000" b="1">
                <a:solidFill>
                  <a:srgbClr val="6C4C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4"/>
          <p:cNvSpPr txBox="1">
            <a:spLocks noGrp="1"/>
          </p:cNvSpPr>
          <p:nvPr>
            <p:ph type="body" idx="1"/>
          </p:nvPr>
        </p:nvSpPr>
        <p:spPr>
          <a:xfrm>
            <a:off x="731520" y="1569199"/>
            <a:ext cx="5266055"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54"/>
          <p:cNvSpPr txBox="1">
            <a:spLocks noGrp="1"/>
          </p:cNvSpPr>
          <p:nvPr>
            <p:ph type="body" idx="2"/>
          </p:nvPr>
        </p:nvSpPr>
        <p:spPr>
          <a:xfrm>
            <a:off x="731520" y="2467941"/>
            <a:ext cx="5266055" cy="3567098"/>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4"/>
          <p:cNvSpPr txBox="1">
            <a:spLocks noGrp="1"/>
          </p:cNvSpPr>
          <p:nvPr>
            <p:ph type="body" idx="3"/>
          </p:nvPr>
        </p:nvSpPr>
        <p:spPr>
          <a:xfrm>
            <a:off x="6172200" y="1569199"/>
            <a:ext cx="533326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54"/>
          <p:cNvSpPr txBox="1">
            <a:spLocks noGrp="1"/>
          </p:cNvSpPr>
          <p:nvPr>
            <p:ph type="body" idx="4"/>
          </p:nvPr>
        </p:nvSpPr>
        <p:spPr>
          <a:xfrm>
            <a:off x="6204096" y="2467940"/>
            <a:ext cx="5301364" cy="3567099"/>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p:cSld name="Disclaimer">
    <p:spTree>
      <p:nvGrpSpPr>
        <p:cNvPr id="1" name="Shape 21"/>
        <p:cNvGrpSpPr/>
        <p:nvPr/>
      </p:nvGrpSpPr>
      <p:grpSpPr>
        <a:xfrm>
          <a:off x="0" y="0"/>
          <a:ext cx="0" cy="0"/>
          <a:chOff x="0" y="0"/>
          <a:chExt cx="0" cy="0"/>
        </a:xfrm>
      </p:grpSpPr>
      <p:pic>
        <p:nvPicPr>
          <p:cNvPr id="22" name="Google Shape;22;p35"/>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23" name="Google Shape;23;p35"/>
          <p:cNvSpPr/>
          <p:nvPr/>
        </p:nvSpPr>
        <p:spPr>
          <a:xfrm>
            <a:off x="1" y="1"/>
            <a:ext cx="12192000" cy="6858000"/>
          </a:xfrm>
          <a:prstGeom prst="rect">
            <a:avLst/>
          </a:prstGeom>
          <a:solidFill>
            <a:srgbClr val="F3E9DE">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24" name="Google Shape;24;p35"/>
          <p:cNvSpPr txBox="1">
            <a:spLocks noGrp="1"/>
          </p:cNvSpPr>
          <p:nvPr>
            <p:ph type="body" idx="1"/>
          </p:nvPr>
        </p:nvSpPr>
        <p:spPr>
          <a:xfrm>
            <a:off x="731520" y="1689145"/>
            <a:ext cx="10765062" cy="4382046"/>
          </a:xfrm>
          <a:prstGeom prst="rect">
            <a:avLst/>
          </a:prstGeom>
          <a:noFill/>
          <a:ln>
            <a:noFill/>
          </a:ln>
        </p:spPr>
        <p:txBody>
          <a:bodyPr spcFirstLastPara="1" wrap="square" lIns="91425" tIns="45700" rIns="91425" bIns="45700" anchor="t" anchorCtr="0">
            <a:noAutofit/>
          </a:bodyPr>
          <a:lstStyle>
            <a:lvl1pPr marL="457200" lvl="0" indent="-228600" algn="l">
              <a:lnSpc>
                <a:spcPct val="105000"/>
              </a:lnSpc>
              <a:spcBef>
                <a:spcPts val="0"/>
              </a:spcBef>
              <a:spcAft>
                <a:spcPts val="0"/>
              </a:spcAft>
              <a:buClr>
                <a:schemeClr val="dk2"/>
              </a:buClr>
              <a:buSzPts val="3000"/>
              <a:buFont typeface="Open Sans"/>
              <a:buNone/>
              <a:defRPr/>
            </a:lvl1pPr>
            <a:lvl2pPr marL="914400" lvl="1" indent="-340360" algn="l">
              <a:lnSpc>
                <a:spcPct val="105000"/>
              </a:lnSpc>
              <a:spcBef>
                <a:spcPts val="1000"/>
              </a:spcBef>
              <a:spcAft>
                <a:spcPts val="0"/>
              </a:spcAft>
              <a:buClr>
                <a:schemeClr val="dk2"/>
              </a:buClr>
              <a:buSzPts val="1760"/>
              <a:buChar char="o"/>
              <a:defRPr/>
            </a:lvl2pPr>
            <a:lvl3pPr marL="1371600" lvl="2" indent="-330200" algn="l">
              <a:lnSpc>
                <a:spcPct val="105000"/>
              </a:lnSpc>
              <a:spcBef>
                <a:spcPts val="1000"/>
              </a:spcBef>
              <a:spcAft>
                <a:spcPts val="0"/>
              </a:spcAft>
              <a:buClr>
                <a:schemeClr val="dk2"/>
              </a:buClr>
              <a:buSzPts val="1600"/>
              <a:buChar char="▪"/>
              <a:defRPr/>
            </a:lvl3pPr>
            <a:lvl4pPr marL="1828800" lvl="3" indent="-342900" algn="l">
              <a:lnSpc>
                <a:spcPct val="105000"/>
              </a:lnSpc>
              <a:spcBef>
                <a:spcPts val="1000"/>
              </a:spcBef>
              <a:spcAft>
                <a:spcPts val="0"/>
              </a:spcAft>
              <a:buClr>
                <a:schemeClr val="dk2"/>
              </a:buClr>
              <a:buSzPts val="1800"/>
              <a:buChar char="•"/>
              <a:defRPr/>
            </a:lvl4pPr>
            <a:lvl5pPr marL="2286000" lvl="4" indent="-308610" algn="l">
              <a:lnSpc>
                <a:spcPct val="105000"/>
              </a:lnSpc>
              <a:spcBef>
                <a:spcPts val="10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5"/>
          <p:cNvSpPr txBox="1">
            <a:spLocks noGrp="1"/>
          </p:cNvSpPr>
          <p:nvPr>
            <p:ph type="title"/>
          </p:nvPr>
        </p:nvSpPr>
        <p:spPr>
          <a:xfrm>
            <a:off x="731519" y="365761"/>
            <a:ext cx="10765063" cy="973942"/>
          </a:xfrm>
          <a:prstGeom prst="rect">
            <a:avLst/>
          </a:prstGeom>
          <a:noFill/>
          <a:ln>
            <a:noFill/>
          </a:ln>
        </p:spPr>
        <p:txBody>
          <a:bodyPr spcFirstLastPara="1" wrap="square" lIns="91425" tIns="45700" rIns="91425" bIns="45700" anchor="b" anchorCtr="0">
            <a:noAutofit/>
          </a:bodyPr>
          <a:lstStyle>
            <a:lvl1pPr lvl="0" algn="l">
              <a:lnSpc>
                <a:spcPct val="105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9"/>
        <p:cNvGrpSpPr/>
        <p:nvPr/>
      </p:nvGrpSpPr>
      <p:grpSpPr>
        <a:xfrm>
          <a:off x="0" y="0"/>
          <a:ext cx="0" cy="0"/>
          <a:chOff x="0" y="0"/>
          <a:chExt cx="0" cy="0"/>
        </a:xfrm>
      </p:grpSpPr>
      <p:pic>
        <p:nvPicPr>
          <p:cNvPr id="160" name="Google Shape;160;p55"/>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161" name="Google Shape;161;p55"/>
          <p:cNvSpPr txBox="1">
            <a:spLocks noGrp="1"/>
          </p:cNvSpPr>
          <p:nvPr>
            <p:ph type="title"/>
          </p:nvPr>
        </p:nvSpPr>
        <p:spPr>
          <a:xfrm>
            <a:off x="731520" y="365761"/>
            <a:ext cx="10773940" cy="1074994"/>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214D8D"/>
              </a:buClr>
              <a:buSzPts val="4000"/>
              <a:buFont typeface="Open Sans"/>
              <a:buNone/>
              <a:defRPr sz="4000" b="1">
                <a:solidFill>
                  <a:srgbClr val="214D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5"/>
          <p:cNvSpPr txBox="1">
            <a:spLocks noGrp="1"/>
          </p:cNvSpPr>
          <p:nvPr>
            <p:ph type="body" idx="1"/>
          </p:nvPr>
        </p:nvSpPr>
        <p:spPr>
          <a:xfrm>
            <a:off x="731520" y="1691581"/>
            <a:ext cx="528828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5"/>
          <p:cNvSpPr txBox="1">
            <a:spLocks noGrp="1"/>
          </p:cNvSpPr>
          <p:nvPr>
            <p:ph type="body" idx="2"/>
          </p:nvPr>
        </p:nvSpPr>
        <p:spPr>
          <a:xfrm>
            <a:off x="6172200" y="1691581"/>
            <a:ext cx="533326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4" name="Google Shape;164;p55"/>
          <p:cNvGrpSpPr/>
          <p:nvPr/>
        </p:nvGrpSpPr>
        <p:grpSpPr>
          <a:xfrm>
            <a:off x="0" y="6131851"/>
            <a:ext cx="12192111" cy="755419"/>
            <a:chOff x="-2323" y="4128060"/>
            <a:chExt cx="12202602" cy="755419"/>
          </a:xfrm>
        </p:grpSpPr>
        <p:sp>
          <p:nvSpPr>
            <p:cNvPr id="165" name="Google Shape;165;p5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66" name="Google Shape;166;p55"/>
            <p:cNvGrpSpPr/>
            <p:nvPr/>
          </p:nvGrpSpPr>
          <p:grpSpPr>
            <a:xfrm>
              <a:off x="-2323" y="4158203"/>
              <a:ext cx="12202602" cy="725276"/>
              <a:chOff x="9932" y="5877893"/>
              <a:chExt cx="12184066" cy="725276"/>
            </a:xfrm>
          </p:grpSpPr>
          <p:sp>
            <p:nvSpPr>
              <p:cNvPr id="167" name="Google Shape;167;p55"/>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68" name="Google Shape;168;p55"/>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ferences-Resources_Dark">
  <p:cSld name="References-Resources_Dark">
    <p:bg>
      <p:bgPr>
        <a:solidFill>
          <a:schemeClr val="dk1"/>
        </a:solidFill>
        <a:effectLst/>
      </p:bgPr>
    </p:bg>
    <p:spTree>
      <p:nvGrpSpPr>
        <p:cNvPr id="1" name="Shape 169"/>
        <p:cNvGrpSpPr/>
        <p:nvPr/>
      </p:nvGrpSpPr>
      <p:grpSpPr>
        <a:xfrm>
          <a:off x="0" y="0"/>
          <a:ext cx="0" cy="0"/>
          <a:chOff x="0" y="0"/>
          <a:chExt cx="0" cy="0"/>
        </a:xfrm>
      </p:grpSpPr>
      <p:pic>
        <p:nvPicPr>
          <p:cNvPr id="170" name="Google Shape;170;p56"/>
          <p:cNvPicPr preferRelativeResize="0"/>
          <p:nvPr/>
        </p:nvPicPr>
        <p:blipFill rotWithShape="1">
          <a:blip r:embed="rId2">
            <a:alphaModFix amt="9000"/>
          </a:blip>
          <a:srcRect l="5461"/>
          <a:stretch/>
        </p:blipFill>
        <p:spPr>
          <a:xfrm>
            <a:off x="0" y="-13950"/>
            <a:ext cx="12186456" cy="6874887"/>
          </a:xfrm>
          <a:prstGeom prst="rect">
            <a:avLst/>
          </a:prstGeom>
          <a:gradFill>
            <a:gsLst>
              <a:gs pos="0">
                <a:schemeClr val="accent1"/>
              </a:gs>
              <a:gs pos="100000">
                <a:srgbClr val="143157"/>
              </a:gs>
            </a:gsLst>
            <a:lin ang="13500000" scaled="0"/>
          </a:gradFill>
          <a:ln>
            <a:noFill/>
          </a:ln>
        </p:spPr>
      </p:pic>
      <p:sp>
        <p:nvSpPr>
          <p:cNvPr id="171" name="Google Shape;171;p56"/>
          <p:cNvSpPr txBox="1">
            <a:spLocks noGrp="1"/>
          </p:cNvSpPr>
          <p:nvPr>
            <p:ph type="title"/>
          </p:nvPr>
        </p:nvSpPr>
        <p:spPr>
          <a:xfrm>
            <a:off x="731519" y="365125"/>
            <a:ext cx="10780775" cy="104803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Open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56"/>
          <p:cNvSpPr txBox="1">
            <a:spLocks noGrp="1"/>
          </p:cNvSpPr>
          <p:nvPr>
            <p:ph type="body" idx="1"/>
          </p:nvPr>
        </p:nvSpPr>
        <p:spPr>
          <a:xfrm>
            <a:off x="731520" y="1546167"/>
            <a:ext cx="10780776" cy="4598602"/>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chemeClr val="lt1"/>
              </a:buClr>
              <a:buSzPts val="3000"/>
              <a:buChar char="•"/>
              <a:defRPr>
                <a:solidFill>
                  <a:schemeClr val="lt1"/>
                </a:solidFill>
              </a:defRPr>
            </a:lvl1pPr>
            <a:lvl2pPr marL="914400" lvl="1" indent="-340360" algn="l">
              <a:lnSpc>
                <a:spcPct val="105000"/>
              </a:lnSpc>
              <a:spcBef>
                <a:spcPts val="1000"/>
              </a:spcBef>
              <a:spcAft>
                <a:spcPts val="0"/>
              </a:spcAft>
              <a:buClr>
                <a:schemeClr val="lt1"/>
              </a:buClr>
              <a:buSzPts val="1760"/>
              <a:buChar char="o"/>
              <a:defRPr>
                <a:solidFill>
                  <a:schemeClr val="lt1"/>
                </a:solidFill>
              </a:defRPr>
            </a:lvl2pPr>
            <a:lvl3pPr marL="1371600" lvl="2" indent="-330200" algn="l">
              <a:lnSpc>
                <a:spcPct val="105000"/>
              </a:lnSpc>
              <a:spcBef>
                <a:spcPts val="1000"/>
              </a:spcBef>
              <a:spcAft>
                <a:spcPts val="0"/>
              </a:spcAft>
              <a:buClr>
                <a:schemeClr val="lt1"/>
              </a:buClr>
              <a:buSzPts val="1600"/>
              <a:buChar char="▪"/>
              <a:defRPr>
                <a:solidFill>
                  <a:schemeClr val="lt1"/>
                </a:solidFill>
              </a:defRPr>
            </a:lvl3pPr>
            <a:lvl4pPr marL="1828800" lvl="3" indent="-342900" algn="l">
              <a:lnSpc>
                <a:spcPct val="105000"/>
              </a:lnSpc>
              <a:spcBef>
                <a:spcPts val="1000"/>
              </a:spcBef>
              <a:spcAft>
                <a:spcPts val="0"/>
              </a:spcAft>
              <a:buClr>
                <a:schemeClr val="lt1"/>
              </a:buClr>
              <a:buSzPts val="1800"/>
              <a:buChar char="•"/>
              <a:defRPr>
                <a:solidFill>
                  <a:schemeClr val="lt1"/>
                </a:solidFill>
              </a:defRPr>
            </a:lvl4pPr>
            <a:lvl5pPr marL="2286000" lvl="4" indent="-308610" algn="l">
              <a:lnSpc>
                <a:spcPct val="105000"/>
              </a:lnSpc>
              <a:spcBef>
                <a:spcPts val="1000"/>
              </a:spcBef>
              <a:spcAft>
                <a:spcPts val="0"/>
              </a:spcAft>
              <a:buClr>
                <a:schemeClr val="lt1"/>
              </a:buClr>
              <a:buSzPts val="126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_1">
  <p:cSld name="Blank_1">
    <p:bg>
      <p:bgPr>
        <a:solidFill>
          <a:schemeClr val="lt1"/>
        </a:solidFill>
        <a:effectLst/>
      </p:bgPr>
    </p:bg>
    <p:spTree>
      <p:nvGrpSpPr>
        <p:cNvPr id="1" name="Shape 17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eft-Side-Title_Gold">
  <p:cSld name="Left-Side-Title_Gold">
    <p:bg>
      <p:bgPr>
        <a:solidFill>
          <a:srgbClr val="F8F2EC"/>
        </a:solidFill>
        <a:effectLst/>
      </p:bgPr>
    </p:bg>
    <p:spTree>
      <p:nvGrpSpPr>
        <p:cNvPr id="1" name="Shape 177"/>
        <p:cNvGrpSpPr/>
        <p:nvPr/>
      </p:nvGrpSpPr>
      <p:grpSpPr>
        <a:xfrm>
          <a:off x="0" y="0"/>
          <a:ext cx="0" cy="0"/>
          <a:chOff x="0" y="0"/>
          <a:chExt cx="0" cy="0"/>
        </a:xfrm>
      </p:grpSpPr>
      <p:pic>
        <p:nvPicPr>
          <p:cNvPr id="178" name="Google Shape;178;p38"/>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79" name="Google Shape;179;p38"/>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80" name="Google Shape;180;p38"/>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81" name="Google Shape;181;p38"/>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A37238"/>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2" name="Google Shape;182;p38"/>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Content-Gold">
  <p:cSld name="Title-Content-Gold">
    <p:spTree>
      <p:nvGrpSpPr>
        <p:cNvPr id="1" name="Shape 26"/>
        <p:cNvGrpSpPr/>
        <p:nvPr/>
      </p:nvGrpSpPr>
      <p:grpSpPr>
        <a:xfrm>
          <a:off x="0" y="0"/>
          <a:ext cx="0" cy="0"/>
          <a:chOff x="0" y="0"/>
          <a:chExt cx="0" cy="0"/>
        </a:xfrm>
      </p:grpSpPr>
      <p:pic>
        <p:nvPicPr>
          <p:cNvPr id="27" name="Google Shape;27;p39"/>
          <p:cNvPicPr preferRelativeResize="0"/>
          <p:nvPr/>
        </p:nvPicPr>
        <p:blipFill rotWithShape="1">
          <a:blip r:embed="rId2">
            <a:alphaModFix amt="18000"/>
          </a:blip>
          <a:srcRect/>
          <a:stretch/>
        </p:blipFill>
        <p:spPr>
          <a:xfrm>
            <a:off x="7942" y="-7834"/>
            <a:ext cx="12192000" cy="6502400"/>
          </a:xfrm>
          <a:prstGeom prst="rect">
            <a:avLst/>
          </a:prstGeom>
          <a:noFill/>
          <a:ln>
            <a:noFill/>
          </a:ln>
        </p:spPr>
      </p:pic>
      <p:sp>
        <p:nvSpPr>
          <p:cNvPr id="28" name="Google Shape;28;p39"/>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6C4C25"/>
              </a:buClr>
              <a:buSzPts val="3000"/>
              <a:buChar char="•"/>
              <a:defRPr/>
            </a:lvl1pPr>
            <a:lvl2pPr marL="914400" lvl="1" indent="-340360" algn="l">
              <a:lnSpc>
                <a:spcPct val="108000"/>
              </a:lnSpc>
              <a:spcBef>
                <a:spcPts val="1200"/>
              </a:spcBef>
              <a:spcAft>
                <a:spcPts val="0"/>
              </a:spcAft>
              <a:buClr>
                <a:srgbClr val="6C4C25"/>
              </a:buClr>
              <a:buSzPts val="1760"/>
              <a:buChar char="o"/>
              <a:defRPr/>
            </a:lvl2pPr>
            <a:lvl3pPr marL="1371600" lvl="2" indent="-330200" algn="l">
              <a:lnSpc>
                <a:spcPct val="108000"/>
              </a:lnSpc>
              <a:spcBef>
                <a:spcPts val="1200"/>
              </a:spcBef>
              <a:spcAft>
                <a:spcPts val="0"/>
              </a:spcAft>
              <a:buClr>
                <a:srgbClr val="6C4C25"/>
              </a:buClr>
              <a:buSzPts val="1600"/>
              <a:buChar char="▪"/>
              <a:defRPr/>
            </a:lvl3pPr>
            <a:lvl4pPr marL="1828800" lvl="3" indent="-342900" algn="l">
              <a:lnSpc>
                <a:spcPct val="108000"/>
              </a:lnSpc>
              <a:spcBef>
                <a:spcPts val="1200"/>
              </a:spcBef>
              <a:spcAft>
                <a:spcPts val="0"/>
              </a:spcAft>
              <a:buClr>
                <a:srgbClr val="6C4C25"/>
              </a:buClr>
              <a:buSzPts val="1800"/>
              <a:buChar char="•"/>
              <a:defRPr/>
            </a:lvl4pPr>
            <a:lvl5pPr marL="2286000" lvl="4" indent="-308610" algn="l">
              <a:lnSpc>
                <a:spcPct val="108000"/>
              </a:lnSpc>
              <a:spcBef>
                <a:spcPts val="1200"/>
              </a:spcBef>
              <a:spcAft>
                <a:spcPts val="0"/>
              </a:spcAft>
              <a:buClr>
                <a:srgbClr val="6C4C25"/>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9"/>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 name="Google Shape;30;p39"/>
          <p:cNvGrpSpPr/>
          <p:nvPr/>
        </p:nvGrpSpPr>
        <p:grpSpPr>
          <a:xfrm>
            <a:off x="-110" y="6134030"/>
            <a:ext cx="12196674" cy="755419"/>
            <a:chOff x="-2323" y="4128060"/>
            <a:chExt cx="12207169" cy="755419"/>
          </a:xfrm>
        </p:grpSpPr>
        <p:sp>
          <p:nvSpPr>
            <p:cNvPr id="31" name="Google Shape;31;p39"/>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32" name="Google Shape;32;p39"/>
            <p:cNvGrpSpPr/>
            <p:nvPr/>
          </p:nvGrpSpPr>
          <p:grpSpPr>
            <a:xfrm>
              <a:off x="-2323" y="4158203"/>
              <a:ext cx="12207169" cy="725276"/>
              <a:chOff x="9932" y="5877893"/>
              <a:chExt cx="12188626" cy="725276"/>
            </a:xfrm>
          </p:grpSpPr>
          <p:sp>
            <p:nvSpPr>
              <p:cNvPr id="33" name="Google Shape;33;p39"/>
              <p:cNvSpPr/>
              <p:nvPr/>
            </p:nvSpPr>
            <p:spPr>
              <a:xfrm>
                <a:off x="9932" y="6478520"/>
                <a:ext cx="12188626" cy="1051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34" name="Google Shape;34;p39"/>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Content-Blue">
  <p:cSld name="Title-Content-Blue">
    <p:spTree>
      <p:nvGrpSpPr>
        <p:cNvPr id="1" name="Shape 35"/>
        <p:cNvGrpSpPr/>
        <p:nvPr/>
      </p:nvGrpSpPr>
      <p:grpSpPr>
        <a:xfrm>
          <a:off x="0" y="0"/>
          <a:ext cx="0" cy="0"/>
          <a:chOff x="0" y="0"/>
          <a:chExt cx="0" cy="0"/>
        </a:xfrm>
      </p:grpSpPr>
      <p:pic>
        <p:nvPicPr>
          <p:cNvPr id="36" name="Google Shape;36;p40"/>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37" name="Google Shape;37;p40"/>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0"/>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9" name="Google Shape;39;p40"/>
          <p:cNvGrpSpPr/>
          <p:nvPr/>
        </p:nvGrpSpPr>
        <p:grpSpPr>
          <a:xfrm>
            <a:off x="-110" y="6122455"/>
            <a:ext cx="12192111" cy="755419"/>
            <a:chOff x="-2323" y="4128060"/>
            <a:chExt cx="12202602" cy="755419"/>
          </a:xfrm>
        </p:grpSpPr>
        <p:sp>
          <p:nvSpPr>
            <p:cNvPr id="40" name="Google Shape;40;p40"/>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41" name="Google Shape;41;p40"/>
            <p:cNvGrpSpPr/>
            <p:nvPr/>
          </p:nvGrpSpPr>
          <p:grpSpPr>
            <a:xfrm>
              <a:off x="-2323" y="4158203"/>
              <a:ext cx="12202602" cy="725276"/>
              <a:chOff x="9932" y="5877893"/>
              <a:chExt cx="12184066" cy="725276"/>
            </a:xfrm>
          </p:grpSpPr>
          <p:sp>
            <p:nvSpPr>
              <p:cNvPr id="42" name="Google Shape;42;p40"/>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43" name="Google Shape;43;p40"/>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ferences-Resources_Light">
  <p:cSld name="References-Resources_Light">
    <p:bg>
      <p:bgPr>
        <a:solidFill>
          <a:srgbClr val="F3E9DE">
            <a:alpha val="31764"/>
          </a:srgbClr>
        </a:solidFill>
        <a:effectLst/>
      </p:bgPr>
    </p:bg>
    <p:spTree>
      <p:nvGrpSpPr>
        <p:cNvPr id="1" name="Shape 44"/>
        <p:cNvGrpSpPr/>
        <p:nvPr/>
      </p:nvGrpSpPr>
      <p:grpSpPr>
        <a:xfrm>
          <a:off x="0" y="0"/>
          <a:ext cx="0" cy="0"/>
          <a:chOff x="0" y="0"/>
          <a:chExt cx="0" cy="0"/>
        </a:xfrm>
      </p:grpSpPr>
      <p:pic>
        <p:nvPicPr>
          <p:cNvPr id="45" name="Google Shape;45;p41"/>
          <p:cNvPicPr preferRelativeResize="0"/>
          <p:nvPr/>
        </p:nvPicPr>
        <p:blipFill rotWithShape="1">
          <a:blip r:embed="rId2">
            <a:alphaModFix amt="17000"/>
          </a:blip>
          <a:srcRect l="5185"/>
          <a:stretch/>
        </p:blipFill>
        <p:spPr>
          <a:xfrm>
            <a:off x="0" y="0"/>
            <a:ext cx="12192000" cy="6858000"/>
          </a:xfrm>
          <a:prstGeom prst="rect">
            <a:avLst/>
          </a:prstGeom>
          <a:gradFill>
            <a:gsLst>
              <a:gs pos="0">
                <a:srgbClr val="F3E9DE"/>
              </a:gs>
              <a:gs pos="100000">
                <a:schemeClr val="lt1"/>
              </a:gs>
            </a:gsLst>
            <a:lin ang="13500000" scaled="0"/>
          </a:gradFill>
          <a:ln>
            <a:noFill/>
          </a:ln>
        </p:spPr>
      </p:pic>
      <p:sp>
        <p:nvSpPr>
          <p:cNvPr id="46" name="Google Shape;46;p41"/>
          <p:cNvSpPr txBox="1">
            <a:spLocks noGrp="1"/>
          </p:cNvSpPr>
          <p:nvPr>
            <p:ph type="title"/>
          </p:nvPr>
        </p:nvSpPr>
        <p:spPr>
          <a:xfrm>
            <a:off x="731520" y="365760"/>
            <a:ext cx="10783540" cy="1002446"/>
          </a:xfrm>
          <a:prstGeom prst="rect">
            <a:avLst/>
          </a:prstGeom>
          <a:noFill/>
          <a:ln>
            <a:noFill/>
          </a:ln>
        </p:spPr>
        <p:txBody>
          <a:bodyPr spcFirstLastPara="1" wrap="square" lIns="91425" tIns="45700" rIns="91425" bIns="45700" anchor="b" anchorCtr="0">
            <a:noAutofit/>
          </a:bodyPr>
          <a:lstStyle>
            <a:lvl1pPr lvl="0" algn="ctr">
              <a:lnSpc>
                <a:spcPct val="102000"/>
              </a:lnSpc>
              <a:spcBef>
                <a:spcPts val="0"/>
              </a:spcBef>
              <a:spcAft>
                <a:spcPts val="0"/>
              </a:spcAft>
              <a:buClr>
                <a:srgbClr val="6C4C25"/>
              </a:buClr>
              <a:buSzPts val="4000"/>
              <a:buFont typeface="Open Sans"/>
              <a:buNone/>
              <a:defRPr sz="4000" b="1">
                <a:solidFill>
                  <a:srgbClr val="6C4C25"/>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731520" y="1488557"/>
            <a:ext cx="10783540" cy="4749681"/>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b="0"/>
            </a:lvl1pPr>
            <a:lvl2pPr marL="914400" lvl="1" indent="-340360" algn="l">
              <a:lnSpc>
                <a:spcPct val="105000"/>
              </a:lnSpc>
              <a:spcBef>
                <a:spcPts val="1000"/>
              </a:spcBef>
              <a:spcAft>
                <a:spcPts val="0"/>
              </a:spcAft>
              <a:buClr>
                <a:srgbClr val="A37238"/>
              </a:buClr>
              <a:buSzPts val="1760"/>
              <a:buChar char="o"/>
              <a:defRPr/>
            </a:lvl2pPr>
            <a:lvl3pPr marL="1371600" lvl="2" indent="-330200" algn="l">
              <a:lnSpc>
                <a:spcPct val="105000"/>
              </a:lnSpc>
              <a:spcBef>
                <a:spcPts val="1000"/>
              </a:spcBef>
              <a:spcAft>
                <a:spcPts val="0"/>
              </a:spcAft>
              <a:buClr>
                <a:srgbClr val="A37238"/>
              </a:buClr>
              <a:buSzPts val="1600"/>
              <a:buChar char="▪"/>
              <a:defRPr/>
            </a:lvl3pPr>
            <a:lvl4pPr marL="1828800" lvl="3" indent="-342900" algn="l">
              <a:lnSpc>
                <a:spcPct val="105000"/>
              </a:lnSpc>
              <a:spcBef>
                <a:spcPts val="1000"/>
              </a:spcBef>
              <a:spcAft>
                <a:spcPts val="0"/>
              </a:spcAft>
              <a:buClr>
                <a:srgbClr val="A37238"/>
              </a:buClr>
              <a:buSzPts val="1800"/>
              <a:buChar char="•"/>
              <a:defRPr/>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Break-Slide_Blue">
  <p:cSld name="Title-Break-Slide_Blue">
    <p:bg>
      <p:bgPr>
        <a:solidFill>
          <a:schemeClr val="dk1"/>
        </a:solidFill>
        <a:effectLst/>
      </p:bgPr>
    </p:bg>
    <p:spTree>
      <p:nvGrpSpPr>
        <p:cNvPr id="1" name="Shape 48"/>
        <p:cNvGrpSpPr/>
        <p:nvPr/>
      </p:nvGrpSpPr>
      <p:grpSpPr>
        <a:xfrm>
          <a:off x="0" y="0"/>
          <a:ext cx="0" cy="0"/>
          <a:chOff x="0" y="0"/>
          <a:chExt cx="0" cy="0"/>
        </a:xfrm>
      </p:grpSpPr>
      <p:pic>
        <p:nvPicPr>
          <p:cNvPr id="49" name="Google Shape;49;p42"/>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50" name="Google Shape;50;p42"/>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Content-Green">
  <p:cSld name="Title-Content-Green">
    <p:spTree>
      <p:nvGrpSpPr>
        <p:cNvPr id="1" name="Shape 52"/>
        <p:cNvGrpSpPr/>
        <p:nvPr/>
      </p:nvGrpSpPr>
      <p:grpSpPr>
        <a:xfrm>
          <a:off x="0" y="0"/>
          <a:ext cx="0" cy="0"/>
          <a:chOff x="0" y="0"/>
          <a:chExt cx="0" cy="0"/>
        </a:xfrm>
      </p:grpSpPr>
      <p:pic>
        <p:nvPicPr>
          <p:cNvPr id="53" name="Google Shape;53;p43"/>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54" name="Google Shape;54;p43"/>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chemeClr val="dk2"/>
              </a:buClr>
              <a:buSzPts val="3000"/>
              <a:buChar char="•"/>
              <a:defRPr/>
            </a:lvl1pPr>
            <a:lvl2pPr marL="914400" lvl="1" indent="-340360" algn="l">
              <a:lnSpc>
                <a:spcPct val="108000"/>
              </a:lnSpc>
              <a:spcBef>
                <a:spcPts val="1200"/>
              </a:spcBef>
              <a:spcAft>
                <a:spcPts val="0"/>
              </a:spcAft>
              <a:buClr>
                <a:schemeClr val="dk2"/>
              </a:buClr>
              <a:buSzPts val="1760"/>
              <a:buChar char="o"/>
              <a:defRPr/>
            </a:lvl2pPr>
            <a:lvl3pPr marL="1371600" lvl="2" indent="-330200" algn="l">
              <a:lnSpc>
                <a:spcPct val="108000"/>
              </a:lnSpc>
              <a:spcBef>
                <a:spcPts val="1200"/>
              </a:spcBef>
              <a:spcAft>
                <a:spcPts val="0"/>
              </a:spcAft>
              <a:buClr>
                <a:schemeClr val="dk2"/>
              </a:buClr>
              <a:buSzPts val="1600"/>
              <a:buChar char="▪"/>
              <a:defRPr/>
            </a:lvl3pPr>
            <a:lvl4pPr marL="1828800" lvl="3" indent="-342900" algn="l">
              <a:lnSpc>
                <a:spcPct val="108000"/>
              </a:lnSpc>
              <a:spcBef>
                <a:spcPts val="1200"/>
              </a:spcBef>
              <a:spcAft>
                <a:spcPts val="0"/>
              </a:spcAft>
              <a:buClr>
                <a:schemeClr val="dk2"/>
              </a:buClr>
              <a:buSzPts val="1800"/>
              <a:buChar char="•"/>
              <a:defRPr/>
            </a:lvl4pPr>
            <a:lvl5pPr marL="2286000" lvl="4" indent="-308610" algn="l">
              <a:lnSpc>
                <a:spcPct val="108000"/>
              </a:lnSpc>
              <a:spcBef>
                <a:spcPts val="12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6" name="Google Shape;56;p43"/>
          <p:cNvGrpSpPr/>
          <p:nvPr/>
        </p:nvGrpSpPr>
        <p:grpSpPr>
          <a:xfrm>
            <a:off x="-110" y="6122458"/>
            <a:ext cx="12192111" cy="755419"/>
            <a:chOff x="-2323" y="4128060"/>
            <a:chExt cx="12202602" cy="755419"/>
          </a:xfrm>
        </p:grpSpPr>
        <p:sp>
          <p:nvSpPr>
            <p:cNvPr id="57" name="Google Shape;57;p4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58" name="Google Shape;58;p43"/>
            <p:cNvGrpSpPr/>
            <p:nvPr/>
          </p:nvGrpSpPr>
          <p:grpSpPr>
            <a:xfrm>
              <a:off x="-2323" y="4158203"/>
              <a:ext cx="12202602" cy="725276"/>
              <a:chOff x="9932" y="5877893"/>
              <a:chExt cx="12184066" cy="725276"/>
            </a:xfrm>
          </p:grpSpPr>
          <p:sp>
            <p:nvSpPr>
              <p:cNvPr id="59" name="Google Shape;59;p43"/>
              <p:cNvSpPr/>
              <p:nvPr/>
            </p:nvSpPr>
            <p:spPr>
              <a:xfrm>
                <a:off x="9932" y="6488042"/>
                <a:ext cx="12184065" cy="95637"/>
              </a:xfrm>
              <a:prstGeom prst="rect">
                <a:avLst/>
              </a:prstGeom>
              <a:solidFill>
                <a:srgbClr val="4C7A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60" name="Google Shape;60;p4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Break-Slide_Green">
  <p:cSld name="Title-Break-Slide_Green">
    <p:bg>
      <p:bgPr>
        <a:solidFill>
          <a:srgbClr val="32514E"/>
        </a:solidFill>
        <a:effectLst/>
      </p:bgPr>
    </p:bg>
    <p:spTree>
      <p:nvGrpSpPr>
        <p:cNvPr id="1" name="Shape 61"/>
        <p:cNvGrpSpPr/>
        <p:nvPr/>
      </p:nvGrpSpPr>
      <p:grpSpPr>
        <a:xfrm>
          <a:off x="0" y="0"/>
          <a:ext cx="0" cy="0"/>
          <a:chOff x="0" y="0"/>
          <a:chExt cx="0" cy="0"/>
        </a:xfrm>
      </p:grpSpPr>
      <p:pic>
        <p:nvPicPr>
          <p:cNvPr id="62" name="Google Shape;62;p44"/>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63" name="Google Shape;63;p44"/>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4"/>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Text-Picture">
  <p:cSld name="Headline-Text-Picture">
    <p:spTree>
      <p:nvGrpSpPr>
        <p:cNvPr id="1" name="Shape 65"/>
        <p:cNvGrpSpPr/>
        <p:nvPr/>
      </p:nvGrpSpPr>
      <p:grpSpPr>
        <a:xfrm>
          <a:off x="0" y="0"/>
          <a:ext cx="0" cy="0"/>
          <a:chOff x="0" y="0"/>
          <a:chExt cx="0" cy="0"/>
        </a:xfrm>
      </p:grpSpPr>
      <p:pic>
        <p:nvPicPr>
          <p:cNvPr id="66" name="Google Shape;66;p45"/>
          <p:cNvPicPr preferRelativeResize="0"/>
          <p:nvPr/>
        </p:nvPicPr>
        <p:blipFill rotWithShape="1">
          <a:blip r:embed="rId2">
            <a:alphaModFix amt="9000"/>
          </a:blip>
          <a:srcRect/>
          <a:stretch/>
        </p:blipFill>
        <p:spPr>
          <a:xfrm>
            <a:off x="1421" y="0"/>
            <a:ext cx="12192000" cy="6502400"/>
          </a:xfrm>
          <a:prstGeom prst="rect">
            <a:avLst/>
          </a:prstGeom>
          <a:noFill/>
          <a:ln>
            <a:noFill/>
          </a:ln>
        </p:spPr>
      </p:pic>
      <p:sp>
        <p:nvSpPr>
          <p:cNvPr id="67" name="Google Shape;67;p45"/>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143157"/>
              </a:buClr>
              <a:buSzPts val="4400"/>
              <a:buFont typeface="Open Sans"/>
              <a:buNone/>
              <a:defRPr sz="4400" b="1">
                <a:solidFill>
                  <a:srgbClr val="1431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5"/>
          <p:cNvSpPr>
            <a:spLocks noGrp="1"/>
          </p:cNvSpPr>
          <p:nvPr>
            <p:ph type="pic" idx="2"/>
          </p:nvPr>
        </p:nvSpPr>
        <p:spPr>
          <a:xfrm>
            <a:off x="7119852" y="1691581"/>
            <a:ext cx="4395030" cy="4210456"/>
          </a:xfrm>
          <a:prstGeom prst="rect">
            <a:avLst/>
          </a:prstGeom>
          <a:noFill/>
          <a:ln>
            <a:noFill/>
          </a:ln>
        </p:spPr>
      </p:sp>
      <p:grpSp>
        <p:nvGrpSpPr>
          <p:cNvPr id="69" name="Google Shape;69;p45"/>
          <p:cNvGrpSpPr/>
          <p:nvPr/>
        </p:nvGrpSpPr>
        <p:grpSpPr>
          <a:xfrm>
            <a:off x="-110" y="6122458"/>
            <a:ext cx="12192111" cy="755419"/>
            <a:chOff x="-2323" y="4128060"/>
            <a:chExt cx="12202602" cy="755419"/>
          </a:xfrm>
        </p:grpSpPr>
        <p:sp>
          <p:nvSpPr>
            <p:cNvPr id="70" name="Google Shape;70;p4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71" name="Google Shape;71;p45"/>
            <p:cNvGrpSpPr/>
            <p:nvPr/>
          </p:nvGrpSpPr>
          <p:grpSpPr>
            <a:xfrm>
              <a:off x="-2323" y="4158203"/>
              <a:ext cx="12202602" cy="725276"/>
              <a:chOff x="9932" y="5877893"/>
              <a:chExt cx="12184066" cy="725276"/>
            </a:xfrm>
          </p:grpSpPr>
          <p:sp>
            <p:nvSpPr>
              <p:cNvPr id="72" name="Google Shape;72;p45"/>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73" name="Google Shape;73;p45"/>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74" name="Google Shape;74;p45"/>
          <p:cNvSpPr txBox="1">
            <a:spLocks noGrp="1"/>
          </p:cNvSpPr>
          <p:nvPr>
            <p:ph type="body" idx="1"/>
          </p:nvPr>
        </p:nvSpPr>
        <p:spPr>
          <a:xfrm>
            <a:off x="731520" y="1691581"/>
            <a:ext cx="604647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1200"/>
              </a:spcBef>
              <a:spcAft>
                <a:spcPts val="0"/>
              </a:spcAft>
              <a:buClr>
                <a:srgbClr val="A37238"/>
              </a:buClr>
              <a:buSzPts val="3000"/>
              <a:buChar char="•"/>
              <a:defRPr/>
            </a:lvl1pPr>
            <a:lvl2pPr marL="914400" lvl="1" indent="-340360" algn="l">
              <a:lnSpc>
                <a:spcPct val="108000"/>
              </a:lnSpc>
              <a:spcBef>
                <a:spcPts val="1200"/>
              </a:spcBef>
              <a:spcAft>
                <a:spcPts val="0"/>
              </a:spcAft>
              <a:buClr>
                <a:srgbClr val="A37238"/>
              </a:buClr>
              <a:buSzPts val="1760"/>
              <a:buChar char="o"/>
              <a:defRPr/>
            </a:lvl2pPr>
            <a:lvl3pPr marL="1371600" lvl="2" indent="-340360" algn="l">
              <a:lnSpc>
                <a:spcPct val="108000"/>
              </a:lnSpc>
              <a:spcBef>
                <a:spcPts val="1200"/>
              </a:spcBef>
              <a:spcAft>
                <a:spcPts val="0"/>
              </a:spcAft>
              <a:buClr>
                <a:srgbClr val="A37238"/>
              </a:buClr>
              <a:buSzPts val="1760"/>
              <a:buChar char="▪"/>
              <a:defRPr sz="2200"/>
            </a:lvl3pPr>
            <a:lvl4pPr marL="1828800" lvl="3" indent="-355600" algn="l">
              <a:lnSpc>
                <a:spcPct val="108000"/>
              </a:lnSpc>
              <a:spcBef>
                <a:spcPts val="1200"/>
              </a:spcBef>
              <a:spcAft>
                <a:spcPts val="0"/>
              </a:spcAft>
              <a:buClr>
                <a:srgbClr val="A37238"/>
              </a:buClr>
              <a:buSzPts val="2000"/>
              <a:buChar char="•"/>
              <a:defRPr sz="2000"/>
            </a:lvl4pPr>
            <a:lvl5pPr marL="2286000" lvl="4" indent="-308610" algn="l">
              <a:lnSpc>
                <a:spcPct val="108000"/>
              </a:lnSpc>
              <a:spcBef>
                <a:spcPts val="12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dk1"/>
              </a:buClr>
              <a:buSzPts val="3000"/>
              <a:buFont typeface="Arial"/>
              <a:buChar char="•"/>
              <a:defRPr sz="2400" b="0" i="0" u="none" strike="noStrike" cap="none">
                <a:solidFill>
                  <a:schemeClr val="dk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dk1"/>
              </a:buClr>
              <a:buSzPts val="1760"/>
              <a:buFont typeface="Courier New"/>
              <a:buChar char="o"/>
              <a:defRPr sz="2200" b="0" i="0" u="none" strike="noStrike" cap="none">
                <a:solidFill>
                  <a:schemeClr val="dk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dk1"/>
              </a:buClr>
              <a:buSzPts val="1600"/>
              <a:buFont typeface="Noto Sans Symbols"/>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dk1"/>
              </a:buClr>
              <a:buSzPts val="1260"/>
              <a:buFont typeface="Courier New"/>
              <a:buChar char="o"/>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400"/>
              <a:buFont typeface="Open Sans"/>
              <a:buNone/>
              <a:defRPr sz="4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Google Shape;176;p36"/>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lt1"/>
              </a:buClr>
              <a:buSzPts val="3000"/>
              <a:buFont typeface="Arial"/>
              <a:buChar char="•"/>
              <a:defRPr sz="2400" b="0" i="0" u="none" strike="noStrike" cap="none">
                <a:solidFill>
                  <a:schemeClr val="lt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lt1"/>
              </a:buClr>
              <a:buSzPts val="1760"/>
              <a:buFont typeface="Courier New"/>
              <a:buChar char="o"/>
              <a:defRPr sz="2200" b="0" i="0" u="none" strike="noStrike" cap="none">
                <a:solidFill>
                  <a:schemeClr val="lt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lt1"/>
              </a:buClr>
              <a:buSzPts val="1600"/>
              <a:buFont typeface="Noto Sans Symbols"/>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lt1"/>
              </a:buClr>
              <a:buSzPts val="1260"/>
              <a:buFont typeface="Courier New"/>
              <a:buChar char="o"/>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2/part-200/subpart-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2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BEA"/>
        </a:solidFill>
        <a:effectLst/>
      </p:bgPr>
    </p:bg>
    <p:spTree>
      <p:nvGrpSpPr>
        <p:cNvPr id="1" name="Shape 187"/>
        <p:cNvGrpSpPr/>
        <p:nvPr/>
      </p:nvGrpSpPr>
      <p:grpSpPr>
        <a:xfrm>
          <a:off x="0" y="0"/>
          <a:ext cx="0" cy="0"/>
          <a:chOff x="0" y="0"/>
          <a:chExt cx="0" cy="0"/>
        </a:xfrm>
      </p:grpSpPr>
      <p:sp>
        <p:nvSpPr>
          <p:cNvPr id="188" name="Google Shape;188;p1"/>
          <p:cNvSpPr txBox="1">
            <a:spLocks noGrp="1"/>
          </p:cNvSpPr>
          <p:nvPr>
            <p:ph type="ctrTitle"/>
          </p:nvPr>
        </p:nvSpPr>
        <p:spPr>
          <a:xfrm>
            <a:off x="731375" y="320050"/>
            <a:ext cx="5524800" cy="27825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US" sz="4000"/>
              <a:t>Session 2:</a:t>
            </a:r>
            <a:endParaRPr sz="4000"/>
          </a:p>
          <a:p>
            <a:pPr marL="0" lvl="0" indent="0" algn="l" rtl="0">
              <a:lnSpc>
                <a:spcPct val="102000"/>
              </a:lnSpc>
              <a:spcBef>
                <a:spcPts val="0"/>
              </a:spcBef>
              <a:spcAft>
                <a:spcPts val="0"/>
              </a:spcAft>
              <a:buClr>
                <a:schemeClr val="dk1"/>
              </a:buClr>
              <a:buSzPct val="100000"/>
              <a:buFont typeface="Open Sans"/>
              <a:buNone/>
            </a:pPr>
            <a:r>
              <a:rPr lang="en-US" sz="4000"/>
              <a:t>Period of Performance: </a:t>
            </a:r>
            <a:endParaRPr sz="4000"/>
          </a:p>
          <a:p>
            <a:pPr marL="0" lvl="0" indent="0" algn="l" rtl="0">
              <a:lnSpc>
                <a:spcPct val="102000"/>
              </a:lnSpc>
              <a:spcBef>
                <a:spcPts val="0"/>
              </a:spcBef>
              <a:spcAft>
                <a:spcPts val="0"/>
              </a:spcAft>
              <a:buClr>
                <a:schemeClr val="dk1"/>
              </a:buClr>
              <a:buSzPct val="100000"/>
              <a:buFont typeface="Open Sans"/>
              <a:buNone/>
            </a:pPr>
            <a:r>
              <a:rPr lang="en-US" sz="4000"/>
              <a:t>It’s All about TIME and OBLIGATIONS</a:t>
            </a:r>
            <a:endParaRPr/>
          </a:p>
        </p:txBody>
      </p:sp>
      <p:sp>
        <p:nvSpPr>
          <p:cNvPr id="189" name="Google Shape;189;p1"/>
          <p:cNvSpPr txBox="1"/>
          <p:nvPr/>
        </p:nvSpPr>
        <p:spPr>
          <a:xfrm>
            <a:off x="731366" y="3429000"/>
            <a:ext cx="4754880" cy="310896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A37238"/>
              </a:buClr>
              <a:buSzPts val="3500"/>
              <a:buFont typeface="Arial"/>
              <a:buNone/>
            </a:pPr>
            <a:r>
              <a:rPr lang="en-US" sz="2800" b="1" i="1" u="none" strike="noStrike" cap="none">
                <a:solidFill>
                  <a:srgbClr val="A37238"/>
                </a:solidFill>
                <a:latin typeface="Open Sans"/>
                <a:ea typeface="Open Sans"/>
                <a:cs typeface="Open Sans"/>
                <a:sym typeface="Open Sans"/>
              </a:rPr>
              <a:t>Charting Our Course: </a:t>
            </a:r>
            <a:r>
              <a:rPr lang="en-US" sz="2800" b="0" i="0" u="none" strike="noStrike" cap="none">
                <a:solidFill>
                  <a:srgbClr val="6C4C25"/>
                </a:solidFill>
                <a:latin typeface="Open Sans"/>
                <a:ea typeface="Open Sans"/>
                <a:cs typeface="Open Sans"/>
                <a:sym typeface="Open Sans"/>
              </a:rPr>
              <a:t>Maximizing VR Resources - Increasing Customer Outcomes</a:t>
            </a:r>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a:p>
            <a:pPr marL="0" marR="0" lvl="0" indent="0" algn="l" rtl="0">
              <a:lnSpc>
                <a:spcPct val="105000"/>
              </a:lnSpc>
              <a:spcBef>
                <a:spcPts val="0"/>
              </a:spcBef>
              <a:spcAft>
                <a:spcPts val="0"/>
              </a:spcAft>
              <a:buClr>
                <a:srgbClr val="0D1D34"/>
              </a:buClr>
              <a:buSzPts val="2750"/>
              <a:buFont typeface="Arial"/>
              <a:buNone/>
            </a:pPr>
            <a:r>
              <a:rPr lang="en-US" sz="2200" b="0" i="0" u="none" strike="noStrike" cap="none">
                <a:solidFill>
                  <a:srgbClr val="0D1D34"/>
                </a:solidFill>
                <a:latin typeface="Open Sans"/>
                <a:ea typeface="Open Sans"/>
                <a:cs typeface="Open Sans"/>
                <a:sym typeface="Open Sans"/>
              </a:rPr>
              <a:t>2023 CSAVR Spring Conference</a:t>
            </a:r>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p:txBody>
      </p:sp>
      <p:pic>
        <p:nvPicPr>
          <p:cNvPr id="190" name="Google Shape;190;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753882" y="1294837"/>
            <a:ext cx="6189073" cy="5746996"/>
          </a:xfrm>
          <a:prstGeom prst="rect">
            <a:avLst/>
          </a:prstGeom>
          <a:noFill/>
          <a:ln>
            <a:noFill/>
          </a:ln>
        </p:spPr>
      </p:pic>
      <p:cxnSp>
        <p:nvCxnSpPr>
          <p:cNvPr id="191" name="Google Shape;191;p1">
            <a:extLst>
              <a:ext uri="{C183D7F6-B498-43B3-948B-1728B52AA6E4}">
                <adec:decorative xmlns:adec="http://schemas.microsoft.com/office/drawing/2017/decorative" val="1"/>
              </a:ext>
            </a:extLst>
          </p:cNvPr>
          <p:cNvCxnSpPr/>
          <p:nvPr/>
        </p:nvCxnSpPr>
        <p:spPr>
          <a:xfrm>
            <a:off x="823965" y="3265714"/>
            <a:ext cx="3999244" cy="0"/>
          </a:xfrm>
          <a:prstGeom prst="straightConnector1">
            <a:avLst/>
          </a:prstGeom>
          <a:noFill/>
          <a:ln w="28575" cap="flat" cmpd="sng">
            <a:solidFill>
              <a:schemeClr val="accent3"/>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4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0"/>
          <p:cNvSpPr txBox="1">
            <a:spLocks noGrp="1"/>
          </p:cNvSpPr>
          <p:nvPr>
            <p:ph type="title"/>
          </p:nvPr>
        </p:nvSpPr>
        <p:spPr>
          <a:xfrm>
            <a:off x="373464" y="134586"/>
            <a:ext cx="10757328"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Obligations Table</a:t>
            </a:r>
            <a:endParaRPr sz="2700"/>
          </a:p>
        </p:txBody>
      </p:sp>
      <p:graphicFrame>
        <p:nvGraphicFramePr>
          <p:cNvPr id="253" name="Google Shape;253;p10"/>
          <p:cNvGraphicFramePr/>
          <p:nvPr/>
        </p:nvGraphicFramePr>
        <p:xfrm>
          <a:off x="373464" y="937615"/>
          <a:ext cx="11445075" cy="5785825"/>
        </p:xfrm>
        <a:graphic>
          <a:graphicData uri="http://schemas.openxmlformats.org/drawingml/2006/table">
            <a:tbl>
              <a:tblPr firstRow="1" bandRow="1">
                <a:noFill/>
                <a:tableStyleId>{76E05465-593C-4C2E-9BD6-1A6F7CF03E07}</a:tableStyleId>
              </a:tblPr>
              <a:tblGrid>
                <a:gridCol w="5516550">
                  <a:extLst>
                    <a:ext uri="{9D8B030D-6E8A-4147-A177-3AD203B41FA5}">
                      <a16:colId xmlns:a16="http://schemas.microsoft.com/office/drawing/2014/main" val="20000"/>
                    </a:ext>
                  </a:extLst>
                </a:gridCol>
                <a:gridCol w="5928525">
                  <a:extLst>
                    <a:ext uri="{9D8B030D-6E8A-4147-A177-3AD203B41FA5}">
                      <a16:colId xmlns:a16="http://schemas.microsoft.com/office/drawing/2014/main" val="20001"/>
                    </a:ext>
                  </a:extLst>
                </a:gridCol>
              </a:tblGrid>
              <a:tr h="363050">
                <a:tc>
                  <a:txBody>
                    <a:bodyPr/>
                    <a:lstStyle/>
                    <a:p>
                      <a:pPr marL="0" marR="0" lvl="0" indent="0" algn="ctr" rtl="0">
                        <a:spcBef>
                          <a:spcPts val="0"/>
                        </a:spcBef>
                        <a:spcAft>
                          <a:spcPts val="0"/>
                        </a:spcAft>
                        <a:buNone/>
                      </a:pPr>
                      <a:r>
                        <a:rPr lang="en-US" sz="1700" b="1" u="none" strike="noStrike" cap="none">
                          <a:solidFill>
                            <a:srgbClr val="000000"/>
                          </a:solidFill>
                        </a:rPr>
                        <a:t>If the obligation is for -</a:t>
                      </a:r>
                      <a:endParaRPr/>
                    </a:p>
                  </a:txBody>
                  <a:tcPr marL="78225" marR="78225" marT="39125" marB="39125" anchor="ctr"/>
                </a:tc>
                <a:tc>
                  <a:txBody>
                    <a:bodyPr/>
                    <a:lstStyle/>
                    <a:p>
                      <a:pPr marL="0" marR="0" lvl="0" indent="0" algn="ctr" rtl="0">
                        <a:spcBef>
                          <a:spcPts val="0"/>
                        </a:spcBef>
                        <a:spcAft>
                          <a:spcPts val="0"/>
                        </a:spcAft>
                        <a:buNone/>
                      </a:pPr>
                      <a:r>
                        <a:rPr lang="en-US" sz="1700" b="1" u="none" strike="noStrike" cap="none">
                          <a:solidFill>
                            <a:srgbClr val="000000"/>
                          </a:solidFill>
                        </a:rPr>
                        <a:t>The obligation is made -</a:t>
                      </a:r>
                      <a:endParaRPr/>
                    </a:p>
                  </a:txBody>
                  <a:tcPr marL="78225" marR="78225" marT="39125" marB="39125" anchor="ctr"/>
                </a:tc>
                <a:extLst>
                  <a:ext uri="{0D108BD9-81ED-4DB2-BD59-A6C34878D82A}">
                    <a16:rowId xmlns:a16="http://schemas.microsoft.com/office/drawing/2014/main" val="10000"/>
                  </a:ext>
                </a:extLst>
              </a:tr>
              <a:tr h="689275">
                <a:tc>
                  <a:txBody>
                    <a:bodyPr/>
                    <a:lstStyle/>
                    <a:p>
                      <a:pPr marL="0" marR="0" lvl="0" indent="0" algn="l" rtl="0">
                        <a:spcBef>
                          <a:spcPts val="0"/>
                        </a:spcBef>
                        <a:spcAft>
                          <a:spcPts val="0"/>
                        </a:spcAft>
                        <a:buNone/>
                      </a:pPr>
                      <a:r>
                        <a:rPr lang="en-US" sz="1700" u="none" strike="noStrike" cap="none"/>
                        <a:t>(a) Acquisition of real or personal property</a:t>
                      </a:r>
                      <a:endParaRPr/>
                    </a:p>
                  </a:txBody>
                  <a:tcPr marL="78225" marR="78225" marT="39125" marB="39125" anchor="ctr"/>
                </a:tc>
                <a:tc>
                  <a:txBody>
                    <a:bodyPr/>
                    <a:lstStyle/>
                    <a:p>
                      <a:pPr marL="0" marR="0" lvl="0" indent="0" algn="l" rtl="0">
                        <a:spcBef>
                          <a:spcPts val="0"/>
                        </a:spcBef>
                        <a:spcAft>
                          <a:spcPts val="0"/>
                        </a:spcAft>
                        <a:buNone/>
                      </a:pPr>
                      <a:r>
                        <a:rPr lang="en-US" sz="1700"/>
                        <a:t>On the date on which the State or subgrantee makes a binding written commitment to acquire the property.</a:t>
                      </a:r>
                      <a:endParaRPr/>
                    </a:p>
                  </a:txBody>
                  <a:tcPr marL="78225" marR="78225" marT="39125" marB="39125" anchor="ctr"/>
                </a:tc>
                <a:extLst>
                  <a:ext uri="{0D108BD9-81ED-4DB2-BD59-A6C34878D82A}">
                    <a16:rowId xmlns:a16="http://schemas.microsoft.com/office/drawing/2014/main" val="10001"/>
                  </a:ext>
                </a:extLst>
              </a:tr>
              <a:tr h="623550">
                <a:tc>
                  <a:txBody>
                    <a:bodyPr/>
                    <a:lstStyle/>
                    <a:p>
                      <a:pPr marL="0" marR="0" lvl="0" indent="0" algn="l" rtl="0">
                        <a:spcBef>
                          <a:spcPts val="0"/>
                        </a:spcBef>
                        <a:spcAft>
                          <a:spcPts val="0"/>
                        </a:spcAft>
                        <a:buNone/>
                      </a:pPr>
                      <a:r>
                        <a:rPr lang="en-US" sz="1700"/>
                        <a:t>(b) Personal services by an employee of the State or subgrantee</a:t>
                      </a:r>
                      <a:endParaRPr/>
                    </a:p>
                  </a:txBody>
                  <a:tcPr marL="78225" marR="78225" marT="39125" marB="39125" anchor="ctr"/>
                </a:tc>
                <a:tc>
                  <a:txBody>
                    <a:bodyPr/>
                    <a:lstStyle/>
                    <a:p>
                      <a:pPr marL="0" marR="0" lvl="0" indent="0" algn="l" rtl="0">
                        <a:spcBef>
                          <a:spcPts val="0"/>
                        </a:spcBef>
                        <a:spcAft>
                          <a:spcPts val="0"/>
                        </a:spcAft>
                        <a:buNone/>
                      </a:pPr>
                      <a:r>
                        <a:rPr lang="en-US" sz="1700"/>
                        <a:t>When the services are performed.</a:t>
                      </a:r>
                      <a:endParaRPr/>
                    </a:p>
                  </a:txBody>
                  <a:tcPr marL="78225" marR="78225" marT="39125" marB="39125" anchor="ctr"/>
                </a:tc>
                <a:extLst>
                  <a:ext uri="{0D108BD9-81ED-4DB2-BD59-A6C34878D82A}">
                    <a16:rowId xmlns:a16="http://schemas.microsoft.com/office/drawing/2014/main" val="10002"/>
                  </a:ext>
                </a:extLst>
              </a:tr>
              <a:tr h="860500">
                <a:tc>
                  <a:txBody>
                    <a:bodyPr/>
                    <a:lstStyle/>
                    <a:p>
                      <a:pPr marL="0" marR="0" lvl="0" indent="0" algn="l" rtl="0">
                        <a:spcBef>
                          <a:spcPts val="0"/>
                        </a:spcBef>
                        <a:spcAft>
                          <a:spcPts val="0"/>
                        </a:spcAft>
                        <a:buNone/>
                      </a:pPr>
                      <a:r>
                        <a:rPr lang="en-US" sz="1700"/>
                        <a:t>(c) Personal services by a contractor who is not an employee of the State or subgrantee</a:t>
                      </a:r>
                      <a:endParaRPr/>
                    </a:p>
                  </a:txBody>
                  <a:tcPr marL="78225" marR="78225" marT="39125" marB="39125" anchor="ctr"/>
                </a:tc>
                <a:tc>
                  <a:txBody>
                    <a:bodyPr/>
                    <a:lstStyle/>
                    <a:p>
                      <a:pPr marL="0" marR="0" lvl="0" indent="0" algn="l" rtl="0">
                        <a:spcBef>
                          <a:spcPts val="0"/>
                        </a:spcBef>
                        <a:spcAft>
                          <a:spcPts val="0"/>
                        </a:spcAft>
                        <a:buNone/>
                      </a:pPr>
                      <a:r>
                        <a:rPr lang="en-US" sz="1700"/>
                        <a:t>On the date on which the State or subgrantee makes a binding written commitment to obtain the services.</a:t>
                      </a:r>
                      <a:endParaRPr/>
                    </a:p>
                  </a:txBody>
                  <a:tcPr marL="78225" marR="78225" marT="39125" marB="39125" anchor="ctr"/>
                </a:tc>
                <a:extLst>
                  <a:ext uri="{0D108BD9-81ED-4DB2-BD59-A6C34878D82A}">
                    <a16:rowId xmlns:a16="http://schemas.microsoft.com/office/drawing/2014/main" val="10003"/>
                  </a:ext>
                </a:extLst>
              </a:tr>
              <a:tr h="656275">
                <a:tc>
                  <a:txBody>
                    <a:bodyPr/>
                    <a:lstStyle/>
                    <a:p>
                      <a:pPr marL="0" marR="0" lvl="0" indent="0" algn="l" rtl="0">
                        <a:spcBef>
                          <a:spcPts val="0"/>
                        </a:spcBef>
                        <a:spcAft>
                          <a:spcPts val="0"/>
                        </a:spcAft>
                        <a:buNone/>
                      </a:pPr>
                      <a:r>
                        <a:rPr lang="en-US" sz="1700"/>
                        <a:t>(d) Performance of work other than personal services</a:t>
                      </a:r>
                      <a:endParaRPr/>
                    </a:p>
                  </a:txBody>
                  <a:tcPr marL="78225" marR="78225" marT="39125" marB="39125" anchor="ctr"/>
                </a:tc>
                <a:tc>
                  <a:txBody>
                    <a:bodyPr/>
                    <a:lstStyle/>
                    <a:p>
                      <a:pPr marL="0" marR="0" lvl="0" indent="0" algn="l" rtl="0">
                        <a:spcBef>
                          <a:spcPts val="0"/>
                        </a:spcBef>
                        <a:spcAft>
                          <a:spcPts val="0"/>
                        </a:spcAft>
                        <a:buNone/>
                      </a:pPr>
                      <a:r>
                        <a:rPr lang="en-US" sz="1700"/>
                        <a:t>On the date on which the State or subgrantee makes a binding written commitment to obtain the work.</a:t>
                      </a:r>
                      <a:endParaRPr/>
                    </a:p>
                  </a:txBody>
                  <a:tcPr marL="78225" marR="78225" marT="39125" marB="39125" anchor="ctr"/>
                </a:tc>
                <a:extLst>
                  <a:ext uri="{0D108BD9-81ED-4DB2-BD59-A6C34878D82A}">
                    <a16:rowId xmlns:a16="http://schemas.microsoft.com/office/drawing/2014/main" val="10004"/>
                  </a:ext>
                </a:extLst>
              </a:tr>
              <a:tr h="531375">
                <a:tc>
                  <a:txBody>
                    <a:bodyPr/>
                    <a:lstStyle/>
                    <a:p>
                      <a:pPr marL="0" marR="0" lvl="0" indent="0" algn="l" rtl="0">
                        <a:spcBef>
                          <a:spcPts val="0"/>
                        </a:spcBef>
                        <a:spcAft>
                          <a:spcPts val="0"/>
                        </a:spcAft>
                        <a:buNone/>
                      </a:pPr>
                      <a:r>
                        <a:rPr lang="en-US" sz="1700"/>
                        <a:t>(e) Public utility services</a:t>
                      </a:r>
                      <a:endParaRPr/>
                    </a:p>
                  </a:txBody>
                  <a:tcPr marL="78225" marR="78225" marT="39125" marB="39125" anchor="ctr"/>
                </a:tc>
                <a:tc>
                  <a:txBody>
                    <a:bodyPr/>
                    <a:lstStyle/>
                    <a:p>
                      <a:pPr marL="0" marR="0" lvl="0" indent="0" algn="l" rtl="0">
                        <a:spcBef>
                          <a:spcPts val="0"/>
                        </a:spcBef>
                        <a:spcAft>
                          <a:spcPts val="0"/>
                        </a:spcAft>
                        <a:buNone/>
                      </a:pPr>
                      <a:r>
                        <a:rPr lang="en-US" sz="1700"/>
                        <a:t>When the State or subgrantee receives the services.</a:t>
                      </a:r>
                      <a:endParaRPr/>
                    </a:p>
                  </a:txBody>
                  <a:tcPr marL="78225" marR="78225" marT="39125" marB="39125" anchor="ctr"/>
                </a:tc>
                <a:extLst>
                  <a:ext uri="{0D108BD9-81ED-4DB2-BD59-A6C34878D82A}">
                    <a16:rowId xmlns:a16="http://schemas.microsoft.com/office/drawing/2014/main" val="10005"/>
                  </a:ext>
                </a:extLst>
              </a:tr>
              <a:tr h="448025">
                <a:tc>
                  <a:txBody>
                    <a:bodyPr/>
                    <a:lstStyle/>
                    <a:p>
                      <a:pPr marL="0" marR="0" lvl="0" indent="0" algn="l" rtl="0">
                        <a:spcBef>
                          <a:spcPts val="0"/>
                        </a:spcBef>
                        <a:spcAft>
                          <a:spcPts val="0"/>
                        </a:spcAft>
                        <a:buNone/>
                      </a:pPr>
                      <a:r>
                        <a:rPr lang="en-US" sz="1700"/>
                        <a:t>(f) Travel</a:t>
                      </a:r>
                      <a:endParaRPr/>
                    </a:p>
                  </a:txBody>
                  <a:tcPr marL="78225" marR="78225" marT="39125" marB="39125" anchor="ctr"/>
                </a:tc>
                <a:tc>
                  <a:txBody>
                    <a:bodyPr/>
                    <a:lstStyle/>
                    <a:p>
                      <a:pPr marL="0" marR="0" lvl="0" indent="0" algn="l" rtl="0">
                        <a:spcBef>
                          <a:spcPts val="0"/>
                        </a:spcBef>
                        <a:spcAft>
                          <a:spcPts val="0"/>
                        </a:spcAft>
                        <a:buNone/>
                      </a:pPr>
                      <a:r>
                        <a:rPr lang="en-US" sz="1700"/>
                        <a:t>When the travel is taken.</a:t>
                      </a:r>
                      <a:endParaRPr/>
                    </a:p>
                  </a:txBody>
                  <a:tcPr marL="78225" marR="78225" marT="39125" marB="39125" anchor="ctr"/>
                </a:tc>
                <a:extLst>
                  <a:ext uri="{0D108BD9-81ED-4DB2-BD59-A6C34878D82A}">
                    <a16:rowId xmlns:a16="http://schemas.microsoft.com/office/drawing/2014/main" val="10006"/>
                  </a:ext>
                </a:extLst>
              </a:tr>
              <a:tr h="448025">
                <a:tc>
                  <a:txBody>
                    <a:bodyPr/>
                    <a:lstStyle/>
                    <a:p>
                      <a:pPr marL="0" marR="0" lvl="0" indent="0" algn="l" rtl="0">
                        <a:spcBef>
                          <a:spcPts val="0"/>
                        </a:spcBef>
                        <a:spcAft>
                          <a:spcPts val="0"/>
                        </a:spcAft>
                        <a:buNone/>
                      </a:pPr>
                      <a:r>
                        <a:rPr lang="en-US" sz="1700"/>
                        <a:t>(g) Rental of real or personal property</a:t>
                      </a:r>
                      <a:endParaRPr/>
                    </a:p>
                  </a:txBody>
                  <a:tcPr marL="78225" marR="78225" marT="39125" marB="39125" anchor="ctr"/>
                </a:tc>
                <a:tc>
                  <a:txBody>
                    <a:bodyPr/>
                    <a:lstStyle/>
                    <a:p>
                      <a:pPr marL="0" marR="0" lvl="0" indent="0" algn="l" rtl="0">
                        <a:spcBef>
                          <a:spcPts val="0"/>
                        </a:spcBef>
                        <a:spcAft>
                          <a:spcPts val="0"/>
                        </a:spcAft>
                        <a:buNone/>
                      </a:pPr>
                      <a:r>
                        <a:rPr lang="en-US" sz="1700" b="0" i="0">
                          <a:solidFill>
                            <a:schemeClr val="dk1"/>
                          </a:solidFill>
                          <a:latin typeface="Open Sans"/>
                          <a:ea typeface="Open Sans"/>
                          <a:cs typeface="Open Sans"/>
                          <a:sym typeface="Open Sans"/>
                        </a:rPr>
                        <a:t>When the State or subgrantee uses the property.</a:t>
                      </a:r>
                      <a:endParaRPr sz="1700"/>
                    </a:p>
                  </a:txBody>
                  <a:tcPr marL="78225" marR="78225" marT="39125" marB="39125" anchor="ctr"/>
                </a:tc>
                <a:extLst>
                  <a:ext uri="{0D108BD9-81ED-4DB2-BD59-A6C34878D82A}">
                    <a16:rowId xmlns:a16="http://schemas.microsoft.com/office/drawing/2014/main" val="10007"/>
                  </a:ext>
                </a:extLst>
              </a:tr>
              <a:tr h="1165750">
                <a:tc>
                  <a:txBody>
                    <a:bodyPr/>
                    <a:lstStyle/>
                    <a:p>
                      <a:pPr marL="0" marR="0" lvl="0" indent="0" algn="l" rtl="0">
                        <a:spcBef>
                          <a:spcPts val="0"/>
                        </a:spcBef>
                        <a:spcAft>
                          <a:spcPts val="0"/>
                        </a:spcAft>
                        <a:buNone/>
                      </a:pPr>
                      <a:r>
                        <a:rPr lang="en-US" sz="1700"/>
                        <a:t>(h) A pre-agreement cost that was properly approved by the Secretary under the cost principles in </a:t>
                      </a:r>
                      <a:r>
                        <a:rPr lang="en-US" sz="1700" u="sng">
                          <a:solidFill>
                            <a:schemeClr val="hlink"/>
                          </a:solidFill>
                          <a:hlinkClick r:id="rId3"/>
                        </a:rPr>
                        <a:t>2 CFR part 200, Subpart E</a:t>
                      </a:r>
                      <a:r>
                        <a:rPr lang="en-US" sz="1700"/>
                        <a:t> - Cost Principles</a:t>
                      </a:r>
                      <a:endParaRPr/>
                    </a:p>
                  </a:txBody>
                  <a:tcPr marL="78225" marR="78225" marT="39125" marB="39125" anchor="ctr"/>
                </a:tc>
                <a:tc>
                  <a:txBody>
                    <a:bodyPr/>
                    <a:lstStyle/>
                    <a:p>
                      <a:pPr marL="0" marR="0" lvl="0" indent="0" algn="l" rtl="0">
                        <a:spcBef>
                          <a:spcPts val="0"/>
                        </a:spcBef>
                        <a:spcAft>
                          <a:spcPts val="0"/>
                        </a:spcAft>
                        <a:buNone/>
                      </a:pPr>
                      <a:r>
                        <a:rPr lang="en-US" sz="1700"/>
                        <a:t>On the first day of the grant or subgrant performance period.</a:t>
                      </a:r>
                      <a:endParaRPr/>
                    </a:p>
                  </a:txBody>
                  <a:tcPr marL="78225" marR="78225" marT="39125" marB="3912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a:spLocks noGrp="1"/>
          </p:cNvSpPr>
          <p:nvPr>
            <p:ph type="title"/>
          </p:nvPr>
        </p:nvSpPr>
        <p:spPr>
          <a:xfrm>
            <a:off x="731520" y="365761"/>
            <a:ext cx="10757328"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Obligations</a:t>
            </a:r>
            <a:r>
              <a:rPr lang="en-US" sz="2400"/>
              <a:t> </a:t>
            </a:r>
            <a:r>
              <a:rPr lang="en-US" sz="2400" b="0"/>
              <a:t>(2)</a:t>
            </a:r>
            <a:endParaRPr sz="2700" b="0"/>
          </a:p>
        </p:txBody>
      </p:sp>
      <p:sp>
        <p:nvSpPr>
          <p:cNvPr id="260" name="Google Shape;260;p11"/>
          <p:cNvSpPr txBox="1">
            <a:spLocks noGrp="1"/>
          </p:cNvSpPr>
          <p:nvPr>
            <p:ph type="body" idx="1"/>
          </p:nvPr>
        </p:nvSpPr>
        <p:spPr>
          <a:xfrm>
            <a:off x="731520" y="1364105"/>
            <a:ext cx="10757328" cy="4388513"/>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000"/>
              <a:buNone/>
            </a:pPr>
            <a:r>
              <a:rPr lang="en-US"/>
              <a:t>Note the regulations under EDGAR 34 C.F.R. §76.707 may be different than other Federal agencies, however, EDGAR MUST be followed for all RSA formula awards, no matter if the VR agency is housed in a state agency that manages Federal grant awards from other Federal agencies. </a:t>
            </a:r>
            <a:endParaRPr/>
          </a:p>
          <a:p>
            <a:pPr marL="0" lvl="0" indent="0" algn="l" rtl="0">
              <a:lnSpc>
                <a:spcPct val="108000"/>
              </a:lnSpc>
              <a:spcBef>
                <a:spcPts val="1200"/>
              </a:spcBef>
              <a:spcAft>
                <a:spcPts val="0"/>
              </a:spcAft>
              <a:buSzPts val="3000"/>
              <a:buNone/>
            </a:pPr>
            <a:r>
              <a:rPr lang="en-US" b="1"/>
              <a:t>States must also follow their state requirements, as long as they do not conflict with Federal requirements.</a:t>
            </a:r>
            <a:endParaRPr/>
          </a:p>
          <a:p>
            <a:pPr marL="0" lvl="0" indent="0" algn="l" rtl="0">
              <a:lnSpc>
                <a:spcPct val="108000"/>
              </a:lnSpc>
              <a:spcBef>
                <a:spcPts val="1200"/>
              </a:spcBef>
              <a:spcAft>
                <a:spcPts val="0"/>
              </a:spcAft>
              <a:buSzPts val="3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txBox="1">
            <a:spLocks noGrp="1"/>
          </p:cNvSpPr>
          <p:nvPr>
            <p:ph type="title"/>
          </p:nvPr>
        </p:nvSpPr>
        <p:spPr>
          <a:xfrm>
            <a:off x="731520" y="365761"/>
            <a:ext cx="10757328"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Obligations</a:t>
            </a:r>
            <a:r>
              <a:rPr lang="en-US" sz="2400"/>
              <a:t> </a:t>
            </a:r>
            <a:r>
              <a:rPr lang="en-US" sz="2400" b="0"/>
              <a:t>(3)</a:t>
            </a:r>
            <a:endParaRPr sz="2700"/>
          </a:p>
        </p:txBody>
      </p:sp>
      <p:sp>
        <p:nvSpPr>
          <p:cNvPr id="266" name="Google Shape;266;p12"/>
          <p:cNvSpPr txBox="1">
            <a:spLocks noGrp="1"/>
          </p:cNvSpPr>
          <p:nvPr>
            <p:ph type="body" idx="1"/>
          </p:nvPr>
        </p:nvSpPr>
        <p:spPr>
          <a:xfrm>
            <a:off x="731520" y="1392383"/>
            <a:ext cx="10757328" cy="4360236"/>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000"/>
              <a:buNone/>
            </a:pPr>
            <a:r>
              <a:rPr lang="en-US"/>
              <a:t>Obligations must be assigned individually to a fund source available at the time of obligation. Federal award obligations must be assigned to the correct FFY in accordance with the period of performance. In other words, each obligation must be tracked, recorded, and reported, including the assignment of the obligation to a fund source, amendments, and any form of liquidation, whether through payment or cancellation</a:t>
            </a:r>
            <a:endParaRPr/>
          </a:p>
        </p:txBody>
      </p:sp>
      <p:pic>
        <p:nvPicPr>
          <p:cNvPr id="267" name="Google Shape;267;p1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099414" y="4097616"/>
            <a:ext cx="3569261" cy="2510380"/>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5517378" y="540859"/>
            <a:ext cx="6189939" cy="121299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48148"/>
              <a:buFont typeface="Open Sans"/>
              <a:buNone/>
            </a:pPr>
            <a:r>
              <a:rPr lang="en-US"/>
              <a:t>The Fundamental Challenge</a:t>
            </a:r>
            <a:endParaRPr sz="2700"/>
          </a:p>
        </p:txBody>
      </p:sp>
      <p:sp>
        <p:nvSpPr>
          <p:cNvPr id="274" name="Google Shape;274;p13"/>
          <p:cNvSpPr txBox="1">
            <a:spLocks noGrp="1"/>
          </p:cNvSpPr>
          <p:nvPr>
            <p:ph type="body" idx="1"/>
          </p:nvPr>
        </p:nvSpPr>
        <p:spPr>
          <a:xfrm>
            <a:off x="5517380" y="1753849"/>
            <a:ext cx="6189938" cy="3747541"/>
          </a:xfrm>
          <a:prstGeom prst="rect">
            <a:avLst/>
          </a:prstGeom>
          <a:noFill/>
          <a:ln>
            <a:noFill/>
          </a:ln>
        </p:spPr>
        <p:txBody>
          <a:bodyPr spcFirstLastPara="1" wrap="square" lIns="91425" tIns="45700" rIns="91425" bIns="45700" anchor="ctr" anchorCtr="0">
            <a:normAutofit/>
          </a:bodyPr>
          <a:lstStyle/>
          <a:p>
            <a:pPr marL="0" lvl="0" indent="0" algn="l" rtl="0">
              <a:lnSpc>
                <a:spcPct val="108000"/>
              </a:lnSpc>
              <a:spcBef>
                <a:spcPts val="0"/>
              </a:spcBef>
              <a:spcAft>
                <a:spcPts val="0"/>
              </a:spcAft>
              <a:buSzPts val="3500"/>
              <a:buNone/>
            </a:pPr>
            <a:r>
              <a:rPr lang="en-US" sz="2800"/>
              <a:t>The fundamental challenge is the ability to manage multiple sources of Federal and non-Federal dollars at once. It is imperative that proper and efficient fund accounting practices are in place, as well as sound internal controls.</a:t>
            </a:r>
            <a:endParaRPr/>
          </a:p>
        </p:txBody>
      </p:sp>
      <p:pic>
        <p:nvPicPr>
          <p:cNvPr id="275" name="Google Shape;275;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456447" y="529044"/>
            <a:ext cx="3190503" cy="5148623"/>
          </a:xfrm>
          <a:prstGeom prst="rect">
            <a:avLst/>
          </a:prstGeom>
          <a:noFill/>
          <a:ln>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title"/>
          </p:nvPr>
        </p:nvSpPr>
        <p:spPr>
          <a:xfrm>
            <a:off x="717336" y="1028817"/>
            <a:ext cx="10757328"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Journal Obligations</a:t>
            </a:r>
            <a:endParaRPr sz="2700"/>
          </a:p>
        </p:txBody>
      </p:sp>
      <p:sp>
        <p:nvSpPr>
          <p:cNvPr id="282" name="Google Shape;282;p14"/>
          <p:cNvSpPr txBox="1">
            <a:spLocks noGrp="1"/>
          </p:cNvSpPr>
          <p:nvPr>
            <p:ph type="body" idx="1"/>
          </p:nvPr>
        </p:nvSpPr>
        <p:spPr>
          <a:xfrm>
            <a:off x="717336" y="1933330"/>
            <a:ext cx="6762756" cy="3113766"/>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500"/>
              <a:buNone/>
            </a:pPr>
            <a:r>
              <a:rPr lang="en-US" sz="2800"/>
              <a:t>When VR agencies journal obligations or expenditures across FFYs, the agencies must ensure the obligations/expenditures are allowable charges to and traceable to the FFY to which they are being assigned.</a:t>
            </a:r>
            <a:endParaRPr/>
          </a:p>
        </p:txBody>
      </p:sp>
      <p:pic>
        <p:nvPicPr>
          <p:cNvPr id="283" name="Google Shape;283;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78970" y="1143795"/>
            <a:ext cx="3648468" cy="3648468"/>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a:extLst>
              <a:ext uri="{C183D7F6-B498-43B3-948B-1728B52AA6E4}">
                <adec:decorative xmlns:adec="http://schemas.microsoft.com/office/drawing/2017/decorative" val="1"/>
              </a:ext>
            </a:extLst>
          </p:cNvPr>
          <p:cNvSpPr/>
          <p:nvPr/>
        </p:nvSpPr>
        <p:spPr>
          <a:xfrm>
            <a:off x="8424470" y="4062334"/>
            <a:ext cx="3910313" cy="2593298"/>
          </a:xfrm>
          <a:prstGeom prst="cloud">
            <a:avLst/>
          </a:prstGeom>
          <a:solidFill>
            <a:srgbClr val="E0EB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289" name="Google Shape;289;p15"/>
          <p:cNvSpPr txBox="1">
            <a:spLocks noGrp="1"/>
          </p:cNvSpPr>
          <p:nvPr>
            <p:ph type="title"/>
          </p:nvPr>
        </p:nvSpPr>
        <p:spPr>
          <a:xfrm>
            <a:off x="720376" y="1772168"/>
            <a:ext cx="7134469" cy="3313664"/>
          </a:xfrm>
          <a:prstGeom prst="rect">
            <a:avLst/>
          </a:prstGeom>
          <a:noFill/>
          <a:ln>
            <a:noFill/>
          </a:ln>
        </p:spPr>
        <p:txBody>
          <a:bodyPr spcFirstLastPara="1" wrap="square" lIns="121900" tIns="121900" rIns="121900" bIns="121900" anchor="t" anchorCtr="0">
            <a:noAutofit/>
          </a:bodyPr>
          <a:lstStyle/>
          <a:p>
            <a:pPr marL="0" lvl="0" indent="0" algn="l" rtl="0">
              <a:lnSpc>
                <a:spcPct val="123333"/>
              </a:lnSpc>
              <a:spcBef>
                <a:spcPts val="0"/>
              </a:spcBef>
              <a:spcAft>
                <a:spcPts val="0"/>
              </a:spcAft>
              <a:buClr>
                <a:schemeClr val="lt1"/>
              </a:buClr>
              <a:buSzPts val="6000"/>
              <a:buFont typeface="Open Sans"/>
              <a:buNone/>
            </a:pPr>
            <a:r>
              <a:rPr lang="en-US" sz="6000">
                <a:solidFill>
                  <a:schemeClr val="lt1"/>
                </a:solidFill>
              </a:rPr>
              <a:t>Let’s illustrate the life cycle of a sample obligation:</a:t>
            </a:r>
            <a:endParaRPr/>
          </a:p>
        </p:txBody>
      </p:sp>
      <p:pic>
        <p:nvPicPr>
          <p:cNvPr id="290" name="Google Shape;290;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265143" y="427220"/>
            <a:ext cx="3046864" cy="5395499"/>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a:extLst>
              <a:ext uri="{C183D7F6-B498-43B3-948B-1728B52AA6E4}">
                <adec:decorative xmlns:adec="http://schemas.microsoft.com/office/drawing/2017/decorative" val="1"/>
              </a:ext>
            </a:extLst>
          </p:cNvPr>
          <p:cNvSpPr/>
          <p:nvPr/>
        </p:nvSpPr>
        <p:spPr>
          <a:xfrm rot="9265887">
            <a:off x="-949685" y="239172"/>
            <a:ext cx="4420369" cy="3525197"/>
          </a:xfrm>
          <a:prstGeom prst="cloud">
            <a:avLst/>
          </a:prstGeom>
          <a:solidFill>
            <a:srgbClr val="C1D9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296" name="Google Shape;296;p16"/>
          <p:cNvSpPr txBox="1">
            <a:spLocks noGrp="1"/>
          </p:cNvSpPr>
          <p:nvPr>
            <p:ph type="title"/>
          </p:nvPr>
        </p:nvSpPr>
        <p:spPr>
          <a:xfrm>
            <a:off x="3642608" y="365761"/>
            <a:ext cx="8026120"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Obligation Life Cycle </a:t>
            </a:r>
            <a:r>
              <a:rPr lang="en-US" sz="2700" b="0"/>
              <a:t>(1)</a:t>
            </a:r>
            <a:endParaRPr sz="2700"/>
          </a:p>
        </p:txBody>
      </p:sp>
      <p:sp>
        <p:nvSpPr>
          <p:cNvPr id="297" name="Google Shape;297;p16"/>
          <p:cNvSpPr txBox="1">
            <a:spLocks noGrp="1"/>
          </p:cNvSpPr>
          <p:nvPr>
            <p:ph type="body" idx="1"/>
          </p:nvPr>
        </p:nvSpPr>
        <p:spPr>
          <a:xfrm>
            <a:off x="3642608" y="1274165"/>
            <a:ext cx="8026119" cy="4856812"/>
          </a:xfrm>
          <a:prstGeom prst="rect">
            <a:avLst/>
          </a:prstGeom>
          <a:noFill/>
          <a:ln>
            <a:noFill/>
          </a:ln>
        </p:spPr>
        <p:txBody>
          <a:bodyPr spcFirstLastPara="1" wrap="square" lIns="91425" tIns="45700" rIns="91425" bIns="45700" anchor="t" anchorCtr="0">
            <a:normAutofit/>
          </a:bodyPr>
          <a:lstStyle/>
          <a:p>
            <a:pPr marL="347472" lvl="0" indent="-347472" algn="l" rtl="0">
              <a:lnSpc>
                <a:spcPct val="108000"/>
              </a:lnSpc>
              <a:spcBef>
                <a:spcPts val="0"/>
              </a:spcBef>
              <a:spcAft>
                <a:spcPts val="0"/>
              </a:spcAft>
              <a:buClr>
                <a:schemeClr val="dk2"/>
              </a:buClr>
              <a:buSzPts val="3000"/>
              <a:buChar char="•"/>
            </a:pPr>
            <a:r>
              <a:rPr lang="en-US"/>
              <a:t>A VR case service authorization was issued on October 15, 2022 in the amount of $1,000. The services run for a six-month period, November 1, 2022 through April 30, 2023. The obligation may be assigned to FFY22 carryover or the FFY23 grant award, assuming the agency met the carryover requirements.</a:t>
            </a:r>
            <a:endParaRPr/>
          </a:p>
          <a:p>
            <a:pPr marL="347472" lvl="0" indent="-347472" algn="l" rtl="0">
              <a:lnSpc>
                <a:spcPct val="108000"/>
              </a:lnSpc>
              <a:spcBef>
                <a:spcPts val="1200"/>
              </a:spcBef>
              <a:spcAft>
                <a:spcPts val="0"/>
              </a:spcAft>
              <a:buClr>
                <a:schemeClr val="dk2"/>
              </a:buClr>
              <a:buSzPts val="3000"/>
              <a:buChar char="•"/>
            </a:pPr>
            <a:r>
              <a:rPr lang="en-US"/>
              <a:t>The VR agency chose to assign the $1,000 obligation to the FFY22 carryover, which has a remaining budget period through September 30, 2023.</a:t>
            </a:r>
            <a:endParaRPr/>
          </a:p>
        </p:txBody>
      </p:sp>
      <p:pic>
        <p:nvPicPr>
          <p:cNvPr id="298" name="Google Shape;298;p1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00553" y="1000594"/>
            <a:ext cx="2765660" cy="4856812"/>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a:extLst>
              <a:ext uri="{C183D7F6-B498-43B3-948B-1728B52AA6E4}">
                <adec:decorative xmlns:adec="http://schemas.microsoft.com/office/drawing/2017/decorative" val="1"/>
              </a:ext>
            </a:extLst>
          </p:cNvPr>
          <p:cNvSpPr/>
          <p:nvPr/>
        </p:nvSpPr>
        <p:spPr>
          <a:xfrm rot="9265887">
            <a:off x="-949685" y="239172"/>
            <a:ext cx="4420369" cy="3525197"/>
          </a:xfrm>
          <a:prstGeom prst="cloud">
            <a:avLst/>
          </a:prstGeom>
          <a:solidFill>
            <a:srgbClr val="C1D9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304" name="Google Shape;304;p17"/>
          <p:cNvSpPr txBox="1">
            <a:spLocks noGrp="1"/>
          </p:cNvSpPr>
          <p:nvPr>
            <p:ph type="title"/>
          </p:nvPr>
        </p:nvSpPr>
        <p:spPr>
          <a:xfrm>
            <a:off x="3642608" y="365761"/>
            <a:ext cx="8026120"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Obligation Life Cycle </a:t>
            </a:r>
            <a:r>
              <a:rPr lang="en-US" sz="2700" b="0"/>
              <a:t>(2)</a:t>
            </a:r>
            <a:endParaRPr sz="2700"/>
          </a:p>
        </p:txBody>
      </p:sp>
      <p:sp>
        <p:nvSpPr>
          <p:cNvPr id="305" name="Google Shape;305;p17"/>
          <p:cNvSpPr txBox="1">
            <a:spLocks noGrp="1"/>
          </p:cNvSpPr>
          <p:nvPr>
            <p:ph type="body" idx="1"/>
          </p:nvPr>
        </p:nvSpPr>
        <p:spPr>
          <a:xfrm>
            <a:off x="3642608" y="1274165"/>
            <a:ext cx="8026119" cy="4856812"/>
          </a:xfrm>
          <a:prstGeom prst="rect">
            <a:avLst/>
          </a:prstGeom>
          <a:noFill/>
          <a:ln>
            <a:noFill/>
          </a:ln>
        </p:spPr>
        <p:txBody>
          <a:bodyPr spcFirstLastPara="1" wrap="square" lIns="91425" tIns="45700" rIns="91425" bIns="45700" anchor="t" anchorCtr="0">
            <a:normAutofit/>
          </a:bodyPr>
          <a:lstStyle/>
          <a:p>
            <a:pPr marL="347472" lvl="0" indent="-347472" algn="l" rtl="0">
              <a:lnSpc>
                <a:spcPct val="108000"/>
              </a:lnSpc>
              <a:spcBef>
                <a:spcPts val="0"/>
              </a:spcBef>
              <a:spcAft>
                <a:spcPts val="0"/>
              </a:spcAft>
              <a:buClr>
                <a:schemeClr val="dk2"/>
              </a:buClr>
              <a:buSzPts val="3000"/>
              <a:buChar char="•"/>
            </a:pPr>
            <a:r>
              <a:rPr lang="en-US"/>
              <a:t>If the authorization is amended up by $500, the amendment is dependent on available FFY22 carryover funds. If the authorization is amended out to September 15, 2023, it is within the period of performance. Note that liquidation must occur within the 120-day liquidation period.</a:t>
            </a:r>
            <a:endParaRPr/>
          </a:p>
          <a:p>
            <a:pPr marL="347472" lvl="0" indent="-347472" algn="l" rtl="0">
              <a:lnSpc>
                <a:spcPct val="108000"/>
              </a:lnSpc>
              <a:spcBef>
                <a:spcPts val="1200"/>
              </a:spcBef>
              <a:spcAft>
                <a:spcPts val="0"/>
              </a:spcAft>
              <a:buClr>
                <a:schemeClr val="dk2"/>
              </a:buClr>
              <a:buSzPts val="3000"/>
              <a:buChar char="•"/>
            </a:pPr>
            <a:r>
              <a:rPr lang="en-US"/>
              <a:t>If the authorization is cancelled in part or in whole, the obligation is disencumbered and the respective funds remain with the FFY22 carryover funds.</a:t>
            </a:r>
            <a:endParaRPr/>
          </a:p>
        </p:txBody>
      </p:sp>
      <p:pic>
        <p:nvPicPr>
          <p:cNvPr id="306" name="Google Shape;306;p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00553" y="1000594"/>
            <a:ext cx="2765660" cy="4856812"/>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a:extLst>
              <a:ext uri="{C183D7F6-B498-43B3-948B-1728B52AA6E4}">
                <adec:decorative xmlns:adec="http://schemas.microsoft.com/office/drawing/2017/decorative" val="1"/>
              </a:ext>
            </a:extLst>
          </p:cNvPr>
          <p:cNvSpPr/>
          <p:nvPr/>
        </p:nvSpPr>
        <p:spPr>
          <a:xfrm rot="9265887">
            <a:off x="-949685" y="239172"/>
            <a:ext cx="4420369" cy="3525197"/>
          </a:xfrm>
          <a:prstGeom prst="cloud">
            <a:avLst/>
          </a:prstGeom>
          <a:solidFill>
            <a:srgbClr val="C1D9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312" name="Google Shape;312;p18"/>
          <p:cNvSpPr txBox="1">
            <a:spLocks noGrp="1"/>
          </p:cNvSpPr>
          <p:nvPr>
            <p:ph type="title"/>
          </p:nvPr>
        </p:nvSpPr>
        <p:spPr>
          <a:xfrm>
            <a:off x="3642608" y="365761"/>
            <a:ext cx="8026120"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Obligation Life Cycle </a:t>
            </a:r>
            <a:r>
              <a:rPr lang="en-US" sz="2700" b="0"/>
              <a:t>(3)</a:t>
            </a:r>
            <a:endParaRPr sz="2700"/>
          </a:p>
        </p:txBody>
      </p:sp>
      <p:sp>
        <p:nvSpPr>
          <p:cNvPr id="313" name="Google Shape;313;p18"/>
          <p:cNvSpPr txBox="1">
            <a:spLocks noGrp="1"/>
          </p:cNvSpPr>
          <p:nvPr>
            <p:ph type="body" idx="1"/>
          </p:nvPr>
        </p:nvSpPr>
        <p:spPr>
          <a:xfrm>
            <a:off x="3642608" y="1274165"/>
            <a:ext cx="8026119" cy="4856812"/>
          </a:xfrm>
          <a:prstGeom prst="rect">
            <a:avLst/>
          </a:prstGeom>
          <a:noFill/>
          <a:ln>
            <a:noFill/>
          </a:ln>
        </p:spPr>
        <p:txBody>
          <a:bodyPr spcFirstLastPara="1" wrap="square" lIns="91425" tIns="45700" rIns="91425" bIns="45700" anchor="t" anchorCtr="0">
            <a:normAutofit/>
          </a:bodyPr>
          <a:lstStyle/>
          <a:p>
            <a:pPr marL="347472" lvl="0" indent="-347472" algn="l" rtl="0">
              <a:lnSpc>
                <a:spcPct val="108000"/>
              </a:lnSpc>
              <a:spcBef>
                <a:spcPts val="0"/>
              </a:spcBef>
              <a:spcAft>
                <a:spcPts val="0"/>
              </a:spcAft>
              <a:buClr>
                <a:schemeClr val="dk2"/>
              </a:buClr>
              <a:buSzPts val="3000"/>
              <a:buChar char="•"/>
            </a:pPr>
            <a:r>
              <a:rPr lang="en-US"/>
              <a:t>When payments are made in part or in whole, each payment MUST be coded/charged against the FFY22 carryover funds. All payments on the authorization must be processed and/or any remaining balance cancelled before the end of the 120-day liquidation period beginning October 1, 2023.</a:t>
            </a:r>
            <a:endParaRPr/>
          </a:p>
          <a:p>
            <a:pPr marL="347472" lvl="0" indent="-347472" algn="l" rtl="0">
              <a:lnSpc>
                <a:spcPct val="108000"/>
              </a:lnSpc>
              <a:spcBef>
                <a:spcPts val="1200"/>
              </a:spcBef>
              <a:spcAft>
                <a:spcPts val="0"/>
              </a:spcAft>
              <a:buClr>
                <a:schemeClr val="dk2"/>
              </a:buClr>
              <a:buSzPts val="3000"/>
              <a:buChar char="•"/>
            </a:pPr>
            <a:r>
              <a:rPr lang="en-US"/>
              <a:t>While the authorization remains outstanding, the unliquidated balance must be reported on the RSA-17 report(s) for the FFY22 Federal award.</a:t>
            </a:r>
            <a:endParaRPr/>
          </a:p>
        </p:txBody>
      </p:sp>
      <p:pic>
        <p:nvPicPr>
          <p:cNvPr id="314" name="Google Shape;314;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00553" y="1000594"/>
            <a:ext cx="2765660" cy="4856812"/>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9"/>
          <p:cNvSpPr txBox="1">
            <a:spLocks noGrp="1"/>
          </p:cNvSpPr>
          <p:nvPr>
            <p:ph type="title"/>
          </p:nvPr>
        </p:nvSpPr>
        <p:spPr>
          <a:xfrm>
            <a:off x="731520" y="365761"/>
            <a:ext cx="10757328" cy="878423"/>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Systems and Technology: Standards</a:t>
            </a:r>
            <a:endParaRPr sz="2700"/>
          </a:p>
        </p:txBody>
      </p:sp>
      <p:sp>
        <p:nvSpPr>
          <p:cNvPr id="320" name="Google Shape;320;p19"/>
          <p:cNvSpPr txBox="1">
            <a:spLocks noGrp="1"/>
          </p:cNvSpPr>
          <p:nvPr>
            <p:ph type="body" idx="1"/>
          </p:nvPr>
        </p:nvSpPr>
        <p:spPr>
          <a:xfrm>
            <a:off x="731520" y="1514007"/>
            <a:ext cx="10757328" cy="4238611"/>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000"/>
              <a:buNone/>
            </a:pPr>
            <a:r>
              <a:rPr lang="en-US"/>
              <a:t>Proper use of technology is imperative within the state accounting system and the case management system.  </a:t>
            </a:r>
            <a:endParaRPr/>
          </a:p>
          <a:p>
            <a:pPr marL="0" lvl="0" indent="0" algn="l" rtl="0">
              <a:lnSpc>
                <a:spcPct val="108000"/>
              </a:lnSpc>
              <a:spcBef>
                <a:spcPts val="1200"/>
              </a:spcBef>
              <a:spcAft>
                <a:spcPts val="0"/>
              </a:spcAft>
              <a:buSzPts val="1375"/>
              <a:buNone/>
            </a:pPr>
            <a:endParaRPr sz="1100"/>
          </a:p>
          <a:p>
            <a:pPr marL="0" lvl="0" indent="0" algn="l" rtl="0">
              <a:lnSpc>
                <a:spcPct val="108000"/>
              </a:lnSpc>
              <a:spcBef>
                <a:spcPts val="1200"/>
              </a:spcBef>
              <a:spcAft>
                <a:spcPts val="0"/>
              </a:spcAft>
              <a:buSzPts val="3000"/>
              <a:buNone/>
            </a:pPr>
            <a:r>
              <a:rPr lang="en-US"/>
              <a:t>VR agencies employ the help of technology in a variety of ways and while there is flexibility in the way period of performance is managed within systems, systems </a:t>
            </a:r>
            <a:r>
              <a:rPr lang="en-US" b="1"/>
              <a:t>MUST be equipped to apply </a:t>
            </a:r>
            <a:r>
              <a:rPr lang="en-US"/>
              <a:t>the Education regulations and other Federal and state </a:t>
            </a:r>
            <a:r>
              <a:rPr lang="en-US" b="1"/>
              <a:t>standards accurately and efficiently.</a:t>
            </a:r>
            <a:endParaRPr/>
          </a:p>
        </p:txBody>
      </p:sp>
      <p:pic>
        <p:nvPicPr>
          <p:cNvPr id="321" name="Google Shape;321;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2231347">
            <a:off x="8165984" y="4053055"/>
            <a:ext cx="3559832" cy="2440918"/>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2"/>
          <p:cNvSpPr txBox="1">
            <a:spLocks noGrp="1"/>
          </p:cNvSpPr>
          <p:nvPr>
            <p:ph type="title"/>
          </p:nvPr>
        </p:nvSpPr>
        <p:spPr>
          <a:xfrm>
            <a:off x="731519" y="365761"/>
            <a:ext cx="10685169" cy="931411"/>
          </a:xfrm>
          <a:prstGeom prst="rect">
            <a:avLst/>
          </a:prstGeom>
          <a:noFill/>
          <a:ln>
            <a:noFill/>
          </a:ln>
        </p:spPr>
        <p:txBody>
          <a:bodyPr spcFirstLastPara="1" wrap="square" lIns="91425" tIns="45700" rIns="91425" bIns="45700" anchor="b" anchorCtr="0">
            <a:noAutofit/>
          </a:bodyPr>
          <a:lstStyle/>
          <a:p>
            <a:pPr marL="0" lvl="0" indent="0" algn="l" rtl="0">
              <a:lnSpc>
                <a:spcPct val="105000"/>
              </a:lnSpc>
              <a:spcBef>
                <a:spcPts val="0"/>
              </a:spcBef>
              <a:spcAft>
                <a:spcPts val="0"/>
              </a:spcAft>
              <a:buClr>
                <a:schemeClr val="dk1"/>
              </a:buClr>
              <a:buSzPts val="4400"/>
              <a:buFont typeface="Open Sans"/>
              <a:buNone/>
            </a:pPr>
            <a:r>
              <a:rPr lang="en-US" sz="4400">
                <a:solidFill>
                  <a:schemeClr val="dk1"/>
                </a:solidFill>
              </a:rPr>
              <a:t>Disclaimer</a:t>
            </a:r>
            <a:endParaRPr/>
          </a:p>
        </p:txBody>
      </p:sp>
      <p:sp>
        <p:nvSpPr>
          <p:cNvPr id="197" name="Google Shape;197;p2"/>
          <p:cNvSpPr txBox="1">
            <a:spLocks noGrp="1"/>
          </p:cNvSpPr>
          <p:nvPr>
            <p:ph type="body" idx="1"/>
          </p:nvPr>
        </p:nvSpPr>
        <p:spPr>
          <a:xfrm>
            <a:off x="731520" y="1509823"/>
            <a:ext cx="10507094" cy="498241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US"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endParaRPr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0"/>
          <p:cNvSpPr txBox="1">
            <a:spLocks noGrp="1"/>
          </p:cNvSpPr>
          <p:nvPr>
            <p:ph type="title"/>
          </p:nvPr>
        </p:nvSpPr>
        <p:spPr>
          <a:xfrm>
            <a:off x="731520" y="365761"/>
            <a:ext cx="10757328" cy="878423"/>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Systems and Technology: Records</a:t>
            </a:r>
            <a:endParaRPr sz="2700"/>
          </a:p>
        </p:txBody>
      </p:sp>
      <p:sp>
        <p:nvSpPr>
          <p:cNvPr id="327" name="Google Shape;327;p20"/>
          <p:cNvSpPr txBox="1">
            <a:spLocks noGrp="1"/>
          </p:cNvSpPr>
          <p:nvPr>
            <p:ph type="body" idx="1"/>
          </p:nvPr>
        </p:nvSpPr>
        <p:spPr>
          <a:xfrm>
            <a:off x="731520" y="1514007"/>
            <a:ext cx="10757328" cy="4238611"/>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000"/>
              <a:buNone/>
            </a:pPr>
            <a:r>
              <a:rPr lang="en-US" b="1"/>
              <a:t>The financial management systems of non-Federal entities must provide for:</a:t>
            </a:r>
            <a:endParaRPr/>
          </a:p>
          <a:p>
            <a:pPr marL="0" lvl="0" indent="0" algn="l" rtl="0">
              <a:lnSpc>
                <a:spcPct val="108000"/>
              </a:lnSpc>
              <a:spcBef>
                <a:spcPts val="1200"/>
              </a:spcBef>
              <a:spcAft>
                <a:spcPts val="0"/>
              </a:spcAft>
              <a:buSzPts val="3000"/>
              <a:buNone/>
            </a:pPr>
            <a:r>
              <a:rPr lang="en-US"/>
              <a:t>Records that identify adequately the source and application of funds for Federally-funded activities. These records must contain information pertaining to Federal awards, authorizations, financial obligations, unobligated balances, assets, expenditures, income and interest and be supported by source documentation (2 C.F.R. §200.302(b)(3)).</a:t>
            </a:r>
            <a:endParaRPr/>
          </a:p>
        </p:txBody>
      </p:sp>
      <p:pic>
        <p:nvPicPr>
          <p:cNvPr id="328" name="Google Shape;328;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349520" y="4299428"/>
            <a:ext cx="3731419" cy="2558572"/>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a:off x="731519" y="365760"/>
            <a:ext cx="10794173" cy="788484"/>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rgbClr val="143157"/>
              </a:buClr>
              <a:buSzPts val="4400"/>
              <a:buFont typeface="Open Sans"/>
              <a:buNone/>
            </a:pPr>
            <a:r>
              <a:rPr lang="en-US"/>
              <a:t>CMS Checklist Examples</a:t>
            </a:r>
            <a:endParaRPr/>
          </a:p>
        </p:txBody>
      </p:sp>
      <p:pic>
        <p:nvPicPr>
          <p:cNvPr id="334" name="Google Shape;334;p21">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a:alphaModFix/>
          </a:blip>
          <a:srcRect t="2191" b="2191"/>
          <a:stretch/>
        </p:blipFill>
        <p:spPr>
          <a:xfrm rot="-2700000">
            <a:off x="7841941" y="1205209"/>
            <a:ext cx="4395030" cy="4130388"/>
          </a:xfrm>
          <a:prstGeom prst="rect">
            <a:avLst/>
          </a:prstGeom>
          <a:noFill/>
          <a:ln>
            <a:noFill/>
          </a:ln>
        </p:spPr>
      </p:pic>
      <p:sp>
        <p:nvSpPr>
          <p:cNvPr id="335" name="Google Shape;335;p21"/>
          <p:cNvSpPr txBox="1">
            <a:spLocks noGrp="1"/>
          </p:cNvSpPr>
          <p:nvPr>
            <p:ph type="body" idx="1"/>
          </p:nvPr>
        </p:nvSpPr>
        <p:spPr>
          <a:xfrm>
            <a:off x="731520" y="1274165"/>
            <a:ext cx="7288218" cy="4696452"/>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chemeClr val="accent4"/>
              </a:buClr>
              <a:buSzPts val="3000"/>
              <a:buNone/>
            </a:pPr>
            <a:r>
              <a:rPr lang="en-US" sz="2400"/>
              <a:t>There are a variety of factors to consider when implementing new or evaluating existing technology in alignment with period of performance requirements. </a:t>
            </a:r>
            <a:endParaRPr/>
          </a:p>
          <a:p>
            <a:pPr marL="0" lvl="0" indent="0" algn="l" rtl="0">
              <a:lnSpc>
                <a:spcPct val="108000"/>
              </a:lnSpc>
              <a:spcBef>
                <a:spcPts val="1200"/>
              </a:spcBef>
              <a:spcAft>
                <a:spcPts val="0"/>
              </a:spcAft>
              <a:buClr>
                <a:schemeClr val="accent4"/>
              </a:buClr>
              <a:buSzPts val="3000"/>
              <a:buNone/>
            </a:pPr>
            <a:endParaRPr/>
          </a:p>
          <a:p>
            <a:pPr marL="0" lvl="0" indent="0" algn="l" rtl="0">
              <a:lnSpc>
                <a:spcPct val="108000"/>
              </a:lnSpc>
              <a:spcBef>
                <a:spcPts val="1200"/>
              </a:spcBef>
              <a:spcAft>
                <a:spcPts val="0"/>
              </a:spcAft>
              <a:buClr>
                <a:schemeClr val="accent4"/>
              </a:buClr>
              <a:buSzPts val="3000"/>
              <a:buNone/>
            </a:pPr>
            <a:r>
              <a:rPr lang="en-US" sz="2400"/>
              <a:t>A Fiscal Technology Checklist for Case Services tool developed by the VRTAC-QM may be used when evaluating period of performance requirements within case management systems.</a:t>
            </a:r>
            <a:endParaRPr/>
          </a:p>
          <a:p>
            <a:pPr marL="0" lvl="0" indent="0" algn="l" rtl="0">
              <a:lnSpc>
                <a:spcPct val="108000"/>
              </a:lnSpc>
              <a:spcBef>
                <a:spcPts val="1200"/>
              </a:spcBef>
              <a:spcAft>
                <a:spcPts val="0"/>
              </a:spcAft>
              <a:buClr>
                <a:schemeClr val="accent4"/>
              </a:buClr>
              <a:buSzPts val="3000"/>
              <a:buNone/>
            </a:pPr>
            <a:r>
              <a:rPr lang="en-US" sz="2400" b="1"/>
              <a:t>Let’s look at some examples.</a:t>
            </a:r>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2"/>
          <p:cNvSpPr txBox="1">
            <a:spLocks noGrp="1"/>
          </p:cNvSpPr>
          <p:nvPr>
            <p:ph type="title"/>
          </p:nvPr>
        </p:nvSpPr>
        <p:spPr>
          <a:xfrm>
            <a:off x="731519" y="887383"/>
            <a:ext cx="6823524" cy="78848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US"/>
              <a:t>CMS Checklist Examples </a:t>
            </a:r>
            <a:r>
              <a:rPr lang="en-US" sz="2800" b="0"/>
              <a:t>(1)</a:t>
            </a:r>
            <a:endParaRPr/>
          </a:p>
        </p:txBody>
      </p:sp>
      <p:sp>
        <p:nvSpPr>
          <p:cNvPr id="342" name="Google Shape;342;p22"/>
          <p:cNvSpPr txBox="1">
            <a:spLocks noGrp="1"/>
          </p:cNvSpPr>
          <p:nvPr>
            <p:ph type="body" idx="1"/>
          </p:nvPr>
        </p:nvSpPr>
        <p:spPr>
          <a:xfrm>
            <a:off x="731519" y="1855748"/>
            <a:ext cx="6823523" cy="4114869"/>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chemeClr val="accent4"/>
              </a:buClr>
              <a:buSzPts val="3500"/>
              <a:buNone/>
            </a:pPr>
            <a:r>
              <a:rPr lang="en-US" sz="2800"/>
              <a:t>What does the state consider a “binding written commitment” to meet the requirements under EDGAR 34 C.F.R. §76.707?</a:t>
            </a:r>
            <a:endParaRPr sz="2800" b="1"/>
          </a:p>
        </p:txBody>
      </p:sp>
      <p:pic>
        <p:nvPicPr>
          <p:cNvPr id="343" name="Google Shape;343;p22">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a:alphaModFix/>
          </a:blip>
          <a:srcRect t="2191" b="2191"/>
          <a:stretch/>
        </p:blipFill>
        <p:spPr>
          <a:xfrm rot="-3600000">
            <a:off x="7366445" y="678772"/>
            <a:ext cx="5852882" cy="5500457"/>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txBox="1">
            <a:spLocks noGrp="1"/>
          </p:cNvSpPr>
          <p:nvPr>
            <p:ph type="title"/>
          </p:nvPr>
        </p:nvSpPr>
        <p:spPr>
          <a:xfrm>
            <a:off x="731519" y="887383"/>
            <a:ext cx="6823524" cy="78848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US"/>
              <a:t>CMS Checklist Examples </a:t>
            </a:r>
            <a:r>
              <a:rPr lang="en-US" sz="2800" b="0"/>
              <a:t>(2)</a:t>
            </a:r>
            <a:endParaRPr/>
          </a:p>
        </p:txBody>
      </p:sp>
      <p:sp>
        <p:nvSpPr>
          <p:cNvPr id="350" name="Google Shape;350;p23"/>
          <p:cNvSpPr txBox="1">
            <a:spLocks noGrp="1"/>
          </p:cNvSpPr>
          <p:nvPr>
            <p:ph type="body" idx="1"/>
          </p:nvPr>
        </p:nvSpPr>
        <p:spPr>
          <a:xfrm>
            <a:off x="731519" y="1855748"/>
            <a:ext cx="6823523" cy="4114869"/>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chemeClr val="accent4"/>
              </a:buClr>
              <a:buSzPts val="3500"/>
              <a:buNone/>
            </a:pPr>
            <a:r>
              <a:rPr lang="en-US" sz="2800"/>
              <a:t>Are fund sources/budgets (terms used in the general sense) established for the agency’s funds identified in the spending plan? </a:t>
            </a:r>
            <a:endParaRPr sz="2800" b="1"/>
          </a:p>
        </p:txBody>
      </p:sp>
      <p:pic>
        <p:nvPicPr>
          <p:cNvPr id="351" name="Google Shape;351;p23">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a:alphaModFix/>
          </a:blip>
          <a:srcRect t="2191" b="2191"/>
          <a:stretch/>
        </p:blipFill>
        <p:spPr>
          <a:xfrm rot="-3600000">
            <a:off x="7366445" y="678772"/>
            <a:ext cx="5852882" cy="5500457"/>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4"/>
          <p:cNvSpPr txBox="1">
            <a:spLocks noGrp="1"/>
          </p:cNvSpPr>
          <p:nvPr>
            <p:ph type="title"/>
          </p:nvPr>
        </p:nvSpPr>
        <p:spPr>
          <a:xfrm>
            <a:off x="731519" y="887383"/>
            <a:ext cx="6823524" cy="78848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US"/>
              <a:t>CMS Checklist Examples </a:t>
            </a:r>
            <a:r>
              <a:rPr lang="en-US" sz="2800" b="0"/>
              <a:t>(3)</a:t>
            </a:r>
            <a:endParaRPr/>
          </a:p>
        </p:txBody>
      </p:sp>
      <p:sp>
        <p:nvSpPr>
          <p:cNvPr id="358" name="Google Shape;358;p24"/>
          <p:cNvSpPr txBox="1">
            <a:spLocks noGrp="1"/>
          </p:cNvSpPr>
          <p:nvPr>
            <p:ph type="body" idx="1"/>
          </p:nvPr>
        </p:nvSpPr>
        <p:spPr>
          <a:xfrm>
            <a:off x="731519" y="1855748"/>
            <a:ext cx="6823523" cy="4114869"/>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chemeClr val="accent4"/>
              </a:buClr>
              <a:buSzPts val="3500"/>
              <a:buNone/>
            </a:pPr>
            <a:r>
              <a:rPr lang="en-US" sz="2800"/>
              <a:t>Is backdating of obligations allowed? Has the agency established written policies about when this may occur, and how it will not result in noncompliance with period of performance requirements?</a:t>
            </a:r>
            <a:endParaRPr sz="2800" b="1"/>
          </a:p>
        </p:txBody>
      </p:sp>
      <p:pic>
        <p:nvPicPr>
          <p:cNvPr id="359" name="Google Shape;359;p24">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a:alphaModFix/>
          </a:blip>
          <a:srcRect t="2191" b="2191"/>
          <a:stretch/>
        </p:blipFill>
        <p:spPr>
          <a:xfrm rot="-3600000">
            <a:off x="7366445" y="678772"/>
            <a:ext cx="5852882" cy="5500457"/>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5"/>
          <p:cNvSpPr txBox="1">
            <a:spLocks noGrp="1"/>
          </p:cNvSpPr>
          <p:nvPr>
            <p:ph type="title"/>
          </p:nvPr>
        </p:nvSpPr>
        <p:spPr>
          <a:xfrm>
            <a:off x="731519" y="887383"/>
            <a:ext cx="6823524" cy="78848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US"/>
              <a:t>CMS Checklist Examples </a:t>
            </a:r>
            <a:r>
              <a:rPr lang="en-US" sz="2800" b="0"/>
              <a:t>(4)</a:t>
            </a:r>
            <a:endParaRPr/>
          </a:p>
        </p:txBody>
      </p:sp>
      <p:sp>
        <p:nvSpPr>
          <p:cNvPr id="366" name="Google Shape;366;p25"/>
          <p:cNvSpPr txBox="1">
            <a:spLocks noGrp="1"/>
          </p:cNvSpPr>
          <p:nvPr>
            <p:ph type="body" idx="1"/>
          </p:nvPr>
        </p:nvSpPr>
        <p:spPr>
          <a:xfrm>
            <a:off x="731519" y="1855748"/>
            <a:ext cx="6823523" cy="4114869"/>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chemeClr val="accent4"/>
              </a:buClr>
              <a:buSzPts val="3500"/>
              <a:buNone/>
            </a:pPr>
            <a:r>
              <a:rPr lang="en-US" sz="2800"/>
              <a:t>Is there a formal process for amendments/modifications to the obligation that verifies compliance with period of performance according to the type of amendment/modification?</a:t>
            </a:r>
            <a:endParaRPr sz="2800" b="1"/>
          </a:p>
        </p:txBody>
      </p:sp>
      <p:pic>
        <p:nvPicPr>
          <p:cNvPr id="367" name="Google Shape;367;p25">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a:alphaModFix/>
          </a:blip>
          <a:srcRect t="2191" b="2191"/>
          <a:stretch/>
        </p:blipFill>
        <p:spPr>
          <a:xfrm rot="-3600000">
            <a:off x="7366445" y="678772"/>
            <a:ext cx="5852882" cy="5500457"/>
          </a:xfrm>
          <a:prstGeom prst="rect">
            <a:avLst/>
          </a:prstGeom>
          <a:noFill/>
          <a:ln>
            <a:no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6"/>
          <p:cNvSpPr txBox="1">
            <a:spLocks noGrp="1"/>
          </p:cNvSpPr>
          <p:nvPr>
            <p:ph type="title"/>
          </p:nvPr>
        </p:nvSpPr>
        <p:spPr>
          <a:xfrm>
            <a:off x="731519" y="887383"/>
            <a:ext cx="6823524" cy="78848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US"/>
              <a:t>CMS Checklist Examples </a:t>
            </a:r>
            <a:r>
              <a:rPr lang="en-US" sz="2800" b="0"/>
              <a:t>(5)</a:t>
            </a:r>
            <a:endParaRPr/>
          </a:p>
        </p:txBody>
      </p:sp>
      <p:sp>
        <p:nvSpPr>
          <p:cNvPr id="374" name="Google Shape;374;p26"/>
          <p:cNvSpPr txBox="1">
            <a:spLocks noGrp="1"/>
          </p:cNvSpPr>
          <p:nvPr>
            <p:ph type="body" idx="1"/>
          </p:nvPr>
        </p:nvSpPr>
        <p:spPr>
          <a:xfrm>
            <a:off x="731519" y="1855748"/>
            <a:ext cx="6823523" cy="4114869"/>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chemeClr val="accent4"/>
              </a:buClr>
              <a:buSzPts val="3000"/>
              <a:buNone/>
            </a:pPr>
            <a:r>
              <a:rPr lang="en-US" sz="2400"/>
              <a:t>Are controls in place to ensure liquidation is made prior to the end of the liquidation period? </a:t>
            </a:r>
            <a:endParaRPr/>
          </a:p>
          <a:p>
            <a:pPr marL="0" lvl="0" indent="0" algn="l" rtl="0">
              <a:lnSpc>
                <a:spcPct val="108000"/>
              </a:lnSpc>
              <a:spcBef>
                <a:spcPts val="1200"/>
              </a:spcBef>
              <a:spcAft>
                <a:spcPts val="0"/>
              </a:spcAft>
              <a:buClr>
                <a:schemeClr val="accent4"/>
              </a:buClr>
              <a:buSzPts val="3000"/>
              <a:buNone/>
            </a:pPr>
            <a:r>
              <a:rPr lang="en-US" sz="2400"/>
              <a:t>All obligations must be liquidated not later than 120 calendar days after the end date of the period of performance (2 C.F.R. §200.344(b)).</a:t>
            </a:r>
            <a:endParaRPr sz="2400" b="1"/>
          </a:p>
        </p:txBody>
      </p:sp>
      <p:pic>
        <p:nvPicPr>
          <p:cNvPr id="375" name="Google Shape;375;p26">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a:alphaModFix/>
          </a:blip>
          <a:srcRect t="2191" b="2191"/>
          <a:stretch/>
        </p:blipFill>
        <p:spPr>
          <a:xfrm rot="-3600000">
            <a:off x="7366445" y="678772"/>
            <a:ext cx="5852882" cy="5500457"/>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7"/>
          <p:cNvSpPr txBox="1">
            <a:spLocks noGrp="1"/>
          </p:cNvSpPr>
          <p:nvPr>
            <p:ph type="title"/>
          </p:nvPr>
        </p:nvSpPr>
        <p:spPr>
          <a:xfrm>
            <a:off x="731519" y="887383"/>
            <a:ext cx="6823524" cy="78848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US"/>
              <a:t>CMS Checklist Examples </a:t>
            </a:r>
            <a:r>
              <a:rPr lang="en-US" sz="2800" b="0"/>
              <a:t>(6)</a:t>
            </a:r>
            <a:endParaRPr/>
          </a:p>
        </p:txBody>
      </p:sp>
      <p:sp>
        <p:nvSpPr>
          <p:cNvPr id="382" name="Google Shape;382;p27"/>
          <p:cNvSpPr txBox="1">
            <a:spLocks noGrp="1"/>
          </p:cNvSpPr>
          <p:nvPr>
            <p:ph type="body" idx="1"/>
          </p:nvPr>
        </p:nvSpPr>
        <p:spPr>
          <a:xfrm>
            <a:off x="731519" y="1855748"/>
            <a:ext cx="6823523" cy="411486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8000"/>
              </a:lnSpc>
              <a:spcBef>
                <a:spcPts val="0"/>
              </a:spcBef>
              <a:spcAft>
                <a:spcPts val="0"/>
              </a:spcAft>
              <a:buClr>
                <a:schemeClr val="accent4"/>
              </a:buClr>
              <a:buSzPct val="125000"/>
              <a:buNone/>
            </a:pPr>
            <a:r>
              <a:rPr lang="en-US" sz="2400"/>
              <a:t>Is the agency required to follow a year-end process that requires obligations to be closed out and then subsequently created as new obligations at the beginning of a new time period (</a:t>
            </a:r>
            <a:r>
              <a:rPr lang="en-US"/>
              <a:t>e</a:t>
            </a:r>
            <a:r>
              <a:rPr lang="en-US" sz="2400"/>
              <a:t>.g. new quarter, state fiscal year, Federal fiscal year)? </a:t>
            </a:r>
            <a:endParaRPr/>
          </a:p>
          <a:p>
            <a:pPr marL="0" lvl="0" indent="0" algn="l" rtl="0">
              <a:lnSpc>
                <a:spcPct val="108000"/>
              </a:lnSpc>
              <a:spcBef>
                <a:spcPts val="1200"/>
              </a:spcBef>
              <a:spcAft>
                <a:spcPts val="0"/>
              </a:spcAft>
              <a:buClr>
                <a:schemeClr val="accent4"/>
              </a:buClr>
              <a:buSzPct val="125000"/>
              <a:buNone/>
            </a:pPr>
            <a:r>
              <a:rPr lang="en-US" sz="2400"/>
              <a:t>Does the agency know why this practice is in place? </a:t>
            </a:r>
            <a:endParaRPr/>
          </a:p>
          <a:p>
            <a:pPr marL="0" lvl="0" indent="0" algn="l" rtl="0">
              <a:lnSpc>
                <a:spcPct val="108000"/>
              </a:lnSpc>
              <a:spcBef>
                <a:spcPts val="1200"/>
              </a:spcBef>
              <a:spcAft>
                <a:spcPts val="0"/>
              </a:spcAft>
              <a:buClr>
                <a:schemeClr val="accent4"/>
              </a:buClr>
              <a:buSzPct val="125000"/>
              <a:buNone/>
            </a:pPr>
            <a:r>
              <a:rPr lang="en-US" sz="2400"/>
              <a:t>Is it required under state requirements? </a:t>
            </a:r>
            <a:endParaRPr/>
          </a:p>
          <a:p>
            <a:pPr marL="0" lvl="0" indent="0" algn="l" rtl="0">
              <a:lnSpc>
                <a:spcPct val="108000"/>
              </a:lnSpc>
              <a:spcBef>
                <a:spcPts val="1200"/>
              </a:spcBef>
              <a:spcAft>
                <a:spcPts val="0"/>
              </a:spcAft>
              <a:buClr>
                <a:schemeClr val="accent4"/>
              </a:buClr>
              <a:buSzPct val="125000"/>
              <a:buNone/>
            </a:pPr>
            <a:r>
              <a:rPr lang="en-US" sz="2400"/>
              <a:t>If so, how does the agency ensure that the new obligations are charged to the correct period of performance? </a:t>
            </a:r>
            <a:endParaRPr sz="2400" b="1"/>
          </a:p>
        </p:txBody>
      </p:sp>
      <p:pic>
        <p:nvPicPr>
          <p:cNvPr id="383" name="Google Shape;383;p27">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a:alphaModFix/>
          </a:blip>
          <a:srcRect t="2191" b="2191"/>
          <a:stretch/>
        </p:blipFill>
        <p:spPr>
          <a:xfrm rot="-3600000">
            <a:off x="7366445" y="678772"/>
            <a:ext cx="5852882" cy="5500457"/>
          </a:xfrm>
          <a:prstGeom prst="rect">
            <a:avLst/>
          </a:prstGeom>
          <a:noFill/>
          <a:ln>
            <a:no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731519" y="887383"/>
            <a:ext cx="6823524" cy="78848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US"/>
              <a:t>CMS Checklist Examples </a:t>
            </a:r>
            <a:r>
              <a:rPr lang="en-US" sz="2800" b="0"/>
              <a:t>(7)</a:t>
            </a:r>
            <a:endParaRPr/>
          </a:p>
        </p:txBody>
      </p:sp>
      <p:sp>
        <p:nvSpPr>
          <p:cNvPr id="390" name="Google Shape;390;p28"/>
          <p:cNvSpPr txBox="1">
            <a:spLocks noGrp="1"/>
          </p:cNvSpPr>
          <p:nvPr>
            <p:ph type="body" idx="1"/>
          </p:nvPr>
        </p:nvSpPr>
        <p:spPr>
          <a:xfrm>
            <a:off x="731519" y="1855748"/>
            <a:ext cx="6823523" cy="4114869"/>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chemeClr val="accent4"/>
              </a:buClr>
              <a:buSzPts val="3500"/>
              <a:buNone/>
            </a:pPr>
            <a:r>
              <a:rPr lang="en-US" sz="2800"/>
              <a:t>How does the CMS support the agency’s reporting of unliquidated obligations for case services on the RSA-17 Federal financial reporting?</a:t>
            </a:r>
            <a:endParaRPr sz="2800" b="1"/>
          </a:p>
        </p:txBody>
      </p:sp>
      <p:pic>
        <p:nvPicPr>
          <p:cNvPr id="391" name="Google Shape;391;p28">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a:alphaModFix/>
          </a:blip>
          <a:srcRect t="2191" b="2191"/>
          <a:stretch/>
        </p:blipFill>
        <p:spPr>
          <a:xfrm rot="-3600000">
            <a:off x="7366445" y="678772"/>
            <a:ext cx="5852882" cy="5500457"/>
          </a:xfrm>
          <a:prstGeom prst="rect">
            <a:avLst/>
          </a:prstGeom>
          <a:noFill/>
          <a:ln>
            <a:no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9"/>
          <p:cNvSpPr txBox="1">
            <a:spLocks noGrp="1"/>
          </p:cNvSpPr>
          <p:nvPr>
            <p:ph type="title"/>
          </p:nvPr>
        </p:nvSpPr>
        <p:spPr>
          <a:xfrm>
            <a:off x="5517378" y="540859"/>
            <a:ext cx="6189939" cy="1212990"/>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Reflection</a:t>
            </a:r>
            <a:endParaRPr sz="2700"/>
          </a:p>
        </p:txBody>
      </p:sp>
      <p:sp>
        <p:nvSpPr>
          <p:cNvPr id="398" name="Google Shape;398;p29"/>
          <p:cNvSpPr txBox="1">
            <a:spLocks noGrp="1"/>
          </p:cNvSpPr>
          <p:nvPr>
            <p:ph type="body" idx="1"/>
          </p:nvPr>
        </p:nvSpPr>
        <p:spPr>
          <a:xfrm>
            <a:off x="5517379" y="2035203"/>
            <a:ext cx="6189938" cy="3747541"/>
          </a:xfrm>
          <a:prstGeom prst="rect">
            <a:avLst/>
          </a:prstGeom>
          <a:noFill/>
          <a:ln>
            <a:noFill/>
          </a:ln>
        </p:spPr>
        <p:txBody>
          <a:bodyPr spcFirstLastPara="1" wrap="square" lIns="91425" tIns="45700" rIns="91425" bIns="45700" anchor="ctr" anchorCtr="0">
            <a:normAutofit/>
          </a:bodyPr>
          <a:lstStyle/>
          <a:p>
            <a:pPr marL="0" lvl="0" indent="0" algn="l" rtl="0">
              <a:lnSpc>
                <a:spcPct val="108000"/>
              </a:lnSpc>
              <a:spcBef>
                <a:spcPts val="0"/>
              </a:spcBef>
              <a:spcAft>
                <a:spcPts val="0"/>
              </a:spcAft>
              <a:buClr>
                <a:schemeClr val="accent4"/>
              </a:buClr>
              <a:buSzPts val="3500"/>
              <a:buNone/>
            </a:pPr>
            <a:r>
              <a:rPr lang="en-US" sz="2800"/>
              <a:t>Where does your agency stand with knowledge, understanding and application of period of performance standards? </a:t>
            </a:r>
            <a:endParaRPr/>
          </a:p>
          <a:p>
            <a:pPr marL="0" lvl="0" indent="0" algn="l" rtl="0">
              <a:lnSpc>
                <a:spcPct val="108000"/>
              </a:lnSpc>
              <a:spcBef>
                <a:spcPts val="1200"/>
              </a:spcBef>
              <a:spcAft>
                <a:spcPts val="0"/>
              </a:spcAft>
              <a:buClr>
                <a:schemeClr val="accent4"/>
              </a:buClr>
              <a:buSzPts val="3500"/>
              <a:buNone/>
            </a:pPr>
            <a:endParaRPr sz="2800"/>
          </a:p>
          <a:p>
            <a:pPr marL="0" lvl="0" indent="0" algn="l" rtl="0">
              <a:lnSpc>
                <a:spcPct val="108000"/>
              </a:lnSpc>
              <a:spcBef>
                <a:spcPts val="1200"/>
              </a:spcBef>
              <a:spcAft>
                <a:spcPts val="0"/>
              </a:spcAft>
              <a:buClr>
                <a:schemeClr val="accent4"/>
              </a:buClr>
              <a:buSzPts val="3500"/>
              <a:buNone/>
            </a:pPr>
            <a:r>
              <a:rPr lang="en-US" sz="2800" b="1"/>
              <a:t>There are resources to help navigate the requirements.</a:t>
            </a:r>
            <a:endParaRPr/>
          </a:p>
        </p:txBody>
      </p:sp>
      <p:pic>
        <p:nvPicPr>
          <p:cNvPr id="399" name="Google Shape;399;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69232" y="1034480"/>
            <a:ext cx="3207895" cy="3865607"/>
          </a:xfrm>
          <a:prstGeom prst="rect">
            <a:avLst/>
          </a:prstGeom>
          <a:noFill/>
          <a:ln>
            <a:noFill/>
          </a:ln>
        </p:spPr>
      </p:pic>
      <p:sp>
        <p:nvSpPr>
          <p:cNvPr id="400" name="Google Shape;400;p29">
            <a:extLst>
              <a:ext uri="{C183D7F6-B498-43B3-948B-1728B52AA6E4}">
                <adec:decorative xmlns:adec="http://schemas.microsoft.com/office/drawing/2017/decorative" val="1"/>
              </a:ext>
            </a:extLst>
          </p:cNvPr>
          <p:cNvSpPr/>
          <p:nvPr/>
        </p:nvSpPr>
        <p:spPr>
          <a:xfrm>
            <a:off x="1131756" y="5021704"/>
            <a:ext cx="3282846" cy="509666"/>
          </a:xfrm>
          <a:prstGeom prst="ellipse">
            <a:avLst/>
          </a:prstGeom>
          <a:solidFill>
            <a:srgbClr val="DDC0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ctrTitle"/>
          </p:nvPr>
        </p:nvSpPr>
        <p:spPr>
          <a:xfrm>
            <a:off x="5205285" y="925774"/>
            <a:ext cx="6810481" cy="1991208"/>
          </a:xfrm>
          <a:prstGeom prst="rect">
            <a:avLst/>
          </a:prstGeom>
          <a:noFill/>
          <a:ln>
            <a:noFill/>
          </a:ln>
        </p:spPr>
        <p:txBody>
          <a:bodyPr spcFirstLastPara="1" wrap="square" lIns="91425" tIns="45700" rIns="91425" bIns="45700" anchor="b" anchorCtr="0">
            <a:noAutofit/>
          </a:bodyPr>
          <a:lstStyle/>
          <a:p>
            <a:pPr marL="0" lvl="0" indent="0" algn="l" rtl="0">
              <a:lnSpc>
                <a:spcPct val="102000"/>
              </a:lnSpc>
              <a:spcBef>
                <a:spcPts val="0"/>
              </a:spcBef>
              <a:spcAft>
                <a:spcPts val="0"/>
              </a:spcAft>
              <a:buClr>
                <a:schemeClr val="accent1"/>
              </a:buClr>
              <a:buSzPts val="4400"/>
              <a:buFont typeface="Open Sans"/>
              <a:buNone/>
            </a:pPr>
            <a:r>
              <a:rPr lang="en-US"/>
              <a:t>Meet Your Presenter</a:t>
            </a:r>
            <a:endParaRPr/>
          </a:p>
        </p:txBody>
      </p:sp>
      <p:sp>
        <p:nvSpPr>
          <p:cNvPr id="203" name="Google Shape;203;p3"/>
          <p:cNvSpPr txBox="1">
            <a:spLocks noGrp="1"/>
          </p:cNvSpPr>
          <p:nvPr>
            <p:ph type="body" idx="1"/>
          </p:nvPr>
        </p:nvSpPr>
        <p:spPr>
          <a:xfrm>
            <a:off x="5205285" y="3552669"/>
            <a:ext cx="5963920" cy="2311231"/>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4000"/>
              <a:buNone/>
            </a:pPr>
            <a:r>
              <a:rPr lang="en-US" sz="3200" b="1"/>
              <a:t>Sarah Clardy</a:t>
            </a:r>
            <a:endParaRPr/>
          </a:p>
          <a:p>
            <a:pPr marL="0" lvl="0" indent="0" algn="l" rtl="0">
              <a:lnSpc>
                <a:spcPct val="108000"/>
              </a:lnSpc>
              <a:spcBef>
                <a:spcPts val="1000"/>
              </a:spcBef>
              <a:spcAft>
                <a:spcPts val="0"/>
              </a:spcAft>
              <a:buSzPts val="3000"/>
              <a:buNone/>
            </a:pPr>
            <a:r>
              <a:rPr lang="en-US"/>
              <a:t>VRTAC-QM</a:t>
            </a:r>
            <a:endParaRPr/>
          </a:p>
        </p:txBody>
      </p:sp>
      <p:pic>
        <p:nvPicPr>
          <p:cNvPr id="204" name="Google Shape;204;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64598" y="1320399"/>
            <a:ext cx="2268345" cy="3193165"/>
          </a:xfrm>
          <a:prstGeom prst="rect">
            <a:avLst/>
          </a:prstGeom>
          <a:noFill/>
          <a:ln>
            <a:noFill/>
          </a:ln>
        </p:spPr>
      </p:pic>
      <p:cxnSp>
        <p:nvCxnSpPr>
          <p:cNvPr id="205" name="Google Shape;205;p3">
            <a:extLst>
              <a:ext uri="{C183D7F6-B498-43B3-948B-1728B52AA6E4}">
                <adec:decorative xmlns:adec="http://schemas.microsoft.com/office/drawing/2017/decorative" val="1"/>
              </a:ext>
            </a:extLst>
          </p:cNvPr>
          <p:cNvCxnSpPr/>
          <p:nvPr/>
        </p:nvCxnSpPr>
        <p:spPr>
          <a:xfrm>
            <a:off x="5365985" y="3250725"/>
            <a:ext cx="3999244" cy="0"/>
          </a:xfrm>
          <a:prstGeom prst="straightConnector1">
            <a:avLst/>
          </a:prstGeom>
          <a:noFill/>
          <a:ln w="28575" cap="flat" cmpd="sng">
            <a:solidFill>
              <a:schemeClr val="accent3"/>
            </a:solidFill>
            <a:prstDash val="solid"/>
            <a:miter lim="800000"/>
            <a:headEnd type="none" w="sm" len="sm"/>
            <a:tailEnd type="none" w="sm" len="sm"/>
          </a:ln>
        </p:spPr>
      </p:cxn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805164-CB65-0C34-CC70-8FBE31949A40}"/>
              </a:ext>
            </a:extLst>
          </p:cNvPr>
          <p:cNvSpPr>
            <a:spLocks noGrp="1"/>
          </p:cNvSpPr>
          <p:nvPr>
            <p:ph type="title"/>
          </p:nvPr>
        </p:nvSpPr>
        <p:spPr>
          <a:xfrm>
            <a:off x="731520" y="365761"/>
            <a:ext cx="10757328" cy="890384"/>
          </a:xfrm>
        </p:spPr>
        <p:txBody>
          <a:bodyPr/>
          <a:lstStyle/>
          <a:p>
            <a:r>
              <a:rPr lang="en-US" dirty="0"/>
              <a:t>Action Steps</a:t>
            </a:r>
          </a:p>
        </p:txBody>
      </p:sp>
      <p:sp>
        <p:nvSpPr>
          <p:cNvPr id="2" name="Text Placeholder 1">
            <a:extLst>
              <a:ext uri="{FF2B5EF4-FFF2-40B4-BE49-F238E27FC236}">
                <a16:creationId xmlns:a16="http://schemas.microsoft.com/office/drawing/2014/main" id="{6BDF4A9E-69C7-94AA-FC02-6AEECEEB4902}"/>
              </a:ext>
            </a:extLst>
          </p:cNvPr>
          <p:cNvSpPr>
            <a:spLocks noGrp="1"/>
          </p:cNvSpPr>
          <p:nvPr>
            <p:ph type="body" idx="1"/>
          </p:nvPr>
        </p:nvSpPr>
        <p:spPr>
          <a:xfrm>
            <a:off x="731520" y="1532127"/>
            <a:ext cx="10757328" cy="4063473"/>
          </a:xfrm>
        </p:spPr>
        <p:txBody>
          <a:bodyPr>
            <a:normAutofit fontScale="92500"/>
          </a:bodyPr>
          <a:lstStyle/>
          <a:p>
            <a:pPr marL="38100" indent="0">
              <a:buNone/>
            </a:pPr>
            <a:r>
              <a:rPr lang="en-US" b="1" dirty="0">
                <a:solidFill>
                  <a:schemeClr val="bg2">
                    <a:lumMod val="50000"/>
                  </a:schemeClr>
                </a:solidFill>
              </a:rPr>
              <a:t>Follow-up Action Steps</a:t>
            </a:r>
          </a:p>
          <a:p>
            <a:r>
              <a:rPr lang="en-US" dirty="0"/>
              <a:t>The VR agency will examine the timing and management of obligations, including tracking, reporting, and liquidations. After which, the VR agency will create a comprehensive spending strategy with internal controls that integrates technology to effectively manage period of performance.</a:t>
            </a:r>
          </a:p>
          <a:p>
            <a:pPr marL="38100" indent="0">
              <a:buNone/>
            </a:pPr>
            <a:r>
              <a:rPr lang="en-US" b="1" dirty="0">
                <a:solidFill>
                  <a:schemeClr val="bg2">
                    <a:lumMod val="50000"/>
                  </a:schemeClr>
                </a:solidFill>
              </a:rPr>
              <a:t>Results</a:t>
            </a:r>
          </a:p>
          <a:p>
            <a:r>
              <a:rPr lang="en-US" dirty="0"/>
              <a:t>A spending strategy with internal controls is in place, being implemented, thereby increasing allowable </a:t>
            </a:r>
            <a:r>
              <a:rPr lang="en-US"/>
              <a:t>expenditures that </a:t>
            </a:r>
            <a:r>
              <a:rPr lang="en-US" dirty="0"/>
              <a:t>promote increased services to customers and quality employment outcomes. </a:t>
            </a:r>
          </a:p>
        </p:txBody>
      </p:sp>
    </p:spTree>
    <p:custDataLst>
      <p:tags r:id="rId1"/>
    </p:custDataLst>
    <p:extLst>
      <p:ext uri="{BB962C8B-B14F-4D97-AF65-F5344CB8AC3E}">
        <p14:creationId xmlns:p14="http://schemas.microsoft.com/office/powerpoint/2010/main" val="3395902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0"/>
          <p:cNvSpPr txBox="1">
            <a:spLocks noGrp="1"/>
          </p:cNvSpPr>
          <p:nvPr>
            <p:ph type="title"/>
          </p:nvPr>
        </p:nvSpPr>
        <p:spPr>
          <a:xfrm>
            <a:off x="1998453" y="2993873"/>
            <a:ext cx="8195094" cy="2292096"/>
          </a:xfrm>
          <a:prstGeom prst="rect">
            <a:avLst/>
          </a:prstGeom>
          <a:noFill/>
          <a:ln>
            <a:noFill/>
          </a:ln>
        </p:spPr>
        <p:txBody>
          <a:bodyPr spcFirstLastPara="1" wrap="square" lIns="121900" tIns="121900" rIns="121900" bIns="121900" anchor="t" anchorCtr="0">
            <a:noAutofit/>
          </a:bodyPr>
          <a:lstStyle/>
          <a:p>
            <a:pPr marL="0" lvl="0" indent="0" algn="ctr" rtl="0">
              <a:lnSpc>
                <a:spcPct val="123333"/>
              </a:lnSpc>
              <a:spcBef>
                <a:spcPts val="0"/>
              </a:spcBef>
              <a:spcAft>
                <a:spcPts val="0"/>
              </a:spcAft>
              <a:buClr>
                <a:schemeClr val="lt1"/>
              </a:buClr>
              <a:buSzPts val="6000"/>
              <a:buFont typeface="Open Sans"/>
              <a:buNone/>
            </a:pPr>
            <a:r>
              <a:rPr lang="en-US" sz="6000">
                <a:solidFill>
                  <a:schemeClr val="lt1"/>
                </a:solidFill>
              </a:rPr>
              <a:t>Questions</a:t>
            </a:r>
            <a:br>
              <a:rPr lang="en-US" sz="6000">
                <a:solidFill>
                  <a:schemeClr val="lt1"/>
                </a:solidFill>
              </a:rPr>
            </a:br>
            <a:endParaRPr sz="6000">
              <a:solidFill>
                <a:schemeClr val="lt1"/>
              </a:solidFill>
            </a:endParaRPr>
          </a:p>
        </p:txBody>
      </p:sp>
      <p:pic>
        <p:nvPicPr>
          <p:cNvPr id="406" name="Google Shape;406;p3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171237" y="1293953"/>
            <a:ext cx="2845968" cy="2845968"/>
          </a:xfrm>
          <a:prstGeom prst="rect">
            <a:avLst/>
          </a:prstGeom>
          <a:noFill/>
          <a:ln>
            <a:noFill/>
          </a:ln>
        </p:spPr>
      </p:pic>
      <p:sp>
        <p:nvSpPr>
          <p:cNvPr id="407" name="Google Shape;407;p30"/>
          <p:cNvSpPr txBox="1"/>
          <p:nvPr/>
        </p:nvSpPr>
        <p:spPr>
          <a:xfrm>
            <a:off x="3187839" y="4917716"/>
            <a:ext cx="7573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Open Sans"/>
              <a:buNone/>
            </a:pPr>
            <a:r>
              <a:rPr lang="en-US" sz="1800" b="1" i="0" u="none" strike="noStrike" cap="none">
                <a:solidFill>
                  <a:schemeClr val="lt1"/>
                </a:solidFill>
                <a:latin typeface="Open Sans"/>
                <a:ea typeface="Open Sans"/>
                <a:cs typeface="Open Sans"/>
                <a:sym typeface="Open Sans"/>
              </a:rPr>
              <a:t>Please direct questions to your RSA-SMPID state liaison.</a:t>
            </a:r>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1"/>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14D8D"/>
              </a:buClr>
              <a:buSzPts val="4400"/>
              <a:buFont typeface="Open Sans"/>
              <a:buNone/>
            </a:pPr>
            <a:r>
              <a:rPr lang="en-US" sz="4400">
                <a:solidFill>
                  <a:srgbClr val="214D8D"/>
                </a:solidFill>
              </a:rPr>
              <a:t>Conference Partners</a:t>
            </a:r>
            <a:endParaRPr/>
          </a:p>
        </p:txBody>
      </p:sp>
      <p:pic>
        <p:nvPicPr>
          <p:cNvPr id="414" name="Google Shape;414;p31" descr="Council of State Administrators of Vocational Rehabilitation (CSAVR)"/>
          <p:cNvPicPr preferRelativeResize="0"/>
          <p:nvPr/>
        </p:nvPicPr>
        <p:blipFill rotWithShape="1">
          <a:blip r:embed="rId3">
            <a:alphaModFix/>
          </a:blip>
          <a:srcRect/>
          <a:stretch/>
        </p:blipFill>
        <p:spPr>
          <a:xfrm>
            <a:off x="1353797" y="2435348"/>
            <a:ext cx="2809558" cy="832852"/>
          </a:xfrm>
          <a:prstGeom prst="rect">
            <a:avLst/>
          </a:prstGeom>
          <a:noFill/>
          <a:ln>
            <a:noFill/>
          </a:ln>
        </p:spPr>
      </p:pic>
      <p:pic>
        <p:nvPicPr>
          <p:cNvPr id="415" name="Google Shape;415;p31" descr="National Council of State Agencies for the Blind (NCSAB)"/>
          <p:cNvPicPr preferRelativeResize="0"/>
          <p:nvPr/>
        </p:nvPicPr>
        <p:blipFill rotWithShape="1">
          <a:blip r:embed="rId4">
            <a:alphaModFix/>
          </a:blip>
          <a:srcRect/>
          <a:stretch/>
        </p:blipFill>
        <p:spPr>
          <a:xfrm>
            <a:off x="5179203" y="2426989"/>
            <a:ext cx="2255898" cy="849571"/>
          </a:xfrm>
          <a:prstGeom prst="rect">
            <a:avLst/>
          </a:prstGeom>
          <a:noFill/>
          <a:ln>
            <a:noFill/>
          </a:ln>
        </p:spPr>
      </p:pic>
      <p:pic>
        <p:nvPicPr>
          <p:cNvPr id="416" name="Google Shape;416;p31" descr="Vocational Rehabilitation Technical Assistance Center for Quality Management  (VRTAC-QM)"/>
          <p:cNvPicPr preferRelativeResize="0"/>
          <p:nvPr/>
        </p:nvPicPr>
        <p:blipFill rotWithShape="1">
          <a:blip r:embed="rId5">
            <a:alphaModFix/>
          </a:blip>
          <a:srcRect/>
          <a:stretch/>
        </p:blipFill>
        <p:spPr>
          <a:xfrm>
            <a:off x="8450948" y="2385258"/>
            <a:ext cx="2417904" cy="933032"/>
          </a:xfrm>
          <a:prstGeom prst="rect">
            <a:avLst/>
          </a:prstGeom>
          <a:noFill/>
          <a:ln>
            <a:noFill/>
          </a:ln>
        </p:spPr>
      </p:pic>
      <p:pic>
        <p:nvPicPr>
          <p:cNvPr id="417" name="Google Shape;417;p31" descr="Vocational Rehabilitation Technical Assistance Center for Quality Employment (VRTAC-QE)"/>
          <p:cNvPicPr preferRelativeResize="0"/>
          <p:nvPr/>
        </p:nvPicPr>
        <p:blipFill rotWithShape="1">
          <a:blip r:embed="rId6">
            <a:alphaModFix/>
          </a:blip>
          <a:srcRect/>
          <a:stretch/>
        </p:blipFill>
        <p:spPr>
          <a:xfrm>
            <a:off x="3012729" y="3690112"/>
            <a:ext cx="2442598" cy="1169549"/>
          </a:xfrm>
          <a:prstGeom prst="rect">
            <a:avLst/>
          </a:prstGeom>
          <a:noFill/>
          <a:ln>
            <a:noFill/>
          </a:ln>
        </p:spPr>
      </p:pic>
      <p:pic>
        <p:nvPicPr>
          <p:cNvPr id="418" name="Google Shape;418;p31" descr="National Technical Assistance Center on Transition (NTACT: The Collaborative)"/>
          <p:cNvPicPr preferRelativeResize="0"/>
          <p:nvPr/>
        </p:nvPicPr>
        <p:blipFill rotWithShape="1">
          <a:blip r:embed="rId7">
            <a:alphaModFix/>
          </a:blip>
          <a:srcRect/>
          <a:stretch/>
        </p:blipFill>
        <p:spPr>
          <a:xfrm>
            <a:off x="6619772" y="3867873"/>
            <a:ext cx="2775092" cy="81402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a:extLst>
              <a:ext uri="{C183D7F6-B498-43B3-948B-1728B52AA6E4}">
                <adec:decorative xmlns:adec="http://schemas.microsoft.com/office/drawing/2017/decorative" val="1"/>
              </a:ext>
            </a:extLst>
          </p:cNvPr>
          <p:cNvSpPr/>
          <p:nvPr/>
        </p:nvSpPr>
        <p:spPr>
          <a:xfrm>
            <a:off x="2945296" y="1798983"/>
            <a:ext cx="6301409" cy="2640013"/>
          </a:xfrm>
          <a:prstGeom prst="roundRect">
            <a:avLst>
              <a:gd name="adj" fmla="val 16667"/>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425" name="Google Shape;425;p32"/>
          <p:cNvSpPr txBox="1">
            <a:spLocks noGrp="1"/>
          </p:cNvSpPr>
          <p:nvPr>
            <p:ph type="title"/>
          </p:nvPr>
        </p:nvSpPr>
        <p:spPr>
          <a:xfrm>
            <a:off x="2427259" y="2423604"/>
            <a:ext cx="7337482" cy="1376039"/>
          </a:xfrm>
          <a:prstGeom prst="rect">
            <a:avLst/>
          </a:prstGeom>
          <a:noFill/>
          <a:ln>
            <a:noFill/>
          </a:ln>
        </p:spPr>
        <p:txBody>
          <a:bodyPr spcFirstLastPara="1" wrap="square" lIns="91425" tIns="45700" rIns="91425" bIns="45700" anchor="b" anchorCtr="0">
            <a:noAutofit/>
          </a:bodyPr>
          <a:lstStyle/>
          <a:p>
            <a:pPr marL="0" lvl="0" indent="0" algn="ctr" rtl="0">
              <a:lnSpc>
                <a:spcPct val="105000"/>
              </a:lnSpc>
              <a:spcBef>
                <a:spcPts val="0"/>
              </a:spcBef>
              <a:spcAft>
                <a:spcPts val="0"/>
              </a:spcAft>
              <a:buClr>
                <a:srgbClr val="214D8D"/>
              </a:buClr>
              <a:buSzPts val="6600"/>
              <a:buFont typeface="Open Sans"/>
              <a:buNone/>
            </a:pPr>
            <a:r>
              <a:rPr lang="en-US" sz="6600" dirty="0">
                <a:solidFill>
                  <a:srgbClr val="214D8D"/>
                </a:solidFill>
              </a:rPr>
              <a:t>Thank You</a:t>
            </a:r>
            <a:endParaRPr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a:spLocks noGrp="1"/>
          </p:cNvSpPr>
          <p:nvPr>
            <p:ph type="title"/>
          </p:nvPr>
        </p:nvSpPr>
        <p:spPr>
          <a:xfrm>
            <a:off x="731520" y="365761"/>
            <a:ext cx="10757328" cy="73962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48148"/>
              <a:buFont typeface="Open Sans"/>
              <a:buNone/>
            </a:pPr>
            <a:r>
              <a:rPr lang="en-US"/>
              <a:t>The current state of Period of Performance:</a:t>
            </a:r>
            <a:endParaRPr sz="2700"/>
          </a:p>
        </p:txBody>
      </p:sp>
      <p:sp>
        <p:nvSpPr>
          <p:cNvPr id="211" name="Google Shape;211;p4"/>
          <p:cNvSpPr txBox="1">
            <a:spLocks noGrp="1"/>
          </p:cNvSpPr>
          <p:nvPr>
            <p:ph type="body" idx="1"/>
          </p:nvPr>
        </p:nvSpPr>
        <p:spPr>
          <a:xfrm>
            <a:off x="731520" y="1367248"/>
            <a:ext cx="6478749" cy="4385370"/>
          </a:xfrm>
          <a:prstGeom prst="rect">
            <a:avLst/>
          </a:prstGeom>
          <a:noFill/>
          <a:ln>
            <a:noFill/>
          </a:ln>
        </p:spPr>
        <p:txBody>
          <a:bodyPr spcFirstLastPara="1" wrap="square" lIns="91425" tIns="45700" rIns="91425" bIns="45700" anchor="t" anchorCtr="0">
            <a:normAutofit/>
          </a:bodyPr>
          <a:lstStyle/>
          <a:p>
            <a:pPr marL="347472" lvl="0" indent="-347472" algn="l" rtl="0">
              <a:lnSpc>
                <a:spcPct val="108000"/>
              </a:lnSpc>
              <a:spcBef>
                <a:spcPts val="0"/>
              </a:spcBef>
              <a:spcAft>
                <a:spcPts val="0"/>
              </a:spcAft>
              <a:buClr>
                <a:srgbClr val="6C4C25"/>
              </a:buClr>
              <a:buSzPts val="3000"/>
              <a:buChar char="•"/>
            </a:pPr>
            <a:r>
              <a:rPr lang="en-US"/>
              <a:t>Over the past 5 years 30 VR agencies of the 55 monitored have had findings in this area.</a:t>
            </a:r>
            <a:endParaRPr/>
          </a:p>
          <a:p>
            <a:pPr marL="347472" lvl="0" indent="-347472" algn="l" rtl="0">
              <a:lnSpc>
                <a:spcPct val="108000"/>
              </a:lnSpc>
              <a:spcBef>
                <a:spcPts val="1200"/>
              </a:spcBef>
              <a:spcAft>
                <a:spcPts val="0"/>
              </a:spcAft>
              <a:buClr>
                <a:srgbClr val="6C4C25"/>
              </a:buClr>
              <a:buSzPts val="3000"/>
              <a:buChar char="•"/>
            </a:pPr>
            <a:r>
              <a:rPr lang="en-US"/>
              <a:t>It’s the #1 fiscal-related area VR agencies seek technical assistance in.</a:t>
            </a:r>
            <a:endParaRPr/>
          </a:p>
          <a:p>
            <a:pPr marL="347472" lvl="0" indent="-347472" algn="l" rtl="0">
              <a:lnSpc>
                <a:spcPct val="108000"/>
              </a:lnSpc>
              <a:spcBef>
                <a:spcPts val="1200"/>
              </a:spcBef>
              <a:spcAft>
                <a:spcPts val="0"/>
              </a:spcAft>
              <a:buClr>
                <a:srgbClr val="6C4C25"/>
              </a:buClr>
              <a:buSzPts val="3000"/>
              <a:buChar char="•"/>
            </a:pPr>
            <a:r>
              <a:rPr lang="en-US" b="1"/>
              <a:t>Department of Education has regulations that MUST be followed.</a:t>
            </a:r>
            <a:endParaRPr/>
          </a:p>
        </p:txBody>
      </p:sp>
      <p:pic>
        <p:nvPicPr>
          <p:cNvPr id="212" name="Google Shape;212;p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34764" y="2251857"/>
            <a:ext cx="4602337" cy="4385370"/>
          </a:xfrm>
          <a:prstGeom prst="rect">
            <a:avLst/>
          </a:prstGeom>
          <a:noFill/>
          <a:ln>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
          <p:cNvSpPr txBox="1">
            <a:spLocks noGrp="1"/>
          </p:cNvSpPr>
          <p:nvPr>
            <p:ph type="title"/>
          </p:nvPr>
        </p:nvSpPr>
        <p:spPr>
          <a:xfrm>
            <a:off x="731520" y="365761"/>
            <a:ext cx="10757328"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Period of Performance</a:t>
            </a:r>
            <a:r>
              <a:rPr lang="en-US" sz="2800" b="0"/>
              <a:t> </a:t>
            </a:r>
            <a:r>
              <a:rPr lang="en-US" sz="2400" b="0"/>
              <a:t>(1)</a:t>
            </a:r>
            <a:endParaRPr sz="2700" b="0"/>
          </a:p>
        </p:txBody>
      </p:sp>
      <p:sp>
        <p:nvSpPr>
          <p:cNvPr id="218" name="Google Shape;218;p5"/>
          <p:cNvSpPr txBox="1">
            <a:spLocks noGrp="1"/>
          </p:cNvSpPr>
          <p:nvPr>
            <p:ph type="body" idx="1"/>
          </p:nvPr>
        </p:nvSpPr>
        <p:spPr>
          <a:xfrm>
            <a:off x="731520" y="1379095"/>
            <a:ext cx="10757328" cy="4373523"/>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3000"/>
              <a:buNone/>
            </a:pPr>
            <a:r>
              <a:rPr lang="en-US"/>
              <a:t>Period of Performance establishes the total estimated TIME interval </a:t>
            </a:r>
            <a:r>
              <a:rPr lang="en-US" b="1"/>
              <a:t>between the start of an initial Federal award and the PLANNED end date</a:t>
            </a:r>
            <a:r>
              <a:rPr lang="en-US"/>
              <a:t>, which may include one or more funded portions, or budget periods (2 C.F.R. §200.1). </a:t>
            </a:r>
            <a:endParaRPr/>
          </a:p>
          <a:p>
            <a:pPr marL="0" lvl="0" indent="0" algn="l" rtl="0">
              <a:lnSpc>
                <a:spcPct val="108000"/>
              </a:lnSpc>
              <a:spcBef>
                <a:spcPts val="1200"/>
              </a:spcBef>
              <a:spcAft>
                <a:spcPts val="0"/>
              </a:spcAft>
              <a:buSzPts val="3000"/>
              <a:buNone/>
            </a:pPr>
            <a:r>
              <a:rPr lang="en-US"/>
              <a:t>Budget Periods represent the TIME interval during which recipients are authorized to expend the funds awarded, including any funds carried forward (2 C.F.R. §200.1).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5456420" y="1869627"/>
            <a:ext cx="6277440" cy="4156704"/>
          </a:xfrm>
          <a:prstGeom prst="rect">
            <a:avLst/>
          </a:prstGeom>
          <a:noFill/>
          <a:ln>
            <a:noFill/>
          </a:ln>
        </p:spPr>
      </p:pic>
      <p:sp>
        <p:nvSpPr>
          <p:cNvPr id="225" name="Google Shape;225;p6"/>
          <p:cNvSpPr txBox="1">
            <a:spLocks noGrp="1"/>
          </p:cNvSpPr>
          <p:nvPr>
            <p:ph type="title"/>
          </p:nvPr>
        </p:nvSpPr>
        <p:spPr>
          <a:xfrm>
            <a:off x="717336" y="639474"/>
            <a:ext cx="10757328"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Period of Performance</a:t>
            </a:r>
            <a:r>
              <a:rPr lang="en-US" sz="2800" b="0"/>
              <a:t> </a:t>
            </a:r>
            <a:r>
              <a:rPr lang="en-US" sz="2400" b="0"/>
              <a:t>(2)</a:t>
            </a:r>
            <a:endParaRPr/>
          </a:p>
        </p:txBody>
      </p:sp>
      <p:sp>
        <p:nvSpPr>
          <p:cNvPr id="226" name="Google Shape;226;p6"/>
          <p:cNvSpPr txBox="1">
            <a:spLocks noGrp="1"/>
          </p:cNvSpPr>
          <p:nvPr>
            <p:ph type="body" idx="1"/>
          </p:nvPr>
        </p:nvSpPr>
        <p:spPr>
          <a:xfrm>
            <a:off x="717336" y="1652808"/>
            <a:ext cx="6958434" cy="4373523"/>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4000"/>
              <a:buNone/>
            </a:pPr>
            <a:r>
              <a:rPr lang="en-US" sz="3200"/>
              <a:t>The Period of Performance may </a:t>
            </a:r>
            <a:r>
              <a:rPr lang="en-US" sz="2800"/>
              <a:t>include</a:t>
            </a:r>
            <a:r>
              <a:rPr lang="en-US" sz="3200"/>
              <a:t> </a:t>
            </a:r>
            <a:r>
              <a:rPr lang="en-US" sz="3200" b="1"/>
              <a:t>one</a:t>
            </a:r>
            <a:r>
              <a:rPr lang="en-US" sz="3200"/>
              <a:t> budget period or </a:t>
            </a:r>
            <a:r>
              <a:rPr lang="en-US" sz="3200" b="1"/>
              <a:t>two</a:t>
            </a:r>
            <a:r>
              <a:rPr lang="en-US" sz="3200"/>
              <a:t> if the grantee met carryover criteria.</a:t>
            </a:r>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7"/>
          <p:cNvSpPr txBox="1">
            <a:spLocks noGrp="1"/>
          </p:cNvSpPr>
          <p:nvPr>
            <p:ph type="title"/>
          </p:nvPr>
        </p:nvSpPr>
        <p:spPr>
          <a:xfrm>
            <a:off x="262879" y="215859"/>
            <a:ext cx="11666241" cy="968364"/>
          </a:xfrm>
          <a:prstGeom prst="rect">
            <a:avLst/>
          </a:prstGeom>
          <a:noFill/>
          <a:ln>
            <a:noFill/>
          </a:ln>
        </p:spPr>
        <p:txBody>
          <a:bodyPr spcFirstLastPara="1" wrap="square" lIns="91425" tIns="0" rIns="91425" bIns="0" anchor="b" anchorCtr="0">
            <a:noAutofit/>
          </a:bodyPr>
          <a:lstStyle/>
          <a:p>
            <a:pPr marL="0" lvl="0" indent="0" algn="ctr" rtl="0">
              <a:lnSpc>
                <a:spcPct val="102000"/>
              </a:lnSpc>
              <a:spcBef>
                <a:spcPts val="0"/>
              </a:spcBef>
              <a:spcAft>
                <a:spcPts val="0"/>
              </a:spcAft>
              <a:buClr>
                <a:srgbClr val="6C4C25"/>
              </a:buClr>
              <a:buSzPts val="3200"/>
              <a:buFont typeface="Open Sans"/>
              <a:buNone/>
            </a:pPr>
            <a:r>
              <a:rPr lang="en-US" sz="3200"/>
              <a:t>The Department references the Period of Performance as the Federal Funding Period in Box 6 of the GAN.</a:t>
            </a:r>
            <a:endParaRPr sz="3200">
              <a:solidFill>
                <a:srgbClr val="6C4C25"/>
              </a:solidFill>
            </a:endParaRPr>
          </a:p>
        </p:txBody>
      </p:sp>
      <p:pic>
        <p:nvPicPr>
          <p:cNvPr id="232" name="Google Shape;232;p7" descr="Grant award notification document"/>
          <p:cNvPicPr preferRelativeResize="0"/>
          <p:nvPr/>
        </p:nvPicPr>
        <p:blipFill rotWithShape="1">
          <a:blip r:embed="rId3">
            <a:alphaModFix/>
          </a:blip>
          <a:srcRect t="2513" b="47218"/>
          <a:stretch/>
        </p:blipFill>
        <p:spPr>
          <a:xfrm>
            <a:off x="2048655" y="1453237"/>
            <a:ext cx="8094689" cy="5188904"/>
          </a:xfrm>
          <a:prstGeom prst="rect">
            <a:avLst/>
          </a:prstGeom>
          <a:noFill/>
          <a:ln w="15875" cap="flat" cmpd="sng">
            <a:solidFill>
              <a:schemeClr val="dk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txBox="1">
            <a:spLocks noGrp="1"/>
          </p:cNvSpPr>
          <p:nvPr>
            <p:ph type="title"/>
          </p:nvPr>
        </p:nvSpPr>
        <p:spPr>
          <a:xfrm>
            <a:off x="1562050" y="2886396"/>
            <a:ext cx="9067900" cy="1364247"/>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chemeClr val="lt1"/>
              </a:buClr>
              <a:buSzPts val="4000"/>
              <a:buFont typeface="Open Sans"/>
              <a:buNone/>
            </a:pPr>
            <a:r>
              <a:rPr lang="en-US" sz="4000" b="1"/>
              <a:t>Now that TIME is established, let’s talk about OBLIGATIONS.</a:t>
            </a:r>
            <a:endParaRPr sz="4000" b="1">
              <a:solidFill>
                <a:schemeClr val="lt1"/>
              </a:solidFill>
            </a:endParaRPr>
          </a:p>
        </p:txBody>
      </p:sp>
      <p:sp>
        <p:nvSpPr>
          <p:cNvPr id="238" name="Google Shape;238;p8"/>
          <p:cNvSpPr txBox="1">
            <a:spLocks noGrp="1"/>
          </p:cNvSpPr>
          <p:nvPr>
            <p:ph type="body" idx="1"/>
          </p:nvPr>
        </p:nvSpPr>
        <p:spPr>
          <a:xfrm>
            <a:off x="1562049" y="4382677"/>
            <a:ext cx="9067900" cy="1654033"/>
          </a:xfrm>
          <a:prstGeom prst="rect">
            <a:avLst/>
          </a:prstGeom>
          <a:noFill/>
          <a:ln>
            <a:noFill/>
          </a:ln>
        </p:spPr>
        <p:txBody>
          <a:bodyPr spcFirstLastPara="1" wrap="square" lIns="91425" tIns="45700" rIns="91425" bIns="45700" anchor="t" anchorCtr="0">
            <a:noAutofit/>
          </a:bodyPr>
          <a:lstStyle/>
          <a:p>
            <a:pPr marL="0" lvl="0" indent="0" algn="ctr" rtl="0">
              <a:lnSpc>
                <a:spcPct val="105000"/>
              </a:lnSpc>
              <a:spcBef>
                <a:spcPts val="0"/>
              </a:spcBef>
              <a:spcAft>
                <a:spcPts val="0"/>
              </a:spcAft>
              <a:buClr>
                <a:schemeClr val="lt1"/>
              </a:buClr>
              <a:buSzPts val="3000"/>
              <a:buNone/>
            </a:pPr>
            <a:r>
              <a:rPr lang="en-US"/>
              <a:t>Financial obligations are orders placed for property and services, contracts, and similar transactions that require payment (2 C.F.R. §200.1). </a:t>
            </a:r>
            <a:endParaRPr/>
          </a:p>
        </p:txBody>
      </p:sp>
      <p:pic>
        <p:nvPicPr>
          <p:cNvPr id="239" name="Google Shape;239;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24845" y="496500"/>
            <a:ext cx="2142308" cy="2142308"/>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9"/>
          <p:cNvSpPr txBox="1">
            <a:spLocks noGrp="1"/>
          </p:cNvSpPr>
          <p:nvPr>
            <p:ph type="title"/>
          </p:nvPr>
        </p:nvSpPr>
        <p:spPr>
          <a:xfrm>
            <a:off x="731520" y="365761"/>
            <a:ext cx="10757328"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a:t>Obligations</a:t>
            </a:r>
            <a:r>
              <a:rPr lang="en-US" sz="2400"/>
              <a:t> </a:t>
            </a:r>
            <a:r>
              <a:rPr lang="en-US" sz="2400" b="0"/>
              <a:t>(1)</a:t>
            </a:r>
            <a:endParaRPr/>
          </a:p>
        </p:txBody>
      </p:sp>
      <p:sp>
        <p:nvSpPr>
          <p:cNvPr id="246" name="Google Shape;246;p9"/>
          <p:cNvSpPr txBox="1">
            <a:spLocks noGrp="1"/>
          </p:cNvSpPr>
          <p:nvPr>
            <p:ph type="body" idx="1"/>
          </p:nvPr>
        </p:nvSpPr>
        <p:spPr>
          <a:xfrm>
            <a:off x="839449" y="1379095"/>
            <a:ext cx="7090348" cy="4373523"/>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3500"/>
              <a:buNone/>
            </a:pPr>
            <a:r>
              <a:rPr lang="en-US" sz="2800"/>
              <a:t>The Education Department General Administrative Regulations (EDGAR) gives specific instructions for assigning obligations within the Period of Performance according to the following categories (34 C.F.R. §76.707). </a:t>
            </a:r>
            <a:endParaRPr/>
          </a:p>
        </p:txBody>
      </p:sp>
      <p:pic>
        <p:nvPicPr>
          <p:cNvPr id="247" name="Google Shape;247;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5400000">
            <a:off x="6533068" y="857485"/>
            <a:ext cx="6516417" cy="4801447"/>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69509C-9434-4533-ADD5-A695A831F549}">
  <ds:schemaRefs>
    <ds:schemaRef ds:uri="http://schemas.microsoft.com/sharepoint/v3/contenttype/forms"/>
  </ds:schemaRefs>
</ds:datastoreItem>
</file>

<file path=customXml/itemProps2.xml><?xml version="1.0" encoding="utf-8"?>
<ds:datastoreItem xmlns:ds="http://schemas.openxmlformats.org/officeDocument/2006/customXml" ds:itemID="{DADEFF42-2FCA-4EB0-BF05-9A8D573DB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1749</Words>
  <Application>Microsoft Office PowerPoint</Application>
  <PresentationFormat>Widescreen</PresentationFormat>
  <Paragraphs>122</Paragraphs>
  <Slides>33</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Noto Sans Symbols</vt:lpstr>
      <vt:lpstr>Courier New</vt:lpstr>
      <vt:lpstr>Open Sans</vt:lpstr>
      <vt:lpstr>Calibri</vt:lpstr>
      <vt:lpstr>Arial</vt:lpstr>
      <vt:lpstr>Office Theme</vt:lpstr>
      <vt:lpstr>Office Theme</vt:lpstr>
      <vt:lpstr>Session 2: Period of Performance:  It’s All about TIME and OBLIGATIONS</vt:lpstr>
      <vt:lpstr>Disclaimer</vt:lpstr>
      <vt:lpstr>Meet Your Presenter</vt:lpstr>
      <vt:lpstr>The current state of Period of Performance:</vt:lpstr>
      <vt:lpstr>Period of Performance (1)</vt:lpstr>
      <vt:lpstr>Period of Performance (2)</vt:lpstr>
      <vt:lpstr>The Department references the Period of Performance as the Federal Funding Period in Box 6 of the GAN.</vt:lpstr>
      <vt:lpstr>Now that TIME is established, let’s talk about OBLIGATIONS.</vt:lpstr>
      <vt:lpstr>Obligations (1)</vt:lpstr>
      <vt:lpstr>Obligations Table</vt:lpstr>
      <vt:lpstr>Obligations (2)</vt:lpstr>
      <vt:lpstr>Obligations (3)</vt:lpstr>
      <vt:lpstr>The Fundamental Challenge</vt:lpstr>
      <vt:lpstr>Journal Obligations</vt:lpstr>
      <vt:lpstr>Let’s illustrate the life cycle of a sample obligation:</vt:lpstr>
      <vt:lpstr>Obligation Life Cycle (1)</vt:lpstr>
      <vt:lpstr>Obligation Life Cycle (2)</vt:lpstr>
      <vt:lpstr>Obligation Life Cycle (3)</vt:lpstr>
      <vt:lpstr>Systems and Technology: Standards</vt:lpstr>
      <vt:lpstr>Systems and Technology: Records</vt:lpstr>
      <vt:lpstr>CMS Checklist Examples</vt:lpstr>
      <vt:lpstr>CMS Checklist Examples (1)</vt:lpstr>
      <vt:lpstr>CMS Checklist Examples (2)</vt:lpstr>
      <vt:lpstr>CMS Checklist Examples (3)</vt:lpstr>
      <vt:lpstr>CMS Checklist Examples (4)</vt:lpstr>
      <vt:lpstr>CMS Checklist Examples (5)</vt:lpstr>
      <vt:lpstr>CMS Checklist Examples (6)</vt:lpstr>
      <vt:lpstr>CMS Checklist Examples (7)</vt:lpstr>
      <vt:lpstr>Reflection</vt:lpstr>
      <vt:lpstr>Action Steps</vt:lpstr>
      <vt:lpstr>Questions </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Period of Performance:  It’s All about TIME and OBLIGATIONS</dc:title>
  <dc:creator>Dawn Lalley</dc:creator>
  <cp:lastModifiedBy>Pankow, Carol</cp:lastModifiedBy>
  <cp:revision>5</cp:revision>
  <dcterms:created xsi:type="dcterms:W3CDTF">2021-01-21T01:54:30Z</dcterms:created>
  <dcterms:modified xsi:type="dcterms:W3CDTF">2023-04-05T23:39:30Z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