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641" r:id="rId6"/>
    <p:sldId id="642" r:id="rId7"/>
    <p:sldId id="2147471905" r:id="rId8"/>
    <p:sldId id="2147471906" r:id="rId9"/>
    <p:sldId id="2147471907" r:id="rId10"/>
    <p:sldId id="2147471908" r:id="rId11"/>
    <p:sldId id="2147471909" r:id="rId12"/>
    <p:sldId id="2147471910" r:id="rId13"/>
    <p:sldId id="2147471911" r:id="rId14"/>
    <p:sldId id="2147471912" r:id="rId15"/>
    <p:sldId id="2147471913" r:id="rId16"/>
    <p:sldId id="2147471914" r:id="rId17"/>
    <p:sldId id="2147471915" r:id="rId18"/>
    <p:sldId id="2147471916" r:id="rId19"/>
    <p:sldId id="2147471917" r:id="rId20"/>
    <p:sldId id="2147471918" r:id="rId21"/>
    <p:sldId id="2147471919" r:id="rId22"/>
    <p:sldId id="2147471920" r:id="rId23"/>
    <p:sldId id="2147471921" r:id="rId24"/>
    <p:sldId id="2147471922" r:id="rId25"/>
    <p:sldId id="2147471923" r:id="rId26"/>
    <p:sldId id="2147471924" r:id="rId27"/>
    <p:sldId id="2147471904" r:id="rId28"/>
    <p:sldId id="720" r:id="rId29"/>
    <p:sldId id="82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3 CSAVR Conference - Charting Our Course: Maximizing VR Resources: Increasing Customer Outcomes" id="{7004EFDF-69F3-4A03-BADA-E3C62EA2580E}">
          <p14:sldIdLst>
            <p14:sldId id="256"/>
            <p14:sldId id="641"/>
            <p14:sldId id="642"/>
            <p14:sldId id="2147471905"/>
            <p14:sldId id="2147471906"/>
            <p14:sldId id="2147471907"/>
            <p14:sldId id="2147471908"/>
            <p14:sldId id="2147471909"/>
            <p14:sldId id="2147471910"/>
            <p14:sldId id="2147471911"/>
            <p14:sldId id="2147471912"/>
            <p14:sldId id="2147471913"/>
            <p14:sldId id="2147471914"/>
            <p14:sldId id="2147471915"/>
            <p14:sldId id="2147471916"/>
            <p14:sldId id="2147471917"/>
            <p14:sldId id="2147471918"/>
            <p14:sldId id="2147471919"/>
            <p14:sldId id="2147471920"/>
            <p14:sldId id="2147471921"/>
            <p14:sldId id="2147471922"/>
            <p14:sldId id="2147471923"/>
            <p14:sldId id="2147471924"/>
            <p14:sldId id="2147471904"/>
            <p14:sldId id="720"/>
            <p14:sldId id="8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Moya" initials="CM" lastIdx="1" clrIdx="0">
    <p:extLst>
      <p:ext uri="{19B8F6BF-5375-455C-9EA6-DF929625EA0E}">
        <p15:presenceInfo xmlns:p15="http://schemas.microsoft.com/office/powerpoint/2012/main" userId="S::moya@eri-wi.org::952a9161-3561-42aa-a1f1-acb93a460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FCD"/>
    <a:srgbClr val="FFFFFF"/>
    <a:srgbClr val="B7BFC8"/>
    <a:srgbClr val="F8F2EC"/>
    <a:srgbClr val="DDE8F7"/>
    <a:srgbClr val="D6B48A"/>
    <a:srgbClr val="DDC19E"/>
    <a:srgbClr val="C5C3C3"/>
    <a:srgbClr val="D1CFCF"/>
    <a:srgbClr val="C6D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Kulow" userId="b0e1690b-5e60-4f2f-a850-8c6fd8336e9a" providerId="ADAL" clId="{F83F4289-B3F2-4F3F-9613-AC7ACAA61756}"/>
    <pc:docChg chg="modSld">
      <pc:chgData name="Theresa Kulow" userId="b0e1690b-5e60-4f2f-a850-8c6fd8336e9a" providerId="ADAL" clId="{F83F4289-B3F2-4F3F-9613-AC7ACAA61756}" dt="2023-03-20T14:53:58.605" v="0" actId="1076"/>
      <pc:docMkLst>
        <pc:docMk/>
      </pc:docMkLst>
      <pc:sldChg chg="modSp mod">
        <pc:chgData name="Theresa Kulow" userId="b0e1690b-5e60-4f2f-a850-8c6fd8336e9a" providerId="ADAL" clId="{F83F4289-B3F2-4F3F-9613-AC7ACAA61756}" dt="2023-03-20T14:53:58.605" v="0" actId="1076"/>
        <pc:sldMkLst>
          <pc:docMk/>
          <pc:sldMk cId="3730260998" sldId="2147471923"/>
        </pc:sldMkLst>
        <pc:spChg chg="mod">
          <ac:chgData name="Theresa Kulow" userId="b0e1690b-5e60-4f2f-a850-8c6fd8336e9a" providerId="ADAL" clId="{F83F4289-B3F2-4F3F-9613-AC7ACAA61756}" dt="2023-03-20T14:53:58.605" v="0" actId="1076"/>
          <ac:spMkLst>
            <pc:docMk/>
            <pc:sldMk cId="3730260998" sldId="2147471923"/>
            <ac:spMk id="6" creationId="{B8C369E3-E637-56B0-02D4-F4DA5170FD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AEB7-D65B-4BDC-9ACE-1F18108F2AB0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A3FB9-EA21-459E-9502-135014CDD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1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5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41f7b77f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41f7b77f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8875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9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1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Title-Slid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871DA1-A612-AF8D-4335-B03FC9AA6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8" y="0"/>
            <a:ext cx="12197785" cy="6502400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E2DE54-8992-40C9-81F3-66833C2BC6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367" y="2651760"/>
            <a:ext cx="4754880" cy="310896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FA8318-9E8E-FF34-A66F-99CD658A0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4887"/>
            <a:ext cx="12192110" cy="767295"/>
            <a:chOff x="-2323" y="4128060"/>
            <a:chExt cx="12202601" cy="767295"/>
          </a:xfrm>
        </p:grpSpPr>
        <p:sp>
          <p:nvSpPr>
            <p:cNvPr id="15" name="Flowchart: Stored Data 11">
              <a:extLst>
                <a:ext uri="{FF2B5EF4-FFF2-40B4-BE49-F238E27FC236}">
                  <a16:creationId xmlns:a16="http://schemas.microsoft.com/office/drawing/2014/main" id="{DB0D8D1A-5D4F-9DFE-63ED-9FD288861C98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90F432-254B-0A11-FCEE-D4193513AD83}"/>
                </a:ext>
              </a:extLst>
            </p:cNvPr>
            <p:cNvGrpSpPr/>
            <p:nvPr/>
          </p:nvGrpSpPr>
          <p:grpSpPr>
            <a:xfrm>
              <a:off x="-2323" y="4170079"/>
              <a:ext cx="12202601" cy="725276"/>
              <a:chOff x="9932" y="5889769"/>
              <a:chExt cx="12184065" cy="72527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9C0A2D-CEF0-515D-6E9D-BEB66E0EA3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lowchart: Stored Data 11">
                <a:extLst>
                  <a:ext uri="{FF2B5EF4-FFF2-40B4-BE49-F238E27FC236}">
                    <a16:creationId xmlns:a16="http://schemas.microsoft.com/office/drawing/2014/main" id="{39F4E439-BEEA-2394-BA60-D2CB90F187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60429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DF6312-EA75-49E8-B573-59F02A599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367" y="548640"/>
            <a:ext cx="6766560" cy="1828800"/>
          </a:xfrm>
        </p:spPr>
        <p:txBody>
          <a:bodyPr anchor="b">
            <a:normAutofit/>
          </a:bodyPr>
          <a:lstStyle>
            <a:lvl1pPr algn="l">
              <a:lnSpc>
                <a:spcPct val="102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7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DABC57-CE97-6D41-DC88-D05340ECC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57328" cy="4063473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</p:spPr>
        <p:txBody>
          <a:bodyPr lIns="91440" tIns="45720" rIns="91440" bIns="45720"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0FB516-0834-E970-C852-A6ABB556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55"/>
            <a:ext cx="12192110" cy="755420"/>
            <a:chOff x="-2323" y="4128060"/>
            <a:chExt cx="12202601" cy="755420"/>
          </a:xfrm>
        </p:grpSpPr>
        <p:sp>
          <p:nvSpPr>
            <p:cNvPr id="9" name="Flowchart: Stored Data 11">
              <a:extLst>
                <a:ext uri="{FF2B5EF4-FFF2-40B4-BE49-F238E27FC236}">
                  <a16:creationId xmlns:a16="http://schemas.microsoft.com/office/drawing/2014/main" id="{2A71683F-C8AA-EA27-91F6-DFFC032C5128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A5FA9D-37EE-02EF-65ED-5C8FF705A84F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7ADECD-5FFB-819E-C0E5-401A5E842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lowchart: Stored Data 11">
                <a:extLst>
                  <a:ext uri="{FF2B5EF4-FFF2-40B4-BE49-F238E27FC236}">
                    <a16:creationId xmlns:a16="http://schemas.microsoft.com/office/drawing/2014/main" id="{ADFD5558-AAC9-665A-95A0-7C1941468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82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198B38-90DB-1CE2-D69F-CE939F51C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" y="-7834"/>
            <a:ext cx="12192000" cy="6502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57328" cy="4063473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  <a:defRPr/>
            </a:lvl2pPr>
            <a:lvl3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  <a:defRPr/>
            </a:lvl3pPr>
            <a:lvl4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  <a:defRPr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34AD3E-C1B5-C348-E115-7C2315355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34030"/>
            <a:ext cx="12196674" cy="755420"/>
            <a:chOff x="-2323" y="4128060"/>
            <a:chExt cx="12207169" cy="755420"/>
          </a:xfrm>
        </p:grpSpPr>
        <p:sp>
          <p:nvSpPr>
            <p:cNvPr id="9" name="Flowchart: Stored Data 11">
              <a:extLst>
                <a:ext uri="{FF2B5EF4-FFF2-40B4-BE49-F238E27FC236}">
                  <a16:creationId xmlns:a16="http://schemas.microsoft.com/office/drawing/2014/main" id="{4F88E977-0009-1CCB-975F-2C5CACEDA515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92DA24-6B29-16DD-E009-017BB473C504}"/>
                </a:ext>
              </a:extLst>
            </p:cNvPr>
            <p:cNvGrpSpPr/>
            <p:nvPr/>
          </p:nvGrpSpPr>
          <p:grpSpPr>
            <a:xfrm>
              <a:off x="-2323" y="4158204"/>
              <a:ext cx="12207169" cy="725276"/>
              <a:chOff x="9932" y="5877894"/>
              <a:chExt cx="12188626" cy="72527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A81753-02B2-F9B3-4444-8B78061640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78520"/>
                <a:ext cx="12188626" cy="1051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lowchart: Stored Data 11">
                <a:extLst>
                  <a:ext uri="{FF2B5EF4-FFF2-40B4-BE49-F238E27FC236}">
                    <a16:creationId xmlns:a16="http://schemas.microsoft.com/office/drawing/2014/main" id="{4299558A-F32E-9A7B-FCD0-CE94951B6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932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2F75FD-A4FA-BB04-4503-CF231FA88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57328" cy="4063473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tx2"/>
              </a:buClr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tx2"/>
              </a:buClr>
              <a:defRPr/>
            </a:lvl2pPr>
            <a:lvl3pPr>
              <a:lnSpc>
                <a:spcPct val="108000"/>
              </a:lnSpc>
              <a:spcBef>
                <a:spcPts val="1200"/>
              </a:spcBef>
              <a:buClr>
                <a:schemeClr val="tx2"/>
              </a:buClr>
              <a:defRPr/>
            </a:lvl3pPr>
            <a:lvl4pPr>
              <a:lnSpc>
                <a:spcPct val="108000"/>
              </a:lnSpc>
              <a:spcBef>
                <a:spcPts val="1200"/>
              </a:spcBef>
              <a:buClr>
                <a:schemeClr val="tx2"/>
              </a:buClr>
              <a:defRPr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F1598D-C6C6-F18F-7807-4B1F076E3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58"/>
            <a:ext cx="12192110" cy="755420"/>
            <a:chOff x="-2323" y="4128060"/>
            <a:chExt cx="12202601" cy="755420"/>
          </a:xfrm>
        </p:grpSpPr>
        <p:sp>
          <p:nvSpPr>
            <p:cNvPr id="3" name="Flowchart: Stored Data 11">
              <a:extLst>
                <a:ext uri="{FF2B5EF4-FFF2-40B4-BE49-F238E27FC236}">
                  <a16:creationId xmlns:a16="http://schemas.microsoft.com/office/drawing/2014/main" id="{F8A994A0-2C4F-B796-B61F-C7D8DFBD513F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8E2EFF-4CCA-C771-6AC3-516AD981F896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69127D-C25B-9E85-4B85-DD282D29D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88042"/>
                <a:ext cx="12184065" cy="95637"/>
              </a:xfrm>
              <a:prstGeom prst="rect">
                <a:avLst/>
              </a:prstGeom>
              <a:solidFill>
                <a:srgbClr val="4C7A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Flowchart: Stored Data 11">
                <a:extLst>
                  <a:ext uri="{FF2B5EF4-FFF2-40B4-BE49-F238E27FC236}">
                    <a16:creationId xmlns:a16="http://schemas.microsoft.com/office/drawing/2014/main" id="{4DADA5B4-054F-E93A-54E2-4B69C741E3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4C7A76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093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F0895-7E98-A57A-3426-230AFE513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" y="-7834"/>
            <a:ext cx="12192000" cy="6502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57328" cy="4063473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125000"/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lvl2pPr>
            <a:lvl3pPr indent="-347472"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lvl3pPr>
            <a:lvl4pPr indent="-347472"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37AAF4-EFF4-63EE-C9A6-E3DDAC16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60"/>
            <a:ext cx="12192110" cy="755420"/>
            <a:chOff x="-2323" y="4128060"/>
            <a:chExt cx="12202601" cy="755420"/>
          </a:xfrm>
        </p:grpSpPr>
        <p:sp>
          <p:nvSpPr>
            <p:cNvPr id="9" name="Flowchart: Stored Data 11">
              <a:extLst>
                <a:ext uri="{FF2B5EF4-FFF2-40B4-BE49-F238E27FC236}">
                  <a16:creationId xmlns:a16="http://schemas.microsoft.com/office/drawing/2014/main" id="{DA327580-1CF5-34FE-D432-400C14204C92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50A1E9-F1E8-2DFE-27F1-C126A098579F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C48D589-642A-936C-96EB-850A7D4B04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97568"/>
                <a:ext cx="12184065" cy="8611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lowchart: Stored Data 11">
                <a:extLst>
                  <a:ext uri="{FF2B5EF4-FFF2-40B4-BE49-F238E27FC236}">
                    <a16:creationId xmlns:a16="http://schemas.microsoft.com/office/drawing/2014/main" id="{6DC9DEEF-2B02-26F6-E254-8D6CBC847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246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L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DABC57-CE97-6D41-DC88-D05340ECC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57328" cy="4063473"/>
          </a:xfrm>
        </p:spPr>
        <p:txBody>
          <a:bodyPr>
            <a:normAutofit/>
          </a:bodyPr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76854-04F6-C1F3-1371-C5C679442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31851"/>
            <a:ext cx="12192110" cy="755420"/>
            <a:chOff x="-2323" y="4128060"/>
            <a:chExt cx="12202601" cy="755420"/>
          </a:xfrm>
        </p:grpSpPr>
        <p:sp>
          <p:nvSpPr>
            <p:cNvPr id="3" name="Flowchart: Stored Data 11">
              <a:extLst>
                <a:ext uri="{FF2B5EF4-FFF2-40B4-BE49-F238E27FC236}">
                  <a16:creationId xmlns:a16="http://schemas.microsoft.com/office/drawing/2014/main" id="{E25DC0B4-320B-5241-849B-E66AB7841E2B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797484-5FF0-3135-7058-D68A0F1AB7D1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A2738B-0A5D-4D17-0917-2C66ECDE56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Flowchart: Stored Data 11">
                <a:extLst>
                  <a:ext uri="{FF2B5EF4-FFF2-40B4-BE49-F238E27FC236}">
                    <a16:creationId xmlns:a16="http://schemas.microsoft.com/office/drawing/2014/main" id="{582A837E-2E16-D68D-5424-C3779B3A4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772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46ED92-ED68-86FD-DF43-CFC5F4FCF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333B4F-EE79-7995-3FAB-992A1D52E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5163"/>
            <a:ext cx="12192110" cy="735930"/>
            <a:chOff x="-2323" y="4128060"/>
            <a:chExt cx="12202601" cy="735930"/>
          </a:xfrm>
        </p:grpSpPr>
        <p:sp>
          <p:nvSpPr>
            <p:cNvPr id="8" name="Flowchart: Stored Data 11">
              <a:extLst>
                <a:ext uri="{FF2B5EF4-FFF2-40B4-BE49-F238E27FC236}">
                  <a16:creationId xmlns:a16="http://schemas.microsoft.com/office/drawing/2014/main" id="{B0EE97CC-A6AB-8FFE-4279-7A790C182287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C55F43-AC95-7303-7D88-3699613C967D}"/>
                </a:ext>
              </a:extLst>
            </p:cNvPr>
            <p:cNvGrpSpPr/>
            <p:nvPr/>
          </p:nvGrpSpPr>
          <p:grpSpPr>
            <a:xfrm>
              <a:off x="-2323" y="4136938"/>
              <a:ext cx="12202601" cy="727052"/>
              <a:chOff x="9932" y="5856628"/>
              <a:chExt cx="12184065" cy="72705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4DEFC40-EDD6-F101-B0D4-D2F7C34CB9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Stored Data 11">
                <a:extLst>
                  <a:ext uri="{FF2B5EF4-FFF2-40B4-BE49-F238E27FC236}">
                    <a16:creationId xmlns:a16="http://schemas.microsoft.com/office/drawing/2014/main" id="{388B587F-E89B-4DCB-47F2-0D010C952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27288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2417A8-9DBE-403F-B71C-AA52493E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10773940" cy="109728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71978-206B-43E9-904D-A3E97561D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569199"/>
            <a:ext cx="5266055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D459D-E127-4540-BEA1-09EA2C681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2467941"/>
            <a:ext cx="5266055" cy="3567098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200"/>
            </a:lvl1pPr>
            <a:lvl2pPr>
              <a:buClr>
                <a:schemeClr val="accent4">
                  <a:lumMod val="50000"/>
                </a:schemeClr>
              </a:buClr>
              <a:defRPr sz="2000"/>
            </a:lvl2pPr>
            <a:lvl3pPr>
              <a:buClr>
                <a:schemeClr val="accent4">
                  <a:lumMod val="50000"/>
                </a:schemeClr>
              </a:buClr>
              <a:defRPr sz="1800"/>
            </a:lvl3pPr>
            <a:lvl4pPr>
              <a:buClr>
                <a:schemeClr val="accent4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6A81E-7180-4967-8F64-60A104454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9199"/>
            <a:ext cx="5333260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7923675-B4E1-51CA-5F68-25C06F664DD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4096" y="2467940"/>
            <a:ext cx="5301364" cy="3567099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200"/>
            </a:lvl1pPr>
            <a:lvl2pPr>
              <a:buClr>
                <a:schemeClr val="accent4">
                  <a:lumMod val="50000"/>
                </a:schemeClr>
              </a:buClr>
              <a:defRPr sz="2000"/>
            </a:lvl2pPr>
            <a:lvl3pPr>
              <a:buClr>
                <a:schemeClr val="accent4">
                  <a:lumMod val="50000"/>
                </a:schemeClr>
              </a:buClr>
              <a:defRPr sz="1800"/>
            </a:lvl3pPr>
            <a:lvl4pPr>
              <a:buClr>
                <a:schemeClr val="accent4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85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674458-9173-7A60-BCA6-B14433B6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4374C-1107-4774-8E5C-B093E85B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761"/>
            <a:ext cx="10773940" cy="1074994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501A-8B92-4C99-A4A6-5E93B01BB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91581"/>
            <a:ext cx="5288280" cy="4210456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4">
                  <a:lumMod val="75000"/>
                </a:schemeClr>
              </a:buClr>
              <a:defRPr sz="2200"/>
            </a:lvl3pPr>
            <a:lvl4pPr>
              <a:buClr>
                <a:schemeClr val="accent4">
                  <a:lumMod val="75000"/>
                </a:schemeClr>
              </a:buClr>
              <a:defRPr sz="2000"/>
            </a:lvl4pPr>
            <a:lvl5pPr>
              <a:buClr>
                <a:schemeClr val="accent4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9761D-E3E3-4BAB-AD67-97C6B7D93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1581"/>
            <a:ext cx="5333260" cy="4210456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4">
                  <a:lumMod val="75000"/>
                </a:schemeClr>
              </a:buClr>
              <a:defRPr sz="2200"/>
            </a:lvl3pPr>
            <a:lvl4pPr>
              <a:buClr>
                <a:schemeClr val="accent4">
                  <a:lumMod val="75000"/>
                </a:schemeClr>
              </a:buClr>
              <a:defRPr sz="2000"/>
            </a:lvl4pPr>
            <a:lvl5pPr>
              <a:buClr>
                <a:schemeClr val="accent4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3D81BD-4E66-22CC-2530-770609B5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31851"/>
            <a:ext cx="12192110" cy="755420"/>
            <a:chOff x="-2323" y="4128060"/>
            <a:chExt cx="12202601" cy="755420"/>
          </a:xfrm>
        </p:grpSpPr>
        <p:sp>
          <p:nvSpPr>
            <p:cNvPr id="11" name="Flowchart: Stored Data 11">
              <a:extLst>
                <a:ext uri="{FF2B5EF4-FFF2-40B4-BE49-F238E27FC236}">
                  <a16:creationId xmlns:a16="http://schemas.microsoft.com/office/drawing/2014/main" id="{3FA59EAE-4FD3-9B09-F62E-5523984F3F4C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8BC637-D6B2-9ABE-A53E-CA6CF8E887B1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B7406C-5519-7724-31E5-8864A2381D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lowchart: Stored Data 11">
                <a:extLst>
                  <a:ext uri="{FF2B5EF4-FFF2-40B4-BE49-F238E27FC236}">
                    <a16:creationId xmlns:a16="http://schemas.microsoft.com/office/drawing/2014/main" id="{E82D01B6-FBD5-07A8-EC53-65B944C4D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102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4760ED-1BD3-517D-8639-ED67CEDDE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7E348-85A6-460D-A7A2-1C0A40A6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</p:spPr>
        <p:txBody>
          <a:bodyPr anchor="b">
            <a:normAutofit/>
          </a:bodyPr>
          <a:lstStyle>
            <a:lvl1pPr>
              <a:lnSpc>
                <a:spcPct val="102000"/>
              </a:lnSpc>
              <a:defRPr sz="4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1AB53-34BC-4F1B-9BCA-57A1E6108F2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19852" y="1691581"/>
            <a:ext cx="4395030" cy="421045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on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9A76B1-B2B4-6A45-C3CE-B7A2422C5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58"/>
            <a:ext cx="12192110" cy="755420"/>
            <a:chOff x="-2323" y="4128060"/>
            <a:chExt cx="12202601" cy="755420"/>
          </a:xfrm>
        </p:grpSpPr>
        <p:sp>
          <p:nvSpPr>
            <p:cNvPr id="6" name="Flowchart: Stored Data 11">
              <a:extLst>
                <a:ext uri="{FF2B5EF4-FFF2-40B4-BE49-F238E27FC236}">
                  <a16:creationId xmlns:a16="http://schemas.microsoft.com/office/drawing/2014/main" id="{C8D6AFCB-4949-7ECB-0F3E-862C20EE51F2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C6A1C0-B6DB-1C85-57E9-2E2C588B204B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DCFFBF-CFA7-7D23-7627-100EC1D82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lowchart: Stored Data 11">
                <a:extLst>
                  <a:ext uri="{FF2B5EF4-FFF2-40B4-BE49-F238E27FC236}">
                    <a16:creationId xmlns:a16="http://schemas.microsoft.com/office/drawing/2014/main" id="{62DB0C24-D23D-0DF1-D84B-89EB6239E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AE32C4-2730-5030-C989-D143EEA8DC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31520" y="1691581"/>
            <a:ext cx="6046470" cy="4210456"/>
          </a:xfrm>
        </p:spPr>
        <p:txBody>
          <a:bodyPr/>
          <a:lstStyle>
            <a:lvl1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defRPr/>
            </a:lvl1pPr>
            <a:lvl2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defRPr/>
            </a:lvl2pPr>
            <a:lvl3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defRPr sz="2200"/>
            </a:lvl3pPr>
            <a:lvl4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defRPr sz="2000"/>
            </a:lvl4pPr>
            <a:lvl5pPr>
              <a:lnSpc>
                <a:spcPct val="108000"/>
              </a:lnSpc>
              <a:spcBef>
                <a:spcPts val="1200"/>
              </a:spcBef>
              <a:buClr>
                <a:schemeClr val="accent4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37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-Resources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7173FB-8B2B-43A7-27CE-8D9E21AB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/>
          <a:stretch/>
        </p:blipFill>
        <p:spPr>
          <a:xfrm>
            <a:off x="0" y="-13950"/>
            <a:ext cx="12186456" cy="68748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35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11213-0CFC-4250-9787-6929C35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125"/>
            <a:ext cx="10780775" cy="1048039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E9716-1C17-4658-AF03-6561E2CD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46167"/>
            <a:ext cx="10780776" cy="4598602"/>
          </a:xfrm>
        </p:spPr>
        <p:txBody>
          <a:bodyPr/>
          <a:lstStyle>
            <a:lvl1pPr>
              <a:lnSpc>
                <a:spcPct val="105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5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5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5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5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57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-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82C9-0F00-8A58-77AD-D6DEF7B9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1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83942-4843-ECF3-8E1F-78798E182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2427259" y="1552768"/>
            <a:ext cx="7337482" cy="324446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BCFCD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259" y="2225040"/>
            <a:ext cx="7337482" cy="1980721"/>
          </a:xfrm>
        </p:spPr>
        <p:txBody>
          <a:bodyPr>
            <a:noAutofit/>
          </a:bodyPr>
          <a:lstStyle>
            <a:lvl1pPr algn="ctr">
              <a:lnSpc>
                <a:spcPct val="10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76566F-CF2C-5B61-8254-B150E294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58"/>
            <a:ext cx="12192110" cy="755420"/>
            <a:chOff x="-2323" y="4128060"/>
            <a:chExt cx="12202601" cy="755420"/>
          </a:xfrm>
        </p:grpSpPr>
        <p:sp>
          <p:nvSpPr>
            <p:cNvPr id="8" name="Flowchart: Stored Data 11">
              <a:extLst>
                <a:ext uri="{FF2B5EF4-FFF2-40B4-BE49-F238E27FC236}">
                  <a16:creationId xmlns:a16="http://schemas.microsoft.com/office/drawing/2014/main" id="{DDABEC27-BCFE-B13D-9914-A90FD761E638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F311B7-CF56-AE69-DAC7-7F81255A66C3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D3AAA6-213D-5D78-68BC-0832D1A215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Stored Data 11">
                <a:extLst>
                  <a:ext uri="{FF2B5EF4-FFF2-40B4-BE49-F238E27FC236}">
                    <a16:creationId xmlns:a16="http://schemas.microsoft.com/office/drawing/2014/main" id="{08471A82-9315-AF4C-E248-ED5D0D8CB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26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Side-Title_Gold">
    <p:bg>
      <p:bgPr>
        <a:solidFill>
          <a:srgbClr val="F8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1EE2B2-5841-3447-8256-781E2D04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>
          <a:xfrm flipH="1" flipV="1">
            <a:off x="10629" y="891"/>
            <a:ext cx="12181370" cy="68615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ADFA1-223C-011C-45EA-AA98CF4E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8148320" y="0"/>
            <a:ext cx="4043680" cy="6858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0B47A-DF21-2438-11DF-FD1655DB4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2224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554F8E-8B2C-1441-4B71-CBAF071288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10216" y="1518755"/>
            <a:ext cx="5963920" cy="3820490"/>
          </a:xfrm>
        </p:spPr>
        <p:txBody>
          <a:bodyPr anchor="t" anchorCtr="0"/>
          <a:lstStyle>
            <a:lvl1pPr marL="347472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E62D52-FF27-1585-D36B-D9B1D4930A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986591"/>
            <a:ext cx="3872068" cy="1991208"/>
          </a:xfrm>
        </p:spPr>
        <p:txBody>
          <a:bodyPr anchor="b"/>
          <a:lstStyle>
            <a:lvl1pPr algn="l">
              <a:lnSpc>
                <a:spcPct val="102000"/>
              </a:lnSpc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Learning Objectives</a:t>
            </a:r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6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282C9-0F00-8A58-77AD-D6DEF7B9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41C3C4-EA24-C463-B552-DA0B6343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749878" y="800908"/>
            <a:ext cx="10692245" cy="472786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7BFC8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2171" y="2182983"/>
            <a:ext cx="5776686" cy="2911884"/>
          </a:xfrm>
        </p:spPr>
        <p:txBody>
          <a:bodyPr/>
          <a:lstStyle>
            <a:lvl1pPr>
              <a:lnSpc>
                <a:spcPts val="25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6" y="1060626"/>
            <a:ext cx="10692246" cy="727319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76566F-CF2C-5B61-8254-B150E294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2458"/>
            <a:ext cx="12192110" cy="755420"/>
            <a:chOff x="-2323" y="4128060"/>
            <a:chExt cx="12202601" cy="755420"/>
          </a:xfrm>
        </p:grpSpPr>
        <p:sp>
          <p:nvSpPr>
            <p:cNvPr id="8" name="Flowchart: Stored Data 11">
              <a:extLst>
                <a:ext uri="{FF2B5EF4-FFF2-40B4-BE49-F238E27FC236}">
                  <a16:creationId xmlns:a16="http://schemas.microsoft.com/office/drawing/2014/main" id="{DDABEC27-BCFE-B13D-9914-A90FD761E638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F311B7-CF56-AE69-DAC7-7F81255A66C3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D3AAA6-213D-5D78-68BC-0832D1A215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Stored Data 11">
                <a:extLst>
                  <a:ext uri="{FF2B5EF4-FFF2-40B4-BE49-F238E27FC236}">
                    <a16:creationId xmlns:a16="http://schemas.microsoft.com/office/drawing/2014/main" id="{08471A82-9315-AF4C-E248-ED5D0D8CB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0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Side-Title_Blue">
    <p:bg>
      <p:bgPr>
        <a:solidFill>
          <a:schemeClr val="accent1">
            <a:lumMod val="10000"/>
            <a:lumOff val="9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A9EE4-851B-E3D8-6194-5D837D9C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>
          <a:xfrm flipH="1" flipV="1">
            <a:off x="10629" y="891"/>
            <a:ext cx="12181370" cy="68615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ADFA1-223C-011C-45EA-AA98CF4E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8148320" y="0"/>
            <a:ext cx="4043680" cy="6858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0B47A-DF21-2438-11DF-FD1655DB4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2224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554F8E-8B2C-1441-4B71-CBAF071288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10216" y="1518755"/>
            <a:ext cx="5963920" cy="3820490"/>
          </a:xfrm>
        </p:spPr>
        <p:txBody>
          <a:bodyPr anchor="t" anchorCtr="0"/>
          <a:lstStyle>
            <a:lvl1pPr marL="347472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  <a:lumOff val="25000"/>
                </a:schemeClr>
              </a:buClr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A64BB4-3A4C-5B0C-51F3-ECA3FE1BD1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986591"/>
            <a:ext cx="3872068" cy="1991208"/>
          </a:xfrm>
        </p:spPr>
        <p:txBody>
          <a:bodyPr anchor="b"/>
          <a:lstStyle>
            <a:lvl1pPr algn="l">
              <a:lnSpc>
                <a:spcPct val="102000"/>
              </a:lnSpc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Learning Objectives</a:t>
            </a:r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7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Side-Title_Green">
    <p:bg>
      <p:bgPr>
        <a:solidFill>
          <a:schemeClr val="accent3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5B827-4B5D-64C3-7BA1-EC505A9BB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>
          <a:xfrm flipH="1" flipV="1">
            <a:off x="10629" y="891"/>
            <a:ext cx="12181370" cy="68615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ADFA1-223C-011C-45EA-AA98CF4E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8148320" y="0"/>
            <a:ext cx="4043680" cy="6858000"/>
          </a:xfrm>
          <a:prstGeom prst="rect">
            <a:avLst/>
          </a:prstGeom>
          <a:solidFill>
            <a:schemeClr val="tx1"/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0B47A-DF21-2438-11DF-FD1655DB4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2224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68" y="1986591"/>
            <a:ext cx="3872068" cy="1991208"/>
          </a:xfrm>
        </p:spPr>
        <p:txBody>
          <a:bodyPr anchor="b"/>
          <a:lstStyle>
            <a:lvl1pPr algn="l">
              <a:lnSpc>
                <a:spcPct val="102000"/>
              </a:lnSpc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Learning Objectives</a:t>
            </a:r>
            <a:endParaRPr lang="id-ID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554F8E-8B2C-1441-4B71-CBAF071288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10216" y="1518755"/>
            <a:ext cx="5963920" cy="3820490"/>
          </a:xfrm>
        </p:spPr>
        <p:txBody>
          <a:bodyPr anchor="t" anchorCtr="0"/>
          <a:lstStyle>
            <a:lvl1pPr marL="347472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55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reak-Slide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4F378-8F9D-F0DC-B282-2224F140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11213-0CFC-4250-9787-6929C35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</p:spPr>
        <p:txBody>
          <a:bodyPr anchor="b" anchorCtr="0"/>
          <a:lstStyle>
            <a:lvl1pPr algn="ctr">
              <a:lnSpc>
                <a:spcPct val="10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42E15A-913C-D625-0958-51725901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7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reak-Slide_Green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7173FB-8B2B-43A7-27CE-8D9E21ABA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11213-0CFC-4250-9787-6929C35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</p:spPr>
        <p:txBody>
          <a:bodyPr anchor="b" anchorCtr="0"/>
          <a:lstStyle>
            <a:lvl1pPr algn="ctr">
              <a:lnSpc>
                <a:spcPct val="10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42E15A-913C-D625-0958-51725901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26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reak-Slide_Brown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3AF83-E23A-197F-4471-8461FFAA5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11213-0CFC-4250-9787-6929C35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</p:spPr>
        <p:txBody>
          <a:bodyPr anchor="b" anchorCtr="0">
            <a:normAutofit/>
          </a:bodyPr>
          <a:lstStyle>
            <a:lvl1pPr algn="ctr">
              <a:lnSpc>
                <a:spcPct val="10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42E15A-913C-D625-0958-51725901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04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08E877-4025-476E-A078-65B4B262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8727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41A3D53-9261-D26A-6C45-5641B5FBC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02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142B7-D1CC-9DA1-B269-2A703782F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153117"/>
            <a:ext cx="12192110" cy="755420"/>
            <a:chOff x="-2323" y="4128060"/>
            <a:chExt cx="12202601" cy="755420"/>
          </a:xfrm>
        </p:grpSpPr>
        <p:sp>
          <p:nvSpPr>
            <p:cNvPr id="13" name="Flowchart: Stored Data 11">
              <a:extLst>
                <a:ext uri="{FF2B5EF4-FFF2-40B4-BE49-F238E27FC236}">
                  <a16:creationId xmlns:a16="http://schemas.microsoft.com/office/drawing/2014/main" id="{AAC68A50-DB9C-0A44-F7A7-3EC785C44A63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278126-F74F-B235-61A0-ED13C31597FB}"/>
                </a:ext>
              </a:extLst>
            </p:cNvPr>
            <p:cNvGrpSpPr/>
            <p:nvPr/>
          </p:nvGrpSpPr>
          <p:grpSpPr>
            <a:xfrm>
              <a:off x="-2323" y="4158204"/>
              <a:ext cx="12202601" cy="725276"/>
              <a:chOff x="9932" y="5877894"/>
              <a:chExt cx="12184065" cy="7252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7DA0F0-6918-E5D7-04B3-285C2C6749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lowchart: Stored Data 11">
                <a:extLst>
                  <a:ext uri="{FF2B5EF4-FFF2-40B4-BE49-F238E27FC236}">
                    <a16:creationId xmlns:a16="http://schemas.microsoft.com/office/drawing/2014/main" id="{5EE8870C-9532-AFE4-3151-DFA29966BA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48554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365760"/>
            <a:ext cx="10857968" cy="768066"/>
          </a:xfrm>
        </p:spPr>
        <p:txBody>
          <a:bodyPr anchor="b" anchorCtr="0"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FFC810-8E13-1BFA-6505-D7351634F0D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1520" y="1591445"/>
            <a:ext cx="4925001" cy="2016519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800"/>
            </a:lvl2pPr>
            <a:lvl3pPr marL="0" indent="0">
              <a:buClr>
                <a:schemeClr val="tx2"/>
              </a:buClr>
              <a:buFontTx/>
              <a:buNone/>
              <a:defRPr/>
            </a:lvl3pPr>
            <a:lvl4pPr marL="0" indent="0">
              <a:buClr>
                <a:schemeClr val="tx2"/>
              </a:buClr>
              <a:buFontTx/>
              <a:buNone/>
              <a:defRPr/>
            </a:lvl4pPr>
            <a:lvl5pPr marL="0" indent="0">
              <a:buClr>
                <a:schemeClr val="tx2"/>
              </a:buClr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Title</a:t>
            </a:r>
          </a:p>
          <a:p>
            <a:pPr lvl="1"/>
            <a:r>
              <a:rPr lang="en-US"/>
              <a:t>Organization</a:t>
            </a:r>
          </a:p>
          <a:p>
            <a:pPr lvl="1"/>
            <a:r>
              <a:rPr lang="en-US"/>
              <a:t>Email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9BEB89-3118-3200-3E30-E9BC6EE9F60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64486" y="1591445"/>
            <a:ext cx="4925001" cy="2016519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800"/>
            </a:lvl2pPr>
            <a:lvl3pPr marL="0" indent="0">
              <a:buClr>
                <a:schemeClr val="tx2"/>
              </a:buClr>
              <a:buFontTx/>
              <a:buNone/>
              <a:defRPr/>
            </a:lvl3pPr>
            <a:lvl4pPr marL="0" indent="0">
              <a:buClr>
                <a:schemeClr val="tx2"/>
              </a:buClr>
              <a:buFontTx/>
              <a:buNone/>
              <a:defRPr/>
            </a:lvl4pPr>
            <a:lvl5pPr marL="0" indent="0">
              <a:buClr>
                <a:schemeClr val="tx2"/>
              </a:buClr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Title</a:t>
            </a:r>
          </a:p>
          <a:p>
            <a:pPr lvl="1"/>
            <a:r>
              <a:rPr lang="en-US"/>
              <a:t>Organization</a:t>
            </a:r>
          </a:p>
          <a:p>
            <a:pPr lvl="1"/>
            <a:r>
              <a:rPr lang="en-US"/>
              <a:t>Email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0589553-04BF-1F7D-031C-A8D2A2C72A4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31520" y="3832349"/>
            <a:ext cx="4925001" cy="2016519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800"/>
            </a:lvl2pPr>
            <a:lvl3pPr marL="0" indent="0">
              <a:buClr>
                <a:schemeClr val="tx2"/>
              </a:buClr>
              <a:buFontTx/>
              <a:buNone/>
              <a:defRPr/>
            </a:lvl3pPr>
            <a:lvl4pPr marL="0" indent="0">
              <a:buClr>
                <a:schemeClr val="tx2"/>
              </a:buClr>
              <a:buFontTx/>
              <a:buNone/>
              <a:defRPr/>
            </a:lvl4pPr>
            <a:lvl5pPr marL="0" indent="0">
              <a:buClr>
                <a:schemeClr val="tx2"/>
              </a:buClr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Title</a:t>
            </a:r>
          </a:p>
          <a:p>
            <a:pPr lvl="1"/>
            <a:r>
              <a:rPr lang="en-US"/>
              <a:t>Organization</a:t>
            </a:r>
          </a:p>
          <a:p>
            <a:pPr lvl="1"/>
            <a:r>
              <a:rPr lang="en-US"/>
              <a:t>Email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176E37-DF0E-D78B-BBB5-69356A3638D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64486" y="3832349"/>
            <a:ext cx="4925001" cy="2016519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800"/>
            </a:lvl2pPr>
            <a:lvl3pPr marL="0" indent="0">
              <a:buClr>
                <a:schemeClr val="tx2"/>
              </a:buClr>
              <a:buFontTx/>
              <a:buNone/>
              <a:defRPr/>
            </a:lvl3pPr>
            <a:lvl4pPr marL="0" indent="0">
              <a:buClr>
                <a:schemeClr val="tx2"/>
              </a:buClr>
              <a:buFontTx/>
              <a:buNone/>
              <a:defRPr/>
            </a:lvl4pPr>
            <a:lvl5pPr marL="0" indent="0">
              <a:buClr>
                <a:schemeClr val="tx2"/>
              </a:buClr>
              <a:buFontTx/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Title</a:t>
            </a:r>
          </a:p>
          <a:p>
            <a:pPr lvl="1"/>
            <a:r>
              <a:rPr lang="en-US"/>
              <a:t>Organization</a:t>
            </a:r>
          </a:p>
          <a:p>
            <a:pPr lvl="1"/>
            <a:r>
              <a:rPr lang="en-US"/>
              <a:t>Email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2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E72D1-FFF2-B35E-5E65-7150F6368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/>
          <a:stretch/>
        </p:blipFill>
        <p:spPr>
          <a:xfrm flipH="1" flipV="1">
            <a:off x="10629" y="891"/>
            <a:ext cx="12181370" cy="68615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49FD5E-0773-412F-909A-425A9F56CD6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455E7-8BF6-44C2-95C1-8863AB35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89145"/>
            <a:ext cx="10765062" cy="4382046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/>
            </a:lvl1pPr>
            <a:lvl2pPr>
              <a:lnSpc>
                <a:spcPct val="105000"/>
              </a:lnSpc>
              <a:buClr>
                <a:schemeClr val="tx2"/>
              </a:buClr>
              <a:defRPr/>
            </a:lvl2pPr>
            <a:lvl3pPr>
              <a:lnSpc>
                <a:spcPct val="105000"/>
              </a:lnSpc>
              <a:buClr>
                <a:schemeClr val="tx2"/>
              </a:buClr>
              <a:defRPr/>
            </a:lvl3pPr>
            <a:lvl4pPr>
              <a:lnSpc>
                <a:spcPct val="105000"/>
              </a:lnSpc>
              <a:buClr>
                <a:schemeClr val="tx2"/>
              </a:buClr>
              <a:defRPr/>
            </a:lvl4pPr>
            <a:lvl5pPr>
              <a:lnSpc>
                <a:spcPct val="105000"/>
              </a:lnSpc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B0F78-34D1-4D79-824E-47129F93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61"/>
            <a:ext cx="10765063" cy="973942"/>
          </a:xfrm>
        </p:spPr>
        <p:txBody>
          <a:bodyPr>
            <a:noAutofit/>
          </a:bodyPr>
          <a:lstStyle>
            <a:lvl1pPr>
              <a:lnSpc>
                <a:spcPct val="105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61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966A2-CC0D-408F-B8E1-012E244B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58D1-6832-42CE-9690-4329C5F5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372058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4" r:id="rId3"/>
    <p:sldLayoutId id="2147483695" r:id="rId4"/>
    <p:sldLayoutId id="2147483686" r:id="rId5"/>
    <p:sldLayoutId id="2147483692" r:id="rId6"/>
    <p:sldLayoutId id="2147483693" r:id="rId7"/>
    <p:sldLayoutId id="2147483700" r:id="rId8"/>
    <p:sldLayoutId id="2147483655" r:id="rId9"/>
    <p:sldLayoutId id="2147483696" r:id="rId10"/>
    <p:sldLayoutId id="2147483682" r:id="rId11"/>
    <p:sldLayoutId id="2147483683" r:id="rId12"/>
    <p:sldLayoutId id="2147483684" r:id="rId13"/>
    <p:sldLayoutId id="2147483680" r:id="rId14"/>
    <p:sldLayoutId id="2147483698" r:id="rId15"/>
    <p:sldLayoutId id="2147483652" r:id="rId16"/>
    <p:sldLayoutId id="2147483657" r:id="rId17"/>
    <p:sldLayoutId id="2147483650" r:id="rId18"/>
    <p:sldLayoutId id="2147483668" r:id="rId19"/>
    <p:sldLayoutId id="2147483675" r:id="rId20"/>
    <p:sldLayoutId id="214748369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5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105000"/>
        </a:lnSpc>
        <a:spcBef>
          <a:spcPts val="1000"/>
        </a:spcBef>
        <a:buSzPct val="8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105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105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105000"/>
        </a:lnSpc>
        <a:spcBef>
          <a:spcPts val="10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part-200/subpart-E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5.xml"/><Relationship Id="rId5" Type="http://schemas.openxmlformats.org/officeDocument/2006/relationships/hyperlink" Target="https://www.vrtac-qm.org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22B7-8D48-46D9-BF12-16267B505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366" y="548638"/>
            <a:ext cx="5295808" cy="2450619"/>
          </a:xfrm>
        </p:spPr>
        <p:txBody>
          <a:bodyPr vert="horz" lIns="91440" tIns="91440" rIns="91440" bIns="91440" rtlCol="0" anchor="b" anchorCtr="0">
            <a:noAutofit/>
          </a:bodyPr>
          <a:lstStyle/>
          <a:p>
            <a:r>
              <a:rPr lang="en-US" sz="3200" dirty="0"/>
              <a:t>Embracing the Possibilities: Creating a Culture for Customer-Centric Spending for Field Staff</a:t>
            </a: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8708941D-BB48-B871-FABC-E5867BB8E9A3}"/>
              </a:ext>
            </a:extLst>
          </p:cNvPr>
          <p:cNvSpPr txBox="1">
            <a:spLocks/>
          </p:cNvSpPr>
          <p:nvPr/>
        </p:nvSpPr>
        <p:spPr>
          <a:xfrm>
            <a:off x="731366" y="3291278"/>
            <a:ext cx="4754880" cy="310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1200"/>
              </a:spcBef>
              <a:buSzPct val="8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spc="20" dirty="0">
                <a:solidFill>
                  <a:schemeClr val="accent4">
                    <a:lumMod val="75000"/>
                  </a:schemeClr>
                </a:solidFill>
              </a:rPr>
              <a:t>Charting Our Course: </a:t>
            </a:r>
            <a:r>
              <a:rPr lang="en-US" sz="2800" b="0" dirty="0">
                <a:solidFill>
                  <a:schemeClr val="accent4">
                    <a:lumMod val="50000"/>
                  </a:schemeClr>
                </a:solidFill>
              </a:rPr>
              <a:t>Maximizing VR Resources - Increasing Customer Outcomes</a:t>
            </a:r>
          </a:p>
          <a:p>
            <a:endParaRPr lang="en-US" sz="2800" b="0" dirty="0">
              <a:solidFill>
                <a:schemeClr val="accent4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20" normalizeH="0" noProof="0" dirty="0">
                <a:ln>
                  <a:noFill/>
                </a:ln>
                <a:solidFill>
                  <a:srgbClr val="0D1D3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2023 CSAVR Spring Conference</a:t>
            </a:r>
          </a:p>
          <a:p>
            <a:endParaRPr lang="en-US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D10F0D-20C0-5974-6B4D-8FAE8840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53882" y="1294837"/>
            <a:ext cx="6189073" cy="5746996"/>
          </a:xfrm>
          <a:prstGeom prst="rect">
            <a:avLst/>
          </a:prstGeom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D4FF54-3C6F-7930-0C7B-DA1F15799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3948" y="3127090"/>
            <a:ext cx="421898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24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1AFBDD-CCCB-50B6-696C-703E52B32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534" y="394570"/>
            <a:ext cx="5725214" cy="1991208"/>
          </a:xfrm>
        </p:spPr>
        <p:txBody>
          <a:bodyPr/>
          <a:lstStyle/>
          <a:p>
            <a:r>
              <a:rPr lang="en-US" sz="4800" dirty="0"/>
              <a:t>Resilience as</a:t>
            </a:r>
            <a:br>
              <a:rPr lang="en-US" sz="4800" dirty="0"/>
            </a:br>
            <a:r>
              <a:rPr lang="en-US" sz="4800" dirty="0"/>
              <a:t>a Strategy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47151-0829-4DA9-740E-50A3E42F08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22534" y="2553218"/>
            <a:ext cx="5963920" cy="36670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is a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survive change, and then emerge stronger from it.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that champion resilience are best situated to absorb shocks and navigate hardships with a practical plan.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quickly assess the situation, reorient themselves, double down on what’s working, and walk away from what’s not.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698E4-F926-908A-69FF-BECF8981A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3" y="394570"/>
            <a:ext cx="3450723" cy="6060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75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people walking along an arrow towards a target.">
            <a:extLst>
              <a:ext uri="{FF2B5EF4-FFF2-40B4-BE49-F238E27FC236}">
                <a16:creationId xmlns:a16="http://schemas.microsoft.com/office/drawing/2014/main" id="{B4046752-2B61-4737-5574-1FE288BDB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29" y="869333"/>
            <a:ext cx="7077225" cy="48832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EC8D70-D5B9-14E0-3770-B557E7D9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Taking Chances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D096A2-872A-8FEA-46BA-09990D76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1" y="1896895"/>
            <a:ext cx="5734808" cy="385572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 is in the business of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“taking chances on people”.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exist in the midst of challenges, but only if we recognize them as such.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results in not only bouncing back from challenges and setbacks, but also bouncing forward with an advantage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with possibilities.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27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26FDC4-3A79-A179-EE5B-80D480AF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9174" y="2954417"/>
            <a:ext cx="5266055" cy="10972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BD722-7DE0-5FD7-8184-6C4A9D0D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3457" y="4335259"/>
            <a:ext cx="5266055" cy="10972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80C2A-A1C7-27AC-5325-3D526731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Dynamic Spending Decisions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72C3F0-FA2D-78A7-39CC-838034E9A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74" y="2029531"/>
            <a:ext cx="5266055" cy="356709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(of a process or system)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characterized by constant change, activity, or progress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(of a person) is positive in attitude and full of energy and new ideas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B9F7ED-863B-047D-D47C-E9ECD0889A5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92402" y="2812723"/>
            <a:ext cx="5301364" cy="28434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utilization is the key to responding to changing situations. How resources are managed impacts an agency’s resilience and ability to meet the needs of customers.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72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8F14B-384B-D8EE-0934-4D442BD5C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24782" y="2605412"/>
            <a:ext cx="3752798" cy="57932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noFill/>
          </a:ln>
          <a:effectLst>
            <a:outerShdw blurRad="127000" dist="50800" dir="5400000" sx="90000" sy="9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E6108B-E181-8FEE-AD8D-B2AE288A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24782" y="3302954"/>
            <a:ext cx="3752798" cy="5793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>
            <a:noFill/>
          </a:ln>
          <a:effectLst>
            <a:outerShdw blurRad="127000" dist="50800" dir="5400000" sx="90000" sy="9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8B383-2AF8-1761-7866-5A71FACF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24782" y="4000497"/>
            <a:ext cx="3752798" cy="579329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>
            <a:outerShdw blurRad="127000" dist="50800" dir="5400000" sx="90000" sy="9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B4BDC-8572-08C6-3E8B-F2EFD898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24782" y="4698040"/>
            <a:ext cx="3752798" cy="579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127000" dist="50800" dir="5400000" sx="90000" sy="9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B0398-9E7F-E70D-BD4C-C3A5E281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Roadmap for Spending Decisions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E7860-862F-CFA0-4524-95C78B33B4AD}"/>
              </a:ext>
            </a:extLst>
          </p:cNvPr>
          <p:cNvSpPr txBox="1"/>
          <p:nvPr/>
        </p:nvSpPr>
        <p:spPr>
          <a:xfrm>
            <a:off x="1050541" y="2691412"/>
            <a:ext cx="4606484" cy="238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Allowability is established in field services through: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7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A=DRAN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81FA57-F0F1-D477-3564-6463477D6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6581" y="1865596"/>
            <a:ext cx="4364878" cy="362393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Allowability =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	Documented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R:	Reasonable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	Allocable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	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CD945-106A-2132-285D-AC86D658470E}"/>
              </a:ext>
            </a:extLst>
          </p:cNvPr>
          <p:cNvSpPr txBox="1"/>
          <p:nvPr/>
        </p:nvSpPr>
        <p:spPr>
          <a:xfrm>
            <a:off x="1897252" y="5607743"/>
            <a:ext cx="858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Principles (2 C.F.R. Part 200): 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https://www.ecfr.gov/current/title-2/part-200/subpart-E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70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64E507-DD51-0B7D-2A6C-B6AE6EA2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5" y="1628384"/>
            <a:ext cx="5787023" cy="775814"/>
          </a:xfrm>
        </p:spPr>
        <p:txBody>
          <a:bodyPr/>
          <a:lstStyle/>
          <a:p>
            <a:r>
              <a:rPr lang="en-US" sz="4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Let’s Break it 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B9C91A-81C6-7DB8-4CF2-9C5DFB95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284" y="2509137"/>
            <a:ext cx="9617704" cy="1944666"/>
          </a:xfrm>
        </p:spPr>
        <p:txBody>
          <a:bodyPr/>
          <a:lstStyle/>
          <a:p>
            <a:pPr marL="0" indent="0">
              <a:buNone/>
            </a:pPr>
            <a:r>
              <a:rPr lang="en-US" sz="2000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A=DRAN </a:t>
            </a:r>
          </a:p>
          <a:p>
            <a:endParaRPr lang="en-US" sz="2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15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F96F17-940D-BECA-55A7-55ADC53B4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389981" y="-1036748"/>
            <a:ext cx="790148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accent2">
                    <a:lumMod val="75000"/>
                    <a:alpha val="10000"/>
                  </a:schemeClr>
                </a:solidFill>
              </a:rPr>
              <a:t>A: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77DBDD-9F5B-D3B8-D9AF-4CAE9B215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9" y="5426571"/>
            <a:ext cx="4982205" cy="850135"/>
          </a:xfrm>
        </p:spPr>
        <p:txBody>
          <a:bodyPr/>
          <a:lstStyle/>
          <a:p>
            <a:r>
              <a:rPr lang="en-US" sz="7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Allowable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D86318-1558-195B-9185-1A270998D6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76788" y="1327759"/>
            <a:ext cx="5135671" cy="510517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must be necessary and reasonable for performance of the Federal award; conform to any limitations or exclusions that apply to Federal and non-Federal activities; accorded consistent treatment; not be used to meet matching requirements of any other Federal award; incurred during the approved budget period.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C.F.R.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200.403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95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B20410-8415-D18D-4B96-1D836EFEB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69061" y="4109326"/>
            <a:ext cx="4534422" cy="1352811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12877-AAD2-640D-0155-02546ADA3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69061" y="2617939"/>
            <a:ext cx="4534422" cy="1352811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580DF-B00C-B16D-5E1F-EF6324D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815867" y="-1036748"/>
            <a:ext cx="9258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accent2">
                    <a:lumMod val="75000"/>
                    <a:alpha val="10000"/>
                  </a:schemeClr>
                </a:solidFill>
              </a:rPr>
              <a:t>D: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074D0-7B90-089D-1B3E-256046B72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28" y="5071095"/>
            <a:ext cx="6272476" cy="1059235"/>
          </a:xfrm>
        </p:spPr>
        <p:txBody>
          <a:bodyPr/>
          <a:lstStyle/>
          <a:p>
            <a:r>
              <a:rPr lang="en-US" sz="7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Documented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7659F-6E09-18DC-7112-1E68C23E15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9061" y="1257287"/>
            <a:ext cx="4885152" cy="434342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must be adequately documented. 2 C.F.R.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200.403(g)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YES: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 progress report that substantially supports expected service activities under contract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NO: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payment for customer’s rent with no lease agreement noting the terms.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8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F9B4DE-C6B3-67F2-B35C-0809DBD88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38795" y="4092515"/>
            <a:ext cx="5198300" cy="1255662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2BA8D-5FCE-2262-943F-285E3CCCB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38795" y="5542014"/>
            <a:ext cx="5198300" cy="540522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90B91-4551-13AF-ABED-B02CE6D36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377455" y="-1036748"/>
            <a:ext cx="9258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accent2">
                    <a:lumMod val="75000"/>
                    <a:alpha val="10000"/>
                  </a:schemeClr>
                </a:solidFill>
              </a:rPr>
              <a:t>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93AD8-9EDC-4EA4-E303-0377ED1B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43" y="4182452"/>
            <a:ext cx="5532621" cy="1991208"/>
          </a:xfrm>
        </p:spPr>
        <p:txBody>
          <a:bodyPr/>
          <a:lstStyle/>
          <a:p>
            <a:r>
              <a:rPr lang="en-US" sz="7200" dirty="0"/>
              <a:t> Reasonable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CF210-B7F9-B7A7-614D-0ED9449604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38795" y="714421"/>
            <a:ext cx="5198301" cy="593733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in its nature and amount, the cost does not exceed that which would be incurred by a prudent person under the circumstances prevailing at the time the decision was made to incur the cost; nor any applicable market prices for comparable goods or serves for the geographic area. 2 C.F.R.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200.404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YES: </a:t>
            </a:r>
            <a:r>
              <a:rPr lang="en-U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of sheep for wool documented in case notes and under an IPE in a self-employment case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NO: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$2,000 suit for a job interview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27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35A36C-CF74-3FC9-2DEC-78D144F7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47369" y="3146218"/>
            <a:ext cx="5032824" cy="840991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28163-6500-047A-30F3-A00D6C72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47369" y="4157852"/>
            <a:ext cx="5032824" cy="1604995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412F6-5730-52DA-B83C-4CD52E37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389981" y="-1036748"/>
            <a:ext cx="790148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accent2">
                    <a:lumMod val="75000"/>
                    <a:alpha val="10000"/>
                  </a:schemeClr>
                </a:solidFill>
              </a:rPr>
              <a:t>A: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43BE4-E243-9C2E-D929-5E5B09D07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34" y="4250104"/>
            <a:ext cx="4578167" cy="1991208"/>
          </a:xfrm>
        </p:spPr>
        <p:txBody>
          <a:bodyPr/>
          <a:lstStyle/>
          <a:p>
            <a:r>
              <a:rPr lang="en-US" sz="7200" dirty="0"/>
              <a:t>Allocable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6D0B-B3B1-3326-26EA-74870F9379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04838" y="847521"/>
            <a:ext cx="5075355" cy="516295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is allocable to a Federal award if the goods or services involved are chargeable or assignable to that Federal award or cost objective in accordance with relative benefits received. 2 C.F.R.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200.405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YES: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 billed for cost proportionate to the share of space used within the One Stop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NO: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for job placement by a community rehabilitation provider without documented proof that the customer was placed in employment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740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EC855D-0F76-31F9-B26C-89E71708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942957" y="3136865"/>
            <a:ext cx="4880448" cy="1243487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D1C45-D25B-402D-9169-D8547F0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942957" y="4625423"/>
            <a:ext cx="4880448" cy="1456139"/>
          </a:xfrm>
          <a:prstGeom prst="rect">
            <a:avLst/>
          </a:prstGeom>
          <a:solidFill>
            <a:schemeClr val="tx2">
              <a:alpha val="10000"/>
            </a:schemeClr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D9C49-C802-FAB2-2DBC-5D3AB17B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187423" y="-1036748"/>
            <a:ext cx="88216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0" b="1" dirty="0">
                <a:solidFill>
                  <a:schemeClr val="accent2">
                    <a:lumMod val="75000"/>
                    <a:alpha val="10000"/>
                  </a:schemeClr>
                </a:solidFill>
              </a:rPr>
              <a:t>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1EADD-7F78-CEF5-92E0-919AAC327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12" y="4090354"/>
            <a:ext cx="4880448" cy="1991208"/>
          </a:xfrm>
        </p:spPr>
        <p:txBody>
          <a:bodyPr/>
          <a:lstStyle/>
          <a:p>
            <a:r>
              <a:rPr lang="en-US" sz="7200" dirty="0"/>
              <a:t>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15E2A-7082-859D-D5B5-D3BB769D6A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2957" y="1243748"/>
            <a:ext cx="4880448" cy="511426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is generally recognized as ordinary for the operation of the non-Federal entity or the proper and efficient performance of the Federal award. 2 C.F.R.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200.403(a)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YES: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Teeth extraction and dentures in support of a customer seeking customer service-related vocational goal.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NO: </a:t>
            </a:r>
            <a:r>
              <a:rPr lang="en-US" sz="2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taking a course unrelated to and not required for degree associated with vocational goal, nor filling an elective</a:t>
            </a:r>
            <a:endParaRPr lang="en-US" sz="2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286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1127-5D9C-4334-ACE7-FEB71746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61"/>
            <a:ext cx="10685169" cy="931411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53F5-03EC-4B2A-B6A4-D28C62798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509823"/>
            <a:ext cx="10507094" cy="4982416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sz="2800" dirty="0"/>
              <a:t>This content was developed by the VRTAC-QM, a project funded under #H264J200002; the VRTAC-QE, a project funded under #H264K200003; the NTACT:C, a project funded under #H326E200003, of the U.S. Department of Education (Department); and CSAVR, a member organization of State Vocational Rehabilitation Agencies. The information contained herein does not necessarily reflect the position or policies of the Department, and no official endorsement of any non-Federal product, service, or venture should be inferred.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FBD91-8E5C-8A3B-3C5A-8D5D306D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981482" y="2104686"/>
            <a:ext cx="5967027" cy="35670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94BD08-9DAD-E8F3-4B83-0AAEF03B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Alignment with the Customer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DB51D-95F1-3968-27AB-99E6C6884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803" y="2104686"/>
            <a:ext cx="5266055" cy="356709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our spending must be aligned with customer needs, as well as employers’; and our culture must be intentional to support them through this customer-centric lens.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elements of IPE development and case management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 direct alignment with dynamic spending.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2BF3B-17A3-C175-F5B3-5E0DDCED85B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2485476"/>
            <a:ext cx="5858468" cy="2805517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Choice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IPE in 90 days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Employment Goal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 Client Engagement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Integrated Employment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96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5CDEA9-A31A-5A37-7015-2E7A6BDEA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155710" y="4609409"/>
            <a:ext cx="3807742" cy="1311169"/>
          </a:xfrm>
          <a:prstGeom prst="rect">
            <a:avLst/>
          </a:prstGeom>
          <a:solidFill>
            <a:schemeClr val="tx1">
              <a:alpha val="10000"/>
            </a:schemeClr>
          </a:solidFill>
          <a:ln w="25400">
            <a:noFill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8BA4DC-CA8B-75F8-3B43-8FA80D661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98110" y="4608946"/>
            <a:ext cx="3306618" cy="1325098"/>
          </a:xfrm>
          <a:prstGeom prst="rect">
            <a:avLst/>
          </a:prstGeom>
          <a:solidFill>
            <a:schemeClr val="accent3">
              <a:alpha val="10000"/>
            </a:schemeClr>
          </a:solidFill>
          <a:ln w="25400">
            <a:noFill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C0C97F-352A-03D6-24E0-6E4B2BE78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0223" y="4609624"/>
            <a:ext cx="3743087" cy="1304720"/>
          </a:xfrm>
          <a:prstGeom prst="rect">
            <a:avLst/>
          </a:prstGeom>
          <a:solidFill>
            <a:schemeClr val="accent4">
              <a:alpha val="10000"/>
            </a:schemeClr>
          </a:solidFill>
          <a:ln w="25400">
            <a:noFill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1CC28E-B7FF-88E2-7A0A-E2BF8C90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Internal Controls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D917A3-7D06-E17C-BE54-D03B8910E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2383" y="1377932"/>
            <a:ext cx="11030419" cy="201651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 controls are the integration of activities to provide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specific entity objectives will be achieved. There are three types:</a:t>
            </a:r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B20AE6A-62E4-38D8-F61F-868E148626F7}"/>
              </a:ext>
            </a:extLst>
          </p:cNvPr>
          <p:cNvSpPr txBox="1">
            <a:spLocks/>
          </p:cNvSpPr>
          <p:nvPr/>
        </p:nvSpPr>
        <p:spPr>
          <a:xfrm>
            <a:off x="450223" y="2738789"/>
            <a:ext cx="3835451" cy="331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25000"/>
              <a:buFontTx/>
              <a:buNone/>
              <a:defRPr sz="2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>
                <a:schemeClr val="tx2"/>
              </a:buClr>
              <a:buSzPct val="8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>
                <a:schemeClr val="tx2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>
                <a:schemeClr val="tx2"/>
              </a:buClr>
              <a:buSzPct val="7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controls: </a:t>
            </a:r>
            <a:r>
              <a:rPr lang="en-US" sz="2200" b="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keep errors or irregularities from occurring in the first place.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en-US" sz="22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Supervisory approval on new counselor’s authorization</a:t>
            </a:r>
            <a:endParaRPr lang="en-US" sz="22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DCAC5E-CDC9-4F15-7BCE-1D5A02DEED7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562765" y="2738789"/>
            <a:ext cx="3380509" cy="2505821"/>
          </a:xfrm>
        </p:spPr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Detective controls:  </a:t>
            </a:r>
            <a:r>
              <a:rPr lang="en-US" sz="2200" b="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find problems within an agency’s processes.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</a:pP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Quality assurance review of timely eligibility across the agency</a:t>
            </a:r>
            <a:endParaRPr lang="en-US" sz="2200" b="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75727EA-B318-7905-DA2B-22797AD22CB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245205" y="2738789"/>
            <a:ext cx="3807742" cy="3033938"/>
          </a:xfrm>
        </p:spPr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 startAt="3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Corrective controls:  </a:t>
            </a:r>
            <a:r>
              <a:rPr lang="en-US" sz="2200" b="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detect and notify management of problems occurring within the agency’s processes.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2">
                  <a:lumMod val="75000"/>
                </a:schemeClr>
              </a:buClr>
              <a:buSzPct val="100000"/>
            </a:pPr>
            <a:r>
              <a:rPr lang="en-US" sz="2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Seeking a refund on a vendor overpayment</a:t>
            </a:r>
            <a:endParaRPr lang="en-US" sz="22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eriod" startAt="3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36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C369E3-E637-56B0-02D4-F4DA5170F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376" y="269360"/>
            <a:ext cx="7028328" cy="923827"/>
          </a:xfrm>
        </p:spPr>
        <p:txBody>
          <a:bodyPr/>
          <a:lstStyle/>
          <a:p>
            <a:r>
              <a:rPr lang="en-US" sz="4800" dirty="0"/>
              <a:t>Vendor Accountability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4C5BCA-0766-4CEB-0482-BBE092C70B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5580" y="1376313"/>
            <a:ext cx="5963920" cy="483664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 accountability is essential to the VR experience: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 continuous improvement in service performance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adherence to contractually defined requirements and performance targets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improved visibility and documentation to vendor performance and value added to the mission of the agency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17A40-19FA-342C-DF3E-319F04D0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37" y="2392471"/>
            <a:ext cx="5830941" cy="4465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260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D88C9-4ABC-28ED-1A17-54EDAE8D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9"/>
            <a:ext cx="10794173" cy="831445"/>
          </a:xfrm>
        </p:spPr>
        <p:txBody>
          <a:bodyPr>
            <a:normAutofit/>
          </a:bodyPr>
          <a:lstStyle/>
          <a:p>
            <a:r>
              <a:rPr lang="en-US" sz="4800" dirty="0"/>
              <a:t>Weaving Practice into Culture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5023E3-0703-DD73-633A-60C94ED3AE0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31519" y="1376313"/>
            <a:ext cx="7186996" cy="4105262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every VR customer is a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opportunity to compete for and enjoy high quality employment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our field staff are our front runners in that exploration of possibilities.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practices properly aligned to support the culture and mission?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A women flying into the sky leaving a trail of dust behind her. Her coworkers are cheering her one.">
            <a:extLst>
              <a:ext uri="{FF2B5EF4-FFF2-40B4-BE49-F238E27FC236}">
                <a16:creationId xmlns:a16="http://schemas.microsoft.com/office/drawing/2014/main" id="{A6B3A578-7A4E-FDE6-A4FF-457296E1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1197204"/>
            <a:ext cx="6924736" cy="55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1998452" y="2993873"/>
            <a:ext cx="8195094" cy="22920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ts val="7400"/>
              </a:lnSpc>
            </a:pPr>
            <a:r>
              <a:rPr lang="en-US" sz="6000" dirty="0">
                <a:solidFill>
                  <a:schemeClr val="bg1"/>
                </a:solidFill>
              </a:rPr>
              <a:t>Questions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B1D66C-DC9F-40CE-A240-D1652458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1237" y="1293953"/>
            <a:ext cx="2845968" cy="2845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EBD51-6864-65E1-14B7-B1944845ABB0}"/>
              </a:ext>
            </a:extLst>
          </p:cNvPr>
          <p:cNvSpPr txBox="1"/>
          <p:nvPr/>
        </p:nvSpPr>
        <p:spPr>
          <a:xfrm>
            <a:off x="2309027" y="4916637"/>
            <a:ext cx="7573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Please direct questions to your RSA-SMPID state liaison.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19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62328A9-1B41-051B-E26B-4746BEE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 Partners</a:t>
            </a:r>
          </a:p>
        </p:txBody>
      </p:sp>
      <p:pic>
        <p:nvPicPr>
          <p:cNvPr id="1026" name="Picture 2" descr="Council of State Administrators of Vocational Rehabilitation (CSAVR)">
            <a:extLst>
              <a:ext uri="{FF2B5EF4-FFF2-40B4-BE49-F238E27FC236}">
                <a16:creationId xmlns:a16="http://schemas.microsoft.com/office/drawing/2014/main" id="{576AB7E4-0A0C-CC08-483B-C4600737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7" y="2435348"/>
            <a:ext cx="2809558" cy="8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National Council of State Agencies for the Blind (NCSAB)">
            <a:extLst>
              <a:ext uri="{FF2B5EF4-FFF2-40B4-BE49-F238E27FC236}">
                <a16:creationId xmlns:a16="http://schemas.microsoft.com/office/drawing/2014/main" id="{6B328BD6-A877-C397-02CA-BC2ED5EF5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03" y="2426989"/>
            <a:ext cx="2255898" cy="849571"/>
          </a:xfrm>
          <a:prstGeom prst="rect">
            <a:avLst/>
          </a:prstGeom>
        </p:spPr>
      </p:pic>
      <p:pic>
        <p:nvPicPr>
          <p:cNvPr id="7" name="Picture 6" descr="Vocational Rehabilitation Technical Assistance Center for Quality Management  (VRTAC-QM)">
            <a:extLst>
              <a:ext uri="{FF2B5EF4-FFF2-40B4-BE49-F238E27FC236}">
                <a16:creationId xmlns:a16="http://schemas.microsoft.com/office/drawing/2014/main" id="{4F611CD6-4D91-FB0E-0939-A1B121A32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48" y="2385258"/>
            <a:ext cx="2417904" cy="933032"/>
          </a:xfrm>
          <a:prstGeom prst="rect">
            <a:avLst/>
          </a:prstGeom>
        </p:spPr>
      </p:pic>
      <p:pic>
        <p:nvPicPr>
          <p:cNvPr id="9" name="Picture 8" descr="Vocational Rehabilitation Technical Assistance Center for Quality Employment (VRTAC-QE)">
            <a:extLst>
              <a:ext uri="{FF2B5EF4-FFF2-40B4-BE49-F238E27FC236}">
                <a16:creationId xmlns:a16="http://schemas.microsoft.com/office/drawing/2014/main" id="{DA1F956B-A9E7-A6F4-BB0B-7FE3C15AD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729" y="3690112"/>
            <a:ext cx="2442598" cy="1169549"/>
          </a:xfrm>
          <a:prstGeom prst="rect">
            <a:avLst/>
          </a:prstGeom>
        </p:spPr>
      </p:pic>
      <p:pic>
        <p:nvPicPr>
          <p:cNvPr id="11" name="Picture 10" descr="National Technical Assistance Center on Transition (NTACT: The Collaborative)">
            <a:extLst>
              <a:ext uri="{FF2B5EF4-FFF2-40B4-BE49-F238E27FC236}">
                <a16:creationId xmlns:a16="http://schemas.microsoft.com/office/drawing/2014/main" id="{1D552E1C-2238-4E63-9979-86FAC29B8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72" y="3867873"/>
            <a:ext cx="2775092" cy="814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54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C71055-85AD-9DDB-6D46-860318D2E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45296" y="1798983"/>
            <a:ext cx="6301409" cy="2640013"/>
          </a:xfrm>
          <a:prstGeom prst="roundRect">
            <a:avLst/>
          </a:prstGeom>
          <a:solidFill>
            <a:schemeClr val="bg1"/>
          </a:solidFill>
          <a:ln w="2540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3D241-A439-4F36-9635-6D74AD4F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259" y="3028208"/>
            <a:ext cx="7337482" cy="1177553"/>
          </a:xfrm>
        </p:spPr>
        <p:txBody>
          <a:bodyPr anchor="b" anchorCtr="0"/>
          <a:lstStyle/>
          <a:p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  <p:pic>
        <p:nvPicPr>
          <p:cNvPr id="8" name="Picture 7" descr="Vocational Rehabilitation Technical Assistance Center for Quality Management  (VRTAC-QM)">
            <a:extLst>
              <a:ext uri="{FF2B5EF4-FFF2-40B4-BE49-F238E27FC236}">
                <a16:creationId xmlns:a16="http://schemas.microsoft.com/office/drawing/2014/main" id="{FBD12DC3-9633-50CC-71A1-77C5C84370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52" y="2082385"/>
            <a:ext cx="1542496" cy="76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E4127-171E-1D49-4492-97BD57532A15}"/>
              </a:ext>
            </a:extLst>
          </p:cNvPr>
          <p:cNvSpPr txBox="1"/>
          <p:nvPr/>
        </p:nvSpPr>
        <p:spPr>
          <a:xfrm>
            <a:off x="10368070" y="6382352"/>
            <a:ext cx="1665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vrtac-qm.org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1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996C-A4D8-4434-903C-85761EC0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Meet Your Presenter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B1D1F7D-D323-9A03-2E8C-AACD79455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8388" y="3597031"/>
            <a:ext cx="7055223" cy="867966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Sarah Clardy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Director, Fiscal &amp; Resource Management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VRTAC-QM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FCD2B5-A47F-66DE-E4F4-38644784E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23620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3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 people pointing an arrow at a target. Another person stands beside the target waving.">
            <a:extLst>
              <a:ext uri="{FF2B5EF4-FFF2-40B4-BE49-F238E27FC236}">
                <a16:creationId xmlns:a16="http://schemas.microsoft.com/office/drawing/2014/main" id="{4066D60E-307D-42C8-EA5C-54858A37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994" y="1291472"/>
            <a:ext cx="8896949" cy="54345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DC5A92-D144-71C0-E7A0-F618B90F4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432" y="679473"/>
            <a:ext cx="5127925" cy="1498119"/>
          </a:xfrm>
        </p:spPr>
        <p:txBody>
          <a:bodyPr/>
          <a:lstStyle/>
          <a:p>
            <a:r>
              <a:rPr lang="en-US" sz="48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Fiscal Responsibility?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34394-7FD9-C2FD-A02C-B16F09B9DF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4432" y="2281287"/>
            <a:ext cx="4439703" cy="314293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“resources” of an organization in support of its mission and goals.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4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070E88-B2AF-7A86-F813-4CB25203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Role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3133BF-B6B3-7414-3A77-164B0E171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0721" y="2356701"/>
            <a:ext cx="4266365" cy="25910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Field Staff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0800" b="1" i="1" dirty="0"/>
              <a:t>are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000" dirty="0"/>
              <a:t>Fiscal Agents</a:t>
            </a:r>
          </a:p>
        </p:txBody>
      </p:sp>
      <p:pic>
        <p:nvPicPr>
          <p:cNvPr id="3" name="Picture 2" descr="A man flying into the sky as if he is using a jetpack.">
            <a:extLst>
              <a:ext uri="{FF2B5EF4-FFF2-40B4-BE49-F238E27FC236}">
                <a16:creationId xmlns:a16="http://schemas.microsoft.com/office/drawing/2014/main" id="{7B3C5ABE-3264-792F-2A18-64A673676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988"/>
            <a:ext cx="589090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3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28CFC-B618-C545-16EA-F7609586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271" y="988874"/>
            <a:ext cx="4571008" cy="123444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State of</a:t>
            </a:r>
            <a:br>
              <a:rPr lang="en-US" sz="4800" dirty="0"/>
            </a:br>
            <a:r>
              <a:rPr lang="en-US" sz="4800" dirty="0"/>
              <a:t>the State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93AD2-F951-FAFA-10D5-C157593D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7237" y="2223314"/>
            <a:ext cx="4548042" cy="3187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never been a more critical time to qualify and simplify the fiscal requirements for field staff within the Vocational Rehabilitation program than right now.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75541-1623-59AC-9738-CF66806F1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5" y="988874"/>
            <a:ext cx="6762124" cy="4344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1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B5DC2-D5E8-852A-31F4-F8248F565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6695" y="516042"/>
            <a:ext cx="6286040" cy="846632"/>
          </a:xfrm>
        </p:spPr>
        <p:txBody>
          <a:bodyPr/>
          <a:lstStyle/>
          <a:p>
            <a:r>
              <a:rPr lang="en-US" sz="4800" dirty="0"/>
              <a:t>The Hallmark of VR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EF86F-B4F0-547D-B8B8-DEA95ABCBC5F}"/>
              </a:ext>
            </a:extLst>
          </p:cNvPr>
          <p:cNvSpPr txBox="1"/>
          <p:nvPr/>
        </p:nvSpPr>
        <p:spPr>
          <a:xfrm>
            <a:off x="5216695" y="1666764"/>
            <a:ext cx="628603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every VR customer is a </a:t>
            </a: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opportunity to compete for and enjoy high quality employment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 empowers persons with disabilities to overcome barriers to accessing, maintaining, advancing in, or returning to employment or other useful occupation through: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70160-8CC1-AE19-FEEF-6176951228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16695" y="4473767"/>
            <a:ext cx="5963920" cy="1671254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Choice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Individualized Plan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Integrated Employment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1B1E8-07D6-F723-39A6-BA4752C79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58" y="1091721"/>
            <a:ext cx="5393720" cy="4674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7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AC612-4EF9-645A-A7B4-44BE5381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One of a Kind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14869-1DCB-2A0D-5FAF-C66616581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61" y="731902"/>
            <a:ext cx="3046038" cy="3728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8A8440-5F67-9760-EFA5-E95A59B8E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6936" y="4544667"/>
            <a:ext cx="7509753" cy="17191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3D772-3C80-FB55-182E-9B7172E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1" y="1979112"/>
            <a:ext cx="6685332" cy="123444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vast array of counseling professions, the role of a VR counselor is unique and unmatched.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9E7738-A3AA-65A4-96D1-F183E404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2452" y="545306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E2E8D-B358-0D75-58A6-D72AE650C39A}"/>
              </a:ext>
            </a:extLst>
          </p:cNvPr>
          <p:cNvSpPr txBox="1"/>
          <p:nvPr/>
        </p:nvSpPr>
        <p:spPr>
          <a:xfrm>
            <a:off x="630382" y="4868829"/>
            <a:ext cx="6100618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not having the financial resources to offer an individual who desires to pursue employment and all its added benefits.</a:t>
            </a:r>
            <a:endParaRPr lang="en-US" sz="1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the resources, what does that roadmap look like? </a:t>
            </a:r>
            <a:endParaRPr lang="en-US" sz="1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89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C1E1B9-EB09-B229-0D49-5BADD18E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978" y="365761"/>
            <a:ext cx="7451869" cy="830741"/>
          </a:xfrm>
        </p:spPr>
        <p:txBody>
          <a:bodyPr>
            <a:normAutofit/>
          </a:bodyPr>
          <a:lstStyle/>
          <a:p>
            <a:r>
              <a:rPr lang="en-US" sz="4800" dirty="0"/>
              <a:t>The Supportive Culture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B6E36-B061-4941-4B2D-0A327D602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4264" y="1653703"/>
            <a:ext cx="4922249" cy="4186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starts with </a:t>
            </a:r>
            <a:r>
              <a:rPr lang="en-US" sz="6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do, </a:t>
            </a:r>
            <a:r>
              <a:rPr lang="en-US" sz="6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do it, and </a:t>
            </a:r>
            <a:r>
              <a:rPr lang="en-US" sz="6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hey do it.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ED7D5-CC26-12AD-1F2B-F466C103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8" y="1124671"/>
            <a:ext cx="6668552" cy="491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077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bs18qPol"/>
  <p:tag name="ARTICULATE_SLIDE_THUMBNAIL_REFRESH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C7975E"/>
        </a:solidFill>
        <a:ln w="25400"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B4CD10FCCE840A9F7A60CFEA07643" ma:contentTypeVersion="15" ma:contentTypeDescription="Create a new document." ma:contentTypeScope="" ma:versionID="94fae2d5d10f394164130df946a51e40">
  <xsd:schema xmlns:xsd="http://www.w3.org/2001/XMLSchema" xmlns:xs="http://www.w3.org/2001/XMLSchema" xmlns:p="http://schemas.microsoft.com/office/2006/metadata/properties" xmlns:ns2="54a9d15e-ee5c-48f1-9d99-365d542a9913" xmlns:ns3="4ba7d84b-d7bd-46b4-a66c-7a610aef47b7" targetNamespace="http://schemas.microsoft.com/office/2006/metadata/properties" ma:root="true" ma:fieldsID="4cf07b64d3cf56c5eb246f0ed4bf271d" ns2:_="" ns3:_="">
    <xsd:import namespace="54a9d15e-ee5c-48f1-9d99-365d542a9913"/>
    <xsd:import namespace="4ba7d84b-d7bd-46b4-a66c-7a610aef4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9d15e-ee5c-48f1-9d99-365d542a9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db4deb-8d57-425f-b55a-80c757ad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7d84b-d7bd-46b4-a66c-7a610aef47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f04fa3-e4a5-44fd-aa02-cf510cf6520a}" ma:internalName="TaxCatchAll" ma:showField="CatchAllData" ma:web="4ba7d84b-d7bd-46b4-a66c-7a610aef4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a7d84b-d7bd-46b4-a66c-7a610aef47b7" xsi:nil="true"/>
    <lcf76f155ced4ddcb4097134ff3c332f xmlns="54a9d15e-ee5c-48f1-9d99-365d542a9913">
      <Terms xmlns="http://schemas.microsoft.com/office/infopath/2007/PartnerControls"/>
    </lcf76f155ced4ddcb4097134ff3c332f>
    <SharedWithUsers xmlns="4ba7d84b-d7bd-46b4-a66c-7a610aef47b7">
      <UserInfo>
        <DisplayName/>
        <AccountId xsi:nil="true"/>
        <AccountType/>
      </UserInfo>
    </SharedWithUsers>
    <MediaLengthInSeconds xmlns="54a9d15e-ee5c-48f1-9d99-365d542a9913" xsi:nil="true"/>
  </documentManagement>
</p:properties>
</file>

<file path=customXml/itemProps1.xml><?xml version="1.0" encoding="utf-8"?>
<ds:datastoreItem xmlns:ds="http://schemas.openxmlformats.org/officeDocument/2006/customXml" ds:itemID="{6A5B817E-1A6E-4D46-B3D7-D522CA795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1B1F0-C9EF-42E4-8F82-71C3E1042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9d15e-ee5c-48f1-9d99-365d542a9913"/>
    <ds:schemaRef ds:uri="4ba7d84b-d7bd-46b4-a66c-7a610aef4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3D53B8-F523-45F2-BBD7-6F799DCC4BB5}">
  <ds:schemaRefs>
    <ds:schemaRef ds:uri="http://schemas.microsoft.com/office/2006/metadata/properties"/>
    <ds:schemaRef ds:uri="http://schemas.microsoft.com/office/infopath/2007/PartnerControls"/>
    <ds:schemaRef ds:uri="4ba7d84b-d7bd-46b4-a66c-7a610aef47b7"/>
    <ds:schemaRef ds:uri="54a9d15e-ee5c-48f1-9d99-365d542a99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1230</Words>
  <Application>Microsoft Office PowerPoint</Application>
  <PresentationFormat>Widescreen</PresentationFormat>
  <Paragraphs>121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Open Sans</vt:lpstr>
      <vt:lpstr>Symbol</vt:lpstr>
      <vt:lpstr>Wingdings</vt:lpstr>
      <vt:lpstr>Office Theme</vt:lpstr>
      <vt:lpstr>Embracing the Possibilities: Creating a Culture for Customer-Centric Spending for Field Staff</vt:lpstr>
      <vt:lpstr>Disclaimer</vt:lpstr>
      <vt:lpstr>Meet Your Presenter</vt:lpstr>
      <vt:lpstr>What Is Fiscal Responsibility?</vt:lpstr>
      <vt:lpstr>The Role</vt:lpstr>
      <vt:lpstr>State of the State</vt:lpstr>
      <vt:lpstr>The Hallmark of VR</vt:lpstr>
      <vt:lpstr>One of a Kind</vt:lpstr>
      <vt:lpstr>The Supportive Culture</vt:lpstr>
      <vt:lpstr>Resilience as a Strategy</vt:lpstr>
      <vt:lpstr>Taking Chances</vt:lpstr>
      <vt:lpstr>Dynamic Spending Decisions</vt:lpstr>
      <vt:lpstr>Roadmap for Spending Decisions</vt:lpstr>
      <vt:lpstr>Let’s Break it Down</vt:lpstr>
      <vt:lpstr>Allowable</vt:lpstr>
      <vt:lpstr>Documented</vt:lpstr>
      <vt:lpstr> Reasonable</vt:lpstr>
      <vt:lpstr>Allocable</vt:lpstr>
      <vt:lpstr>Necessary</vt:lpstr>
      <vt:lpstr>Alignment with the Customer</vt:lpstr>
      <vt:lpstr>Internal Controls Recap</vt:lpstr>
      <vt:lpstr>Vendor Accountability</vt:lpstr>
      <vt:lpstr>Weaving Practice into Culture</vt:lpstr>
      <vt:lpstr>Questions </vt:lpstr>
      <vt:lpstr>Conference Partners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Presentation Title Here</dc:title>
  <dc:creator>Dawn Lalley</dc:creator>
  <cp:lastModifiedBy>Theresa Kulow</cp:lastModifiedBy>
  <cp:revision>5</cp:revision>
  <dcterms:created xsi:type="dcterms:W3CDTF">2021-01-21T01:54:30Z</dcterms:created>
  <dcterms:modified xsi:type="dcterms:W3CDTF">2023-03-20T14:54:02Z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81F60B89-67E9-4F50-BE7C-8B7D5EBAAE32</vt:lpwstr>
  </property>
  <property fmtid="{D5CDD505-2E9C-101B-9397-08002B2CF9AE}" pid="3" name="ArticulatePath">
    <vt:lpwstr>Coaching Strategies</vt:lpwstr>
  </property>
  <property fmtid="{D5CDD505-2E9C-101B-9397-08002B2CF9AE}" pid="4" name="ContentTypeId">
    <vt:lpwstr>0x010100A1AB4CD10FCCE840A9F7A60CFEA07643</vt:lpwstr>
  </property>
  <property fmtid="{D5CDD505-2E9C-101B-9397-08002B2CF9AE}" pid="5" name="Order">
    <vt:r8>1174300</vt:r8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