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notesSlides/notesSlide29.xml" ContentType="application/vnd.openxmlformats-officedocument.presentationml.notesSlide+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notesSlides/notesSlide35.xml" ContentType="application/vnd.openxmlformats-officedocument.presentationml.notesSlide+xml"/>
  <Override PartName="/ppt/tags/tag57.xml" ContentType="application/vnd.openxmlformats-officedocument.presentationml.tags+xml"/>
  <Override PartName="/ppt/notesSlides/notesSlide36.xml" ContentType="application/vnd.openxmlformats-officedocument.presentationml.notesSlide+xml"/>
  <Override PartName="/ppt/tags/tag58.xml" ContentType="application/vnd.openxmlformats-officedocument.presentationml.tags+xml"/>
  <Override PartName="/ppt/notesSlides/notesSlide37.xml" ContentType="application/vnd.openxmlformats-officedocument.presentationml.notesSlide+xml"/>
  <Override PartName="/ppt/tags/tag59.xml" ContentType="application/vnd.openxmlformats-officedocument.presentationml.tags+xml"/>
  <Override PartName="/ppt/notesSlides/notesSlide38.xml" ContentType="application/vnd.openxmlformats-officedocument.presentationml.notesSlide+xml"/>
  <Override PartName="/ppt/tags/tag60.xml" ContentType="application/vnd.openxmlformats-officedocument.presentationml.tags+xml"/>
  <Override PartName="/ppt/notesSlides/notesSlide39.xml" ContentType="application/vnd.openxmlformats-officedocument.presentationml.notesSlide+xml"/>
  <Override PartName="/ppt/tags/tag61.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notesSlides/notesSlide43.xml" ContentType="application/vnd.openxmlformats-officedocument.presentationml.notesSlide+xml"/>
  <Override PartName="/ppt/tags/tag65.xml" ContentType="application/vnd.openxmlformats-officedocument.presentationml.tags+xml"/>
  <Override PartName="/ppt/notesSlides/notesSlide44.xml" ContentType="application/vnd.openxmlformats-officedocument.presentationml.notesSlide+xml"/>
  <Override PartName="/ppt/tags/tag66.xml" ContentType="application/vnd.openxmlformats-officedocument.presentationml.tags+xml"/>
  <Override PartName="/ppt/notesSlides/notesSlide45.xml" ContentType="application/vnd.openxmlformats-officedocument.presentationml.notesSlide+xml"/>
  <Override PartName="/ppt/tags/tag67.xml" ContentType="application/vnd.openxmlformats-officedocument.presentationml.tags+xml"/>
  <Override PartName="/ppt/notesSlides/notesSlide46.xml" ContentType="application/vnd.openxmlformats-officedocument.presentationml.notesSlide+xml"/>
  <Override PartName="/ppt/tags/tag68.xml" ContentType="application/vnd.openxmlformats-officedocument.presentationml.tags+xml"/>
  <Override PartName="/ppt/notesSlides/notesSlide47.xml" ContentType="application/vnd.openxmlformats-officedocument.presentationml.notesSlide+xml"/>
  <Override PartName="/ppt/tags/tag69.xml" ContentType="application/vnd.openxmlformats-officedocument.presentationml.tags+xml"/>
  <Override PartName="/ppt/notesSlides/notesSlide48.xml" ContentType="application/vnd.openxmlformats-officedocument.presentationml.notesSlide+xml"/>
  <Override PartName="/ppt/tags/tag70.xml" ContentType="application/vnd.openxmlformats-officedocument.presentationml.tags+xml"/>
  <Override PartName="/ppt/notesSlides/notesSlide49.xml" ContentType="application/vnd.openxmlformats-officedocument.presentationml.notesSlide+xml"/>
  <Override PartName="/ppt/tags/tag71.xml" ContentType="application/vnd.openxmlformats-officedocument.presentationml.tags+xml"/>
  <Override PartName="/ppt/notesSlides/notesSlide50.xml" ContentType="application/vnd.openxmlformats-officedocument.presentationml.notesSlide+xml"/>
  <Override PartName="/ppt/tags/tag72.xml" ContentType="application/vnd.openxmlformats-officedocument.presentationml.tags+xml"/>
  <Override PartName="/ppt/notesSlides/notesSlide51.xml" ContentType="application/vnd.openxmlformats-officedocument.presentationml.notesSlide+xml"/>
  <Override PartName="/ppt/tags/tag73.xml" ContentType="application/vnd.openxmlformats-officedocument.presentationml.tags+xml"/>
  <Override PartName="/ppt/notesSlides/notesSlide52.xml" ContentType="application/vnd.openxmlformats-officedocument.presentationml.notesSlide+xml"/>
  <Override PartName="/ppt/tags/tag74.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ppt/notesSlides/notesSlide54.xml" ContentType="application/vnd.openxmlformats-officedocument.presentationml.notesSlide+xml"/>
  <Override PartName="/ppt/tags/tag76.xml" ContentType="application/vnd.openxmlformats-officedocument.presentationml.tags+xml"/>
  <Override PartName="/ppt/notesSlides/notesSlide55.xml" ContentType="application/vnd.openxmlformats-officedocument.presentationml.notesSlide+xml"/>
  <Override PartName="/ppt/tags/tag77.xml" ContentType="application/vnd.openxmlformats-officedocument.presentationml.tags+xml"/>
  <Override PartName="/ppt/notesSlides/notesSlide56.xml" ContentType="application/vnd.openxmlformats-officedocument.presentationml.notesSlide+xml"/>
  <Override PartName="/ppt/tags/tag78.xml" ContentType="application/vnd.openxmlformats-officedocument.presentationml.tags+xml"/>
  <Override PartName="/ppt/notesSlides/notesSlide57.xml" ContentType="application/vnd.openxmlformats-officedocument.presentationml.notesSlide+xml"/>
  <Override PartName="/ppt/tags/tag79.xml" ContentType="application/vnd.openxmlformats-officedocument.presentationml.tags+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sldIdLst>
    <p:sldId id="256" r:id="rId5"/>
    <p:sldId id="641" r:id="rId6"/>
    <p:sldId id="642" r:id="rId7"/>
    <p:sldId id="258" r:id="rId8"/>
    <p:sldId id="297" r:id="rId9"/>
    <p:sldId id="257" r:id="rId10"/>
    <p:sldId id="290" r:id="rId11"/>
    <p:sldId id="2147471907" r:id="rId12"/>
    <p:sldId id="300" r:id="rId13"/>
    <p:sldId id="305" r:id="rId14"/>
    <p:sldId id="304" r:id="rId15"/>
    <p:sldId id="259" r:id="rId16"/>
    <p:sldId id="299" r:id="rId17"/>
    <p:sldId id="303" r:id="rId18"/>
    <p:sldId id="310" r:id="rId19"/>
    <p:sldId id="311" r:id="rId20"/>
    <p:sldId id="313" r:id="rId21"/>
    <p:sldId id="315" r:id="rId22"/>
    <p:sldId id="317" r:id="rId23"/>
    <p:sldId id="319" r:id="rId24"/>
    <p:sldId id="320" r:id="rId25"/>
    <p:sldId id="321" r:id="rId26"/>
    <p:sldId id="322" r:id="rId27"/>
    <p:sldId id="323" r:id="rId28"/>
    <p:sldId id="324" r:id="rId29"/>
    <p:sldId id="325" r:id="rId30"/>
    <p:sldId id="328" r:id="rId31"/>
    <p:sldId id="327" r:id="rId32"/>
    <p:sldId id="326" r:id="rId33"/>
    <p:sldId id="329" r:id="rId34"/>
    <p:sldId id="330" r:id="rId35"/>
    <p:sldId id="331" r:id="rId36"/>
    <p:sldId id="340" r:id="rId37"/>
    <p:sldId id="332" r:id="rId38"/>
    <p:sldId id="333" r:id="rId39"/>
    <p:sldId id="334" r:id="rId40"/>
    <p:sldId id="341" r:id="rId41"/>
    <p:sldId id="335" r:id="rId42"/>
    <p:sldId id="336" r:id="rId43"/>
    <p:sldId id="337" r:id="rId44"/>
    <p:sldId id="339" r:id="rId45"/>
    <p:sldId id="338" r:id="rId46"/>
    <p:sldId id="342" r:id="rId47"/>
    <p:sldId id="343" r:id="rId48"/>
    <p:sldId id="345" r:id="rId49"/>
    <p:sldId id="346" r:id="rId50"/>
    <p:sldId id="347" r:id="rId51"/>
    <p:sldId id="344" r:id="rId52"/>
    <p:sldId id="348" r:id="rId53"/>
    <p:sldId id="2147471906" r:id="rId54"/>
    <p:sldId id="349" r:id="rId55"/>
    <p:sldId id="350" r:id="rId56"/>
    <p:sldId id="282" r:id="rId57"/>
    <p:sldId id="283" r:id="rId58"/>
    <p:sldId id="351" r:id="rId59"/>
    <p:sldId id="2147471904" r:id="rId60"/>
    <p:sldId id="720" r:id="rId61"/>
    <p:sldId id="826" r:id="rId62"/>
  </p:sldIdLst>
  <p:sldSz cx="12192000" cy="6858000"/>
  <p:notesSz cx="70104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3 CSAVR Conference - Charting Our Course: Maximizing VR Resources: Increasing Customer Outcomes" id="{7004EFDF-69F3-4A03-BADA-E3C62EA2580E}">
          <p14:sldIdLst>
            <p14:sldId id="256"/>
            <p14:sldId id="641"/>
            <p14:sldId id="642"/>
            <p14:sldId id="258"/>
            <p14:sldId id="297"/>
            <p14:sldId id="257"/>
            <p14:sldId id="290"/>
            <p14:sldId id="2147471907"/>
            <p14:sldId id="300"/>
            <p14:sldId id="305"/>
            <p14:sldId id="304"/>
            <p14:sldId id="259"/>
            <p14:sldId id="299"/>
            <p14:sldId id="303"/>
            <p14:sldId id="310"/>
            <p14:sldId id="311"/>
            <p14:sldId id="313"/>
            <p14:sldId id="315"/>
            <p14:sldId id="317"/>
            <p14:sldId id="319"/>
            <p14:sldId id="320"/>
            <p14:sldId id="321"/>
            <p14:sldId id="322"/>
            <p14:sldId id="323"/>
            <p14:sldId id="324"/>
            <p14:sldId id="325"/>
            <p14:sldId id="328"/>
            <p14:sldId id="327"/>
            <p14:sldId id="326"/>
            <p14:sldId id="329"/>
            <p14:sldId id="330"/>
            <p14:sldId id="331"/>
            <p14:sldId id="340"/>
            <p14:sldId id="332"/>
            <p14:sldId id="333"/>
            <p14:sldId id="334"/>
            <p14:sldId id="341"/>
            <p14:sldId id="335"/>
            <p14:sldId id="336"/>
            <p14:sldId id="337"/>
            <p14:sldId id="339"/>
            <p14:sldId id="338"/>
            <p14:sldId id="342"/>
            <p14:sldId id="343"/>
            <p14:sldId id="345"/>
            <p14:sldId id="346"/>
            <p14:sldId id="347"/>
            <p14:sldId id="344"/>
            <p14:sldId id="348"/>
            <p14:sldId id="2147471906"/>
            <p14:sldId id="349"/>
            <p14:sldId id="350"/>
            <p14:sldId id="282"/>
            <p14:sldId id="283"/>
            <p14:sldId id="351"/>
            <p14:sldId id="2147471904"/>
            <p14:sldId id="720"/>
            <p14:sldId id="8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Moya" initials="CM" lastIdx="1" clrIdx="0">
    <p:extLst>
      <p:ext uri="{19B8F6BF-5375-455C-9EA6-DF929625EA0E}">
        <p15:presenceInfo xmlns:p15="http://schemas.microsoft.com/office/powerpoint/2012/main" userId="S::moya@eri-wi.org::952a9161-3561-42aa-a1f1-acb93a460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C"/>
    <a:srgbClr val="E7F0F9"/>
    <a:srgbClr val="234F8D"/>
    <a:srgbClr val="4C7A76"/>
    <a:srgbClr val="163158"/>
    <a:srgbClr val="686665"/>
    <a:srgbClr val="FCFDFD"/>
    <a:srgbClr val="7A818C"/>
    <a:srgbClr val="BBCF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FD75E-8870-4E3F-96AE-7534963BF15A}" v="4" dt="2023-03-24T18:23:22.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8" autoAdjust="0"/>
    <p:restoredTop sz="86436" autoAdjust="0"/>
  </p:normalViewPr>
  <p:slideViewPr>
    <p:cSldViewPr snapToGrid="0">
      <p:cViewPr varScale="1">
        <p:scale>
          <a:sx n="102" d="100"/>
          <a:sy n="102" d="100"/>
        </p:scale>
        <p:origin x="3206" y="86"/>
      </p:cViewPr>
      <p:guideLst/>
    </p:cSldViewPr>
  </p:slideViewPr>
  <p:outlineViewPr>
    <p:cViewPr>
      <p:scale>
        <a:sx n="33" d="100"/>
        <a:sy n="33" d="100"/>
      </p:scale>
      <p:origin x="0" y="-706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C7AEB7-D65B-4BDC-9ACE-1F18108F2AB0}" type="datetimeFigureOut">
              <a:rPr lang="en-US" smtClean="0"/>
              <a:t>4/5/2023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7A3FB9-EA21-459E-9502-135014CDD12C}" type="slidenum">
              <a:rPr lang="en-US" smtClean="0"/>
              <a:t>‹#›</a:t>
            </a:fld>
            <a:endParaRPr lang="en-US" dirty="0"/>
          </a:p>
        </p:txBody>
      </p:sp>
    </p:spTree>
    <p:extLst>
      <p:ext uri="{BB962C8B-B14F-4D97-AF65-F5344CB8AC3E}">
        <p14:creationId xmlns:p14="http://schemas.microsoft.com/office/powerpoint/2010/main" val="247111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a:t>
            </a:fld>
            <a:endParaRPr lang="en-US" dirty="0"/>
          </a:p>
        </p:txBody>
      </p:sp>
    </p:spTree>
    <p:extLst>
      <p:ext uri="{BB962C8B-B14F-4D97-AF65-F5344CB8AC3E}">
        <p14:creationId xmlns:p14="http://schemas.microsoft.com/office/powerpoint/2010/main" val="405587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asterisk (*) reflects a data element where data entry is not required in RSAMIS. Instead, RSAMIS prepopulates the data.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cannot ASSUME the VR grant is an automatic “2 year” grant.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Requirements must be met and verified by RSA at the end of the initial year of the award before determining the carryover period is available.</a:t>
            </a:r>
          </a:p>
        </p:txBody>
      </p:sp>
      <p:sp>
        <p:nvSpPr>
          <p:cNvPr id="4" name="Slide Number Placeholder 3"/>
          <p:cNvSpPr>
            <a:spLocks noGrp="1"/>
          </p:cNvSpPr>
          <p:nvPr>
            <p:ph type="sldNum" sz="quarter" idx="5"/>
          </p:nvPr>
        </p:nvSpPr>
        <p:spPr/>
        <p:txBody>
          <a:bodyPr/>
          <a:lstStyle/>
          <a:p>
            <a:fld id="{032E3005-4184-6741-976A-07380D8B1BBE}" type="slidenum">
              <a:rPr lang="en-US" smtClean="0"/>
              <a:t>10</a:t>
            </a:fld>
            <a:endParaRPr lang="en-US" dirty="0"/>
          </a:p>
        </p:txBody>
      </p:sp>
    </p:spTree>
    <p:extLst>
      <p:ext uri="{BB962C8B-B14F-4D97-AF65-F5344CB8AC3E}">
        <p14:creationId xmlns:p14="http://schemas.microsoft.com/office/powerpoint/2010/main" val="23681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11</a:t>
            </a:fld>
            <a:endParaRPr lang="en-US" dirty="0"/>
          </a:p>
        </p:txBody>
      </p:sp>
    </p:spTree>
    <p:extLst>
      <p:ext uri="{BB962C8B-B14F-4D97-AF65-F5344CB8AC3E}">
        <p14:creationId xmlns:p14="http://schemas.microsoft.com/office/powerpoint/2010/main" val="315562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Calendar out the year noting all responsible staff, responsibilities, and due dates.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Outline in specific detail within the instructions all steps, including screen shots of data extracts. </a:t>
            </a:r>
          </a:p>
        </p:txBody>
      </p:sp>
      <p:sp>
        <p:nvSpPr>
          <p:cNvPr id="4" name="Slide Number Placeholder 3"/>
          <p:cNvSpPr>
            <a:spLocks noGrp="1"/>
          </p:cNvSpPr>
          <p:nvPr>
            <p:ph type="sldNum" sz="quarter" idx="5"/>
          </p:nvPr>
        </p:nvSpPr>
        <p:spPr/>
        <p:txBody>
          <a:bodyPr/>
          <a:lstStyle/>
          <a:p>
            <a:fld id="{032E3005-4184-6741-976A-07380D8B1BBE}" type="slidenum">
              <a:rPr lang="en-US" smtClean="0"/>
              <a:t>12</a:t>
            </a:fld>
            <a:endParaRPr lang="en-US" dirty="0"/>
          </a:p>
        </p:txBody>
      </p:sp>
    </p:spTree>
    <p:extLst>
      <p:ext uri="{BB962C8B-B14F-4D97-AF65-F5344CB8AC3E}">
        <p14:creationId xmlns:p14="http://schemas.microsoft.com/office/powerpoint/2010/main" val="3350669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13</a:t>
            </a:fld>
            <a:endParaRPr lang="en-US" dirty="0"/>
          </a:p>
        </p:txBody>
      </p:sp>
    </p:spTree>
    <p:extLst>
      <p:ext uri="{BB962C8B-B14F-4D97-AF65-F5344CB8AC3E}">
        <p14:creationId xmlns:p14="http://schemas.microsoft.com/office/powerpoint/2010/main" val="315328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14</a:t>
            </a:fld>
            <a:endParaRPr lang="en-US" dirty="0"/>
          </a:p>
        </p:txBody>
      </p:sp>
    </p:spTree>
    <p:extLst>
      <p:ext uri="{BB962C8B-B14F-4D97-AF65-F5344CB8AC3E}">
        <p14:creationId xmlns:p14="http://schemas.microsoft.com/office/powerpoint/2010/main" val="2775997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15</a:t>
            </a:fld>
            <a:endParaRPr lang="en-US" dirty="0"/>
          </a:p>
        </p:txBody>
      </p:sp>
    </p:spTree>
    <p:extLst>
      <p:ext uri="{BB962C8B-B14F-4D97-AF65-F5344CB8AC3E}">
        <p14:creationId xmlns:p14="http://schemas.microsoft.com/office/powerpoint/2010/main" val="337742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Upon submission of the grantee’s 4th quarter RSA-17 (which is for the reporting period ending September 30 of the FFY of appropriation), an RSA Financial Management Specialist will review the grantee’s report to determine whether the grantee met the requirements necessary to carry over funds for obligation and liquidation in the subsequent FFY. </a:t>
            </a:r>
          </a:p>
          <a:p>
            <a:endParaRPr lang="en-US" dirty="0"/>
          </a:p>
          <a:p>
            <a:pPr marL="171450" indent="-171450">
              <a:buFont typeface="Arial" panose="020B0604020202020204" pitchFamily="34" charset="0"/>
              <a:buChar char="•"/>
            </a:pPr>
            <a:r>
              <a:rPr lang="en-US" dirty="0"/>
              <a:t>If the grantee met the requirements of Section 19 of the Rehabilitation Act to carry over funds, RSA will process an administrative change to the current GAN extending the period of performance to include the carryover period. </a:t>
            </a:r>
          </a:p>
          <a:p>
            <a:endParaRPr lang="en-US" dirty="0"/>
          </a:p>
          <a:p>
            <a:pPr marL="171450" indent="-171450">
              <a:buFont typeface="Arial" panose="020B0604020202020204" pitchFamily="34" charset="0"/>
              <a:buChar char="•"/>
            </a:pPr>
            <a:r>
              <a:rPr lang="en-US" dirty="0"/>
              <a:t>Upon completion of RSA’s administrative action, the grantee will receive a notice of a revised GAN with the revised period of performance that includes the carryover period.</a:t>
            </a:r>
          </a:p>
          <a:p>
            <a:endParaRPr lang="en-US" dirty="0"/>
          </a:p>
          <a:p>
            <a:pPr marL="171450" indent="-171450">
              <a:buFont typeface="Arial" panose="020B0604020202020204" pitchFamily="34" charset="0"/>
              <a:buChar char="•"/>
            </a:pPr>
            <a:r>
              <a:rPr lang="en-US" dirty="0"/>
              <a:t>Unless the Department authorizes an extension for the carryover period consistent with the requirements of Section 19 of the Rehabilitation Act, a non-Federal entity must liquidate all obligations incurred under the Federal award not later than 120 calendar days after the end date of the period of performance, as specified on the GAN (2 C.F.R. § 200.344(b)). </a:t>
            </a:r>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16</a:t>
            </a:fld>
            <a:endParaRPr lang="en-US" dirty="0"/>
          </a:p>
        </p:txBody>
      </p:sp>
    </p:spTree>
    <p:extLst>
      <p:ext uri="{BB962C8B-B14F-4D97-AF65-F5344CB8AC3E}">
        <p14:creationId xmlns:p14="http://schemas.microsoft.com/office/powerpoint/2010/main" val="211753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17</a:t>
            </a:fld>
            <a:endParaRPr lang="en-US" dirty="0"/>
          </a:p>
        </p:txBody>
      </p:sp>
    </p:spTree>
    <p:extLst>
      <p:ext uri="{BB962C8B-B14F-4D97-AF65-F5344CB8AC3E}">
        <p14:creationId xmlns:p14="http://schemas.microsoft.com/office/powerpoint/2010/main" val="2383599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18</a:t>
            </a:fld>
            <a:endParaRPr lang="en-US" dirty="0"/>
          </a:p>
        </p:txBody>
      </p:sp>
    </p:spTree>
    <p:extLst>
      <p:ext uri="{BB962C8B-B14F-4D97-AF65-F5344CB8AC3E}">
        <p14:creationId xmlns:p14="http://schemas.microsoft.com/office/powerpoint/2010/main" val="49848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UEI number must be active and currently registered in the System for Award Management (SAM) (https://www.sam.gov). </a:t>
            </a:r>
          </a:p>
          <a:p>
            <a:endParaRPr lang="en-US" dirty="0"/>
          </a:p>
          <a:p>
            <a:pPr marL="171450" indent="-171450">
              <a:buFont typeface="Arial" panose="020B0604020202020204" pitchFamily="34" charset="0"/>
              <a:buChar char="•"/>
            </a:pPr>
            <a:r>
              <a:rPr lang="en-US" dirty="0"/>
              <a:t>Entities registering in SAM.gov are assigned a UEI as part of the registration process.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19</a:t>
            </a:fld>
            <a:endParaRPr lang="en-US" dirty="0"/>
          </a:p>
        </p:txBody>
      </p:sp>
    </p:spTree>
    <p:extLst>
      <p:ext uri="{BB962C8B-B14F-4D97-AF65-F5344CB8AC3E}">
        <p14:creationId xmlns:p14="http://schemas.microsoft.com/office/powerpoint/2010/main" val="298581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2</a:t>
            </a:fld>
            <a:endParaRPr lang="en-US" dirty="0"/>
          </a:p>
        </p:txBody>
      </p:sp>
    </p:spTree>
    <p:extLst>
      <p:ext uri="{BB962C8B-B14F-4D97-AF65-F5344CB8AC3E}">
        <p14:creationId xmlns:p14="http://schemas.microsoft.com/office/powerpoint/2010/main" val="4092393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20</a:t>
            </a:fld>
            <a:endParaRPr lang="en-US" dirty="0"/>
          </a:p>
        </p:txBody>
      </p:sp>
    </p:spTree>
    <p:extLst>
      <p:ext uri="{BB962C8B-B14F-4D97-AF65-F5344CB8AC3E}">
        <p14:creationId xmlns:p14="http://schemas.microsoft.com/office/powerpoint/2010/main" val="13978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LINE 10: The amount listed may change due to award adjustments that could reflect: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funds awarded by continuing resolutions,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reductions for maintenance of effort shortfalls required by statute,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grantee-requested inter-agency transfers or deobligations,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and/or the reallotment or relinquishment of Federal funds.</a:t>
            </a:r>
          </a:p>
          <a:p>
            <a:endParaRPr lang="en-US" dirty="0"/>
          </a:p>
          <a:p>
            <a:pPr marL="171450" indent="-171450">
              <a:buFont typeface="Arial" panose="020B0604020202020204" pitchFamily="34" charset="0"/>
              <a:buChar char="•"/>
            </a:pPr>
            <a:r>
              <a:rPr lang="en-US" dirty="0"/>
              <a:t>LINE 11: Grantees may want to maintain copies of the G5 External Award Activity Reports as supporting documentation that verifies the accuracy of the amount reported.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Grantees should not include requests for drawdowns that were not received during the reporting period.</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21</a:t>
            </a:fld>
            <a:endParaRPr lang="en-US" dirty="0"/>
          </a:p>
        </p:txBody>
      </p:sp>
    </p:spTree>
    <p:extLst>
      <p:ext uri="{BB962C8B-B14F-4D97-AF65-F5344CB8AC3E}">
        <p14:creationId xmlns:p14="http://schemas.microsoft.com/office/powerpoint/2010/main" val="2639357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a:t>LINE 12: Grantees must minimize the time elapsing between drawdown of Federal funds and disbursement by the grantee in accordance with Cash Management Improvement Act (CMIA) requirements and Department guidance.</a:t>
            </a:r>
          </a:p>
          <a:p>
            <a:pPr defTabSz="931774">
              <a:defRPr/>
            </a:pPr>
            <a:endParaRPr lang="en-US" dirty="0"/>
          </a:p>
          <a:p>
            <a:pPr marL="171450" indent="-171450" defTabSz="931774">
              <a:buFont typeface="Arial" panose="020B0604020202020204" pitchFamily="34" charset="0"/>
              <a:buChar char="•"/>
              <a:defRPr/>
            </a:pPr>
            <a:r>
              <a:rPr lang="en-US" dirty="0"/>
              <a:t>LINE 13: Some agencies simply map Line 12 to total cash receipts reported on Line 11. This is problematic.</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22</a:t>
            </a:fld>
            <a:endParaRPr lang="en-US" dirty="0"/>
          </a:p>
        </p:txBody>
      </p:sp>
    </p:spTree>
    <p:extLst>
      <p:ext uri="{BB962C8B-B14F-4D97-AF65-F5344CB8AC3E}">
        <p14:creationId xmlns:p14="http://schemas.microsoft.com/office/powerpoint/2010/main" val="3737449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example of the cumulative nature discussed at the beginning.</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For reports prepared on a cash basis, the agency should report Federal fund expenditures as the sum of cash disbursements for direct charges for goods and services, the amount of indirect expenses charged, and the amount of payments made to contractors/vendors.</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For reports prepared on an accrual basis, grantees should report Federal fund expenditures as the sum of cash disbursements for direct charges for goods and services, the amount of indirect expenses incurred, the amount of payments made to contractors/vendors, and the increase or decrease in the amounts owed by the recipient for goods received and services performed by employees, contractors/vendors, and other payees.</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23</a:t>
            </a:fld>
            <a:endParaRPr lang="en-US" dirty="0"/>
          </a:p>
        </p:txBody>
      </p:sp>
    </p:spTree>
    <p:extLst>
      <p:ext uri="{BB962C8B-B14F-4D97-AF65-F5344CB8AC3E}">
        <p14:creationId xmlns:p14="http://schemas.microsoft.com/office/powerpoint/2010/main" val="356722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floor not the ceiling. NOTE THESE ARE FEDERAL EXPENDITURES.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It is important to note that the reservation and expenditure of funds requirement for the provision of pre-employment transition services is a STATE requirement, not an agency-specific requirement.</a:t>
            </a:r>
          </a:p>
          <a:p>
            <a:pPr marL="174708"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Therefore, if one VR agency in a State in which there are two such agencies reserves and expends at least 15 percent of the State’s VR allotment on the provision of pre-employment transition services, the State will have satisfied the requirement even if the other agency reserved and expended no such funds. </a:t>
            </a:r>
          </a:p>
          <a:p>
            <a:pPr marL="174708"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It is essential that both VR agencies in a State coordinate with each other to ensure State compliance with this requirement. </a:t>
            </a:r>
          </a:p>
          <a:p>
            <a:pPr marL="631908" lvl="1" indent="-174708">
              <a:buFont typeface="Arial" panose="020B0604020202020204" pitchFamily="34" charset="0"/>
              <a:buChar char="•"/>
            </a:pPr>
            <a:endParaRPr lang="en-US" dirty="0"/>
          </a:p>
          <a:p>
            <a:pPr marL="1089108" lvl="2" indent="-174708">
              <a:buFont typeface="Arial" panose="020B0604020202020204" pitchFamily="34" charset="0"/>
              <a:buChar char="•"/>
            </a:pPr>
            <a:r>
              <a:rPr lang="en-US" dirty="0"/>
              <a:t>RSA will evaluate a State’s compliance with the requirements by determining, based on a State’s matched funds, whether a State reserved and expended at least 15 percent of the State’s 4th quarter grant award amount or at least 15 percent of the amount of Federal funds that it had matched by the end of the FFY of appropriation, whichever is less.</a:t>
            </a:r>
          </a:p>
        </p:txBody>
      </p:sp>
      <p:sp>
        <p:nvSpPr>
          <p:cNvPr id="4" name="Slide Number Placeholder 3"/>
          <p:cNvSpPr>
            <a:spLocks noGrp="1"/>
          </p:cNvSpPr>
          <p:nvPr>
            <p:ph type="sldNum" sz="quarter" idx="5"/>
          </p:nvPr>
        </p:nvSpPr>
        <p:spPr/>
        <p:txBody>
          <a:bodyPr/>
          <a:lstStyle/>
          <a:p>
            <a:fld id="{032E3005-4184-6741-976A-07380D8B1BBE}" type="slidenum">
              <a:rPr lang="en-US" smtClean="0"/>
              <a:t>24</a:t>
            </a:fld>
            <a:endParaRPr lang="en-US" dirty="0"/>
          </a:p>
        </p:txBody>
      </p:sp>
    </p:spTree>
    <p:extLst>
      <p:ext uri="{BB962C8B-B14F-4D97-AF65-F5344CB8AC3E}">
        <p14:creationId xmlns:p14="http://schemas.microsoft.com/office/powerpoint/2010/main" val="934887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For BOTH data elements, do NOT include expenditures for staffing or other costs associated with establishment projects, such as those additional costs included in the definition of “establishment, development, or improvement of a public or nonprofit community rehabilitation program” at 34 C.F.R. § 361.5(c)(16).</a:t>
            </a:r>
          </a:p>
        </p:txBody>
      </p:sp>
      <p:sp>
        <p:nvSpPr>
          <p:cNvPr id="4" name="Slide Number Placeholder 3"/>
          <p:cNvSpPr>
            <a:spLocks noGrp="1"/>
          </p:cNvSpPr>
          <p:nvPr>
            <p:ph type="sldNum" sz="quarter" idx="5"/>
          </p:nvPr>
        </p:nvSpPr>
        <p:spPr/>
        <p:txBody>
          <a:bodyPr/>
          <a:lstStyle/>
          <a:p>
            <a:fld id="{032E3005-4184-6741-976A-07380D8B1BBE}" type="slidenum">
              <a:rPr lang="en-US" smtClean="0"/>
              <a:t>25</a:t>
            </a:fld>
            <a:endParaRPr lang="en-US" dirty="0"/>
          </a:p>
        </p:txBody>
      </p:sp>
    </p:spTree>
    <p:extLst>
      <p:ext uri="{BB962C8B-B14F-4D97-AF65-F5344CB8AC3E}">
        <p14:creationId xmlns:p14="http://schemas.microsoft.com/office/powerpoint/2010/main" val="3421498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REMINDER: Grantees have 120 days from the end of the period of performance to liquidate Federal obligations (2 C.F.R § 200.344(b)).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If grantees are unable to liquidate all obligations within the liquidation period, 120 days after the period of performance ends, grantees must submit a late liquidation request in accordance with the Department’s guidance.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If approved, the grantee must liquidate the approved obligations and submit the final report within 30 days after the approved late liquidation extension date. </a:t>
            </a:r>
          </a:p>
          <a:p>
            <a:pPr marL="457200" lvl="1" indent="0">
              <a:buFont typeface="Arial" panose="020B0604020202020204" pitchFamily="34" charset="0"/>
              <a:buNone/>
            </a:pPr>
            <a:endParaRPr lang="en-US" dirty="0"/>
          </a:p>
          <a:p>
            <a:pPr marL="174708" indent="-174708">
              <a:buFont typeface="Arial" panose="020B0604020202020204" pitchFamily="34" charset="0"/>
              <a:buChar char="•"/>
            </a:pPr>
            <a:r>
              <a:rPr lang="en-US" dirty="0"/>
              <a:t>Requirements for obligations, located at 34 C.F.R. § 76.707 of EDGAR, identify when obligations are made for Departmental awards. All VR agencies, regardless of the basis of accounting used, must assign, track and report unliquidated obligations to RSA, based on their assignment to a Federal or non-Federal fund source.</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26</a:t>
            </a:fld>
            <a:endParaRPr lang="en-US" dirty="0"/>
          </a:p>
        </p:txBody>
      </p:sp>
    </p:spTree>
    <p:extLst>
      <p:ext uri="{BB962C8B-B14F-4D97-AF65-F5344CB8AC3E}">
        <p14:creationId xmlns:p14="http://schemas.microsoft.com/office/powerpoint/2010/main" val="119785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27</a:t>
            </a:fld>
            <a:endParaRPr lang="en-US" dirty="0"/>
          </a:p>
        </p:txBody>
      </p:sp>
    </p:spTree>
    <p:extLst>
      <p:ext uri="{BB962C8B-B14F-4D97-AF65-F5344CB8AC3E}">
        <p14:creationId xmlns:p14="http://schemas.microsoft.com/office/powerpoint/2010/main" val="2579342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28</a:t>
            </a:fld>
            <a:endParaRPr lang="en-US" dirty="0"/>
          </a:p>
        </p:txBody>
      </p:sp>
    </p:spTree>
    <p:extLst>
      <p:ext uri="{BB962C8B-B14F-4D97-AF65-F5344CB8AC3E}">
        <p14:creationId xmlns:p14="http://schemas.microsoft.com/office/powerpoint/2010/main" val="1296713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All program income received by the VR program is to be reported as Federal program income earned.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This means that grantees must report, and use, program income earned under the VR program as an ADDITION to the Federal grant funds received under the VR program (34 C.F.R. § 361.63(c)(3)(i)).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In other words, grantees may not use program income to reduce the amount of the Federal VR award. There is no statutory authority to reduce.</a:t>
            </a:r>
          </a:p>
          <a:p>
            <a:endParaRPr lang="en-US" dirty="0"/>
          </a:p>
          <a:p>
            <a:pPr marL="174708" indent="-174708">
              <a:buFont typeface="Arial" panose="020B0604020202020204" pitchFamily="34" charset="0"/>
              <a:buChar char="•"/>
            </a:pPr>
            <a:r>
              <a:rPr lang="en-US" dirty="0"/>
              <a:t>Any program income received during the subsequent FFY, even if the agency is operating under a carryover year from the prior FFY’s grant award, must be reported on the RSA-17 for the next FFY’s grant award.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Program income from SSA payments transferred to other eligible programs is restricted to the grant award year that corresponds to the FFY of appropriation in which it was received in the VR program. </a:t>
            </a:r>
          </a:p>
          <a:p>
            <a:pPr marL="0" indent="0">
              <a:buFont typeface="Arial" panose="020B0604020202020204" pitchFamily="34" charset="0"/>
              <a:buNone/>
            </a:pPr>
            <a:endParaRPr lang="en-US" dirty="0"/>
          </a:p>
          <a:p>
            <a:pPr marL="640594" lvl="1" indent="-174708">
              <a:buFont typeface="Arial" panose="020B0604020202020204" pitchFamily="34" charset="0"/>
              <a:buChar char="•"/>
            </a:pPr>
            <a:r>
              <a:rPr lang="en-US" dirty="0"/>
              <a:t>For example, SSA payments received in the VR program in FFY 2021 may be transferred to the OIB program for expenditures and reporting purposes for its FFY 2021 OIB award. </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This means the transfer may occur during the FFY 2021 grant year or, in rare circumstances and when applicable, during the FFY 2021 carryover year of the OIB grant award, which occurs in FFY 2022. </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In the rare event that the program income is expended during the FFY 2021 carryover year (which occurs in FFY 2022), all program income information must be reported as occurring during the FFY 2021 period of performance, not the FFY 2022 grant award’s period of performance.</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29</a:t>
            </a:fld>
            <a:endParaRPr lang="en-US" dirty="0"/>
          </a:p>
        </p:txBody>
      </p:sp>
    </p:spTree>
    <p:extLst>
      <p:ext uri="{BB962C8B-B14F-4D97-AF65-F5344CB8AC3E}">
        <p14:creationId xmlns:p14="http://schemas.microsoft.com/office/powerpoint/2010/main" val="269183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3</a:t>
            </a:fld>
            <a:endParaRPr lang="en-US" dirty="0"/>
          </a:p>
        </p:txBody>
      </p:sp>
    </p:spTree>
    <p:extLst>
      <p:ext uri="{BB962C8B-B14F-4D97-AF65-F5344CB8AC3E}">
        <p14:creationId xmlns:p14="http://schemas.microsoft.com/office/powerpoint/2010/main" val="1945906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expenditure of all program income funds must meet the same standards of allowability, reasonableness, and allocability (2 C.F.R. §§ 200.403 through 200.405) that are applicable to Federal funds (Section 108 of the Rehabilitation Act and 34 C.F.R. § 361.63(c)(3), and 2 C.F.R. §§ 200.307(e)(2)).</a:t>
            </a:r>
          </a:p>
        </p:txBody>
      </p:sp>
      <p:sp>
        <p:nvSpPr>
          <p:cNvPr id="4" name="Slide Number Placeholder 3"/>
          <p:cNvSpPr>
            <a:spLocks noGrp="1"/>
          </p:cNvSpPr>
          <p:nvPr>
            <p:ph type="sldNum" sz="quarter" idx="5"/>
          </p:nvPr>
        </p:nvSpPr>
        <p:spPr/>
        <p:txBody>
          <a:bodyPr/>
          <a:lstStyle/>
          <a:p>
            <a:fld id="{032E3005-4184-6741-976A-07380D8B1BBE}" type="slidenum">
              <a:rPr lang="en-US" smtClean="0"/>
              <a:t>30</a:t>
            </a:fld>
            <a:endParaRPr lang="en-US" dirty="0"/>
          </a:p>
        </p:txBody>
      </p:sp>
    </p:spTree>
    <p:extLst>
      <p:ext uri="{BB962C8B-B14F-4D97-AF65-F5344CB8AC3E}">
        <p14:creationId xmlns:p14="http://schemas.microsoft.com/office/powerpoint/2010/main" val="714300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 instructions for these lines, recognizing reporting requirements exist within the programs receiving the transfer.</a:t>
            </a:r>
          </a:p>
        </p:txBody>
      </p:sp>
      <p:sp>
        <p:nvSpPr>
          <p:cNvPr id="4" name="Slide Number Placeholder 3"/>
          <p:cNvSpPr>
            <a:spLocks noGrp="1"/>
          </p:cNvSpPr>
          <p:nvPr>
            <p:ph type="sldNum" sz="quarter" idx="5"/>
          </p:nvPr>
        </p:nvSpPr>
        <p:spPr/>
        <p:txBody>
          <a:bodyPr/>
          <a:lstStyle/>
          <a:p>
            <a:fld id="{032E3005-4184-6741-976A-07380D8B1BBE}" type="slidenum">
              <a:rPr lang="en-US" smtClean="0"/>
              <a:t>31</a:t>
            </a:fld>
            <a:endParaRPr lang="en-US" dirty="0"/>
          </a:p>
        </p:txBody>
      </p:sp>
    </p:spTree>
    <p:extLst>
      <p:ext uri="{BB962C8B-B14F-4D97-AF65-F5344CB8AC3E}">
        <p14:creationId xmlns:p14="http://schemas.microsoft.com/office/powerpoint/2010/main" val="2924376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REMINDER: In accordance with 34 C.F.R. § 361.63(c)(3)(ii), “to the extent available, the non-Federal entity must disburse funds available from program income (including repayments to a revolving fund), rebates, refunds, contract settlements, audit recoveries, and interest earned on such funds before requesting additional cash payments.”</a:t>
            </a:r>
          </a:p>
        </p:txBody>
      </p:sp>
      <p:sp>
        <p:nvSpPr>
          <p:cNvPr id="4" name="Slide Number Placeholder 3"/>
          <p:cNvSpPr>
            <a:spLocks noGrp="1"/>
          </p:cNvSpPr>
          <p:nvPr>
            <p:ph type="sldNum" sz="quarter" idx="5"/>
          </p:nvPr>
        </p:nvSpPr>
        <p:spPr/>
        <p:txBody>
          <a:bodyPr/>
          <a:lstStyle/>
          <a:p>
            <a:fld id="{032E3005-4184-6741-976A-07380D8B1BBE}" type="slidenum">
              <a:rPr lang="en-US" smtClean="0"/>
              <a:t>32</a:t>
            </a:fld>
            <a:endParaRPr lang="en-US" dirty="0"/>
          </a:p>
        </p:txBody>
      </p:sp>
    </p:spTree>
    <p:extLst>
      <p:ext uri="{BB962C8B-B14F-4D97-AF65-F5344CB8AC3E}">
        <p14:creationId xmlns:p14="http://schemas.microsoft.com/office/powerpoint/2010/main" val="3318460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section marks significant change from the SF-425 reporting. </a:t>
            </a:r>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33</a:t>
            </a:fld>
            <a:endParaRPr lang="en-US" dirty="0"/>
          </a:p>
        </p:txBody>
      </p:sp>
    </p:spTree>
    <p:extLst>
      <p:ext uri="{BB962C8B-B14F-4D97-AF65-F5344CB8AC3E}">
        <p14:creationId xmlns:p14="http://schemas.microsoft.com/office/powerpoint/2010/main" val="3934419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not include expenditures incurred with program income because such expenditures cannot be used to meet the non-Federal share requirement (34 C.F.R. § 361.63(c)(4)).</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34</a:t>
            </a:fld>
            <a:endParaRPr lang="en-US" dirty="0"/>
          </a:p>
        </p:txBody>
      </p:sp>
    </p:spTree>
    <p:extLst>
      <p:ext uri="{BB962C8B-B14F-4D97-AF65-F5344CB8AC3E}">
        <p14:creationId xmlns:p14="http://schemas.microsoft.com/office/powerpoint/2010/main" val="1401107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Non-Federal share expected from third-party cooperative arrangement (TPCA) certified expenditures of public agency staff salaries, when the TPCA staff has not yet completed the work, </a:t>
            </a:r>
            <a:r>
              <a:rPr lang="en-US" b="1" u="sng" dirty="0"/>
              <a:t>may not be included as an unliquidated obligation (or expenditure)</a:t>
            </a:r>
            <a:r>
              <a:rPr lang="en-US" b="1" u="none" dirty="0"/>
              <a:t> </a:t>
            </a:r>
            <a:r>
              <a:rPr lang="en-US" dirty="0"/>
              <a:t>because these expenditures cannot be certified until after the staff works the requisite number of hours.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SVRAs must account for this requirement in the reporting preparation, even though a purchase order or contract may otherwise show the funds committed in the data. </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35</a:t>
            </a:fld>
            <a:endParaRPr lang="en-US" dirty="0"/>
          </a:p>
        </p:txBody>
      </p:sp>
    </p:spTree>
    <p:extLst>
      <p:ext uri="{BB962C8B-B14F-4D97-AF65-F5344CB8AC3E}">
        <p14:creationId xmlns:p14="http://schemas.microsoft.com/office/powerpoint/2010/main" val="1135737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36</a:t>
            </a:fld>
            <a:endParaRPr lang="en-US" dirty="0"/>
          </a:p>
        </p:txBody>
      </p:sp>
    </p:spTree>
    <p:extLst>
      <p:ext uri="{BB962C8B-B14F-4D97-AF65-F5344CB8AC3E}">
        <p14:creationId xmlns:p14="http://schemas.microsoft.com/office/powerpoint/2010/main" val="1331328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37</a:t>
            </a:fld>
            <a:endParaRPr lang="en-US" dirty="0"/>
          </a:p>
        </p:txBody>
      </p:sp>
    </p:spTree>
    <p:extLst>
      <p:ext uri="{BB962C8B-B14F-4D97-AF65-F5344CB8AC3E}">
        <p14:creationId xmlns:p14="http://schemas.microsoft.com/office/powerpoint/2010/main" val="425202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State VR agencies may not report new non-Federal expenditures on Line 32 (e.g., those non-Federal expenditures incurred during the carryover year; those non-Federal expenditures should be reported on Line 33).</a:t>
            </a:r>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38</a:t>
            </a:fld>
            <a:endParaRPr lang="en-US" dirty="0"/>
          </a:p>
        </p:txBody>
      </p:sp>
    </p:spTree>
    <p:extLst>
      <p:ext uri="{BB962C8B-B14F-4D97-AF65-F5344CB8AC3E}">
        <p14:creationId xmlns:p14="http://schemas.microsoft.com/office/powerpoint/2010/main" val="589458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39</a:t>
            </a:fld>
            <a:endParaRPr lang="en-US" dirty="0"/>
          </a:p>
        </p:txBody>
      </p:sp>
    </p:spTree>
    <p:extLst>
      <p:ext uri="{BB962C8B-B14F-4D97-AF65-F5344CB8AC3E}">
        <p14:creationId xmlns:p14="http://schemas.microsoft.com/office/powerpoint/2010/main" val="56326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we dive into the report, we must first understand some key requirements to fully appreciate the ask.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Understand too that the VR grant is complex, far more so than most Federal grants.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important to sort out requirements that belong to 2 CFR 200 and those specific to the VR program.</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a:t>
            </a:fld>
            <a:endParaRPr lang="en-US" dirty="0"/>
          </a:p>
        </p:txBody>
      </p:sp>
    </p:spTree>
    <p:extLst>
      <p:ext uri="{BB962C8B-B14F-4D97-AF65-F5344CB8AC3E}">
        <p14:creationId xmlns:p14="http://schemas.microsoft.com/office/powerpoint/2010/main" val="3035561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40</a:t>
            </a:fld>
            <a:endParaRPr lang="en-US" dirty="0"/>
          </a:p>
        </p:txBody>
      </p:sp>
    </p:spTree>
    <p:extLst>
      <p:ext uri="{BB962C8B-B14F-4D97-AF65-F5344CB8AC3E}">
        <p14:creationId xmlns:p14="http://schemas.microsoft.com/office/powerpoint/2010/main" val="1502371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41</a:t>
            </a:fld>
            <a:endParaRPr lang="en-US" dirty="0"/>
          </a:p>
        </p:txBody>
      </p:sp>
    </p:spTree>
    <p:extLst>
      <p:ext uri="{BB962C8B-B14F-4D97-AF65-F5344CB8AC3E}">
        <p14:creationId xmlns:p14="http://schemas.microsoft.com/office/powerpoint/2010/main" val="1489486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42</a:t>
            </a:fld>
            <a:endParaRPr lang="en-US" dirty="0"/>
          </a:p>
        </p:txBody>
      </p:sp>
    </p:spTree>
    <p:extLst>
      <p:ext uri="{BB962C8B-B14F-4D97-AF65-F5344CB8AC3E}">
        <p14:creationId xmlns:p14="http://schemas.microsoft.com/office/powerpoint/2010/main" val="2326629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43</a:t>
            </a:fld>
            <a:endParaRPr lang="en-US" dirty="0"/>
          </a:p>
        </p:txBody>
      </p:sp>
    </p:spTree>
    <p:extLst>
      <p:ext uri="{BB962C8B-B14F-4D97-AF65-F5344CB8AC3E}">
        <p14:creationId xmlns:p14="http://schemas.microsoft.com/office/powerpoint/2010/main" val="2164744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44</a:t>
            </a:fld>
            <a:endParaRPr lang="en-US" dirty="0"/>
          </a:p>
        </p:txBody>
      </p:sp>
    </p:spTree>
    <p:extLst>
      <p:ext uri="{BB962C8B-B14F-4D97-AF65-F5344CB8AC3E}">
        <p14:creationId xmlns:p14="http://schemas.microsoft.com/office/powerpoint/2010/main" val="1317752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Include Expenditures Incurred with Program Income — Do NOT Include Unliquidated Obligations.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Examples include, but are not limited to: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expenditures for quality assurance;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budgeting, accounting, financial management and information systems;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providing program information to the public;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technical assistance and support services to other State agencies, private nonprofit organizations, and businesses and industries;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State Rehabilitation Council and other advisory committees;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professional organization membership dues for designated State unit (DSU) employees;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the removal of architectural barriers in State VR agency offices and State-operated rehabilitation facilities;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operating and maintaining DSU facilities, equipment, and grounds;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supplies;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administration of Comprehensive System of Personnel Development, including personnel administration, training and staff development;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administrative salaries, including support staff;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travel expenditures;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expenditures incurred in conducting reviews of determinations made by personnel of the DSU; </a:t>
            </a:r>
          </a:p>
          <a:p>
            <a:pPr marL="631908" lvl="1" indent="-174708">
              <a:buFont typeface="Arial" panose="020B0604020202020204" pitchFamily="34" charset="0"/>
              <a:buChar char="•"/>
            </a:pPr>
            <a:endParaRPr lang="en-US" dirty="0"/>
          </a:p>
          <a:p>
            <a:pPr marL="631908" lvl="1" indent="-174708">
              <a:buFont typeface="Arial" panose="020B0604020202020204" pitchFamily="34" charset="0"/>
              <a:buChar char="•"/>
            </a:pPr>
            <a:r>
              <a:rPr lang="en-US" dirty="0"/>
              <a:t>and legal expenses (34 C.F.R. § 361.5(c)(2)).</a:t>
            </a:r>
          </a:p>
        </p:txBody>
      </p:sp>
      <p:sp>
        <p:nvSpPr>
          <p:cNvPr id="4" name="Slide Number Placeholder 3"/>
          <p:cNvSpPr>
            <a:spLocks noGrp="1"/>
          </p:cNvSpPr>
          <p:nvPr>
            <p:ph type="sldNum" sz="quarter" idx="5"/>
          </p:nvPr>
        </p:nvSpPr>
        <p:spPr/>
        <p:txBody>
          <a:bodyPr/>
          <a:lstStyle/>
          <a:p>
            <a:fld id="{032E3005-4184-6741-976A-07380D8B1BBE}" type="slidenum">
              <a:rPr lang="en-US" smtClean="0"/>
              <a:t>45</a:t>
            </a:fld>
            <a:endParaRPr lang="en-US" dirty="0"/>
          </a:p>
        </p:txBody>
      </p:sp>
    </p:spTree>
    <p:extLst>
      <p:ext uri="{BB962C8B-B14F-4D97-AF65-F5344CB8AC3E}">
        <p14:creationId xmlns:p14="http://schemas.microsoft.com/office/powerpoint/2010/main" val="350929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Include Expenditures Incurred with Program Income — Do NOT Include Unliquidated Obligations.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46</a:t>
            </a:fld>
            <a:endParaRPr lang="en-US" dirty="0"/>
          </a:p>
        </p:txBody>
      </p:sp>
    </p:spTree>
    <p:extLst>
      <p:ext uri="{BB962C8B-B14F-4D97-AF65-F5344CB8AC3E}">
        <p14:creationId xmlns:p14="http://schemas.microsoft.com/office/powerpoint/2010/main" val="3825538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Include Expenditures Incurred with Program Income — Do NOT Include Unliquidated Obligations.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47</a:t>
            </a:fld>
            <a:endParaRPr lang="en-US" dirty="0"/>
          </a:p>
        </p:txBody>
      </p:sp>
    </p:spTree>
    <p:extLst>
      <p:ext uri="{BB962C8B-B14F-4D97-AF65-F5344CB8AC3E}">
        <p14:creationId xmlns:p14="http://schemas.microsoft.com/office/powerpoint/2010/main" val="200946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asterisk (*) reflects a data element where data entry is not required in RSAMIS. Instead, RSAMIS prepopulates the data.</a:t>
            </a:r>
          </a:p>
          <a:p>
            <a:endParaRPr lang="en-US" dirty="0"/>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48</a:t>
            </a:fld>
            <a:endParaRPr lang="en-US" dirty="0"/>
          </a:p>
        </p:txBody>
      </p:sp>
    </p:spTree>
    <p:extLst>
      <p:ext uri="{BB962C8B-B14F-4D97-AF65-F5344CB8AC3E}">
        <p14:creationId xmlns:p14="http://schemas.microsoft.com/office/powerpoint/2010/main" val="923090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Include Expenditures Incurred with Program Income — Do NOT Include Unliquidated Obligations.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49</a:t>
            </a:fld>
            <a:endParaRPr lang="en-US" dirty="0"/>
          </a:p>
        </p:txBody>
      </p:sp>
    </p:spTree>
    <p:extLst>
      <p:ext uri="{BB962C8B-B14F-4D97-AF65-F5344CB8AC3E}">
        <p14:creationId xmlns:p14="http://schemas.microsoft.com/office/powerpoint/2010/main" val="418167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5</a:t>
            </a:fld>
            <a:endParaRPr lang="en-US" dirty="0"/>
          </a:p>
        </p:txBody>
      </p:sp>
    </p:spTree>
    <p:extLst>
      <p:ext uri="{BB962C8B-B14F-4D97-AF65-F5344CB8AC3E}">
        <p14:creationId xmlns:p14="http://schemas.microsoft.com/office/powerpoint/2010/main" val="2401906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50</a:t>
            </a:fld>
            <a:endParaRPr lang="en-US" dirty="0"/>
          </a:p>
        </p:txBody>
      </p:sp>
    </p:spTree>
    <p:extLst>
      <p:ext uri="{BB962C8B-B14F-4D97-AF65-F5344CB8AC3E}">
        <p14:creationId xmlns:p14="http://schemas.microsoft.com/office/powerpoint/2010/main" val="2767027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Include Expenditures Incurred with Program Income — Do NOT Include Unliquidated Obligations.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51</a:t>
            </a:fld>
            <a:endParaRPr lang="en-US" dirty="0"/>
          </a:p>
        </p:txBody>
      </p:sp>
    </p:spTree>
    <p:extLst>
      <p:ext uri="{BB962C8B-B14F-4D97-AF65-F5344CB8AC3E}">
        <p14:creationId xmlns:p14="http://schemas.microsoft.com/office/powerpoint/2010/main" val="3443627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Include Expenditures Incurred with Program Income — Do NOT Include Unliquidated Obligations.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52</a:t>
            </a:fld>
            <a:endParaRPr lang="en-US" dirty="0"/>
          </a:p>
        </p:txBody>
      </p:sp>
    </p:spTree>
    <p:extLst>
      <p:ext uri="{BB962C8B-B14F-4D97-AF65-F5344CB8AC3E}">
        <p14:creationId xmlns:p14="http://schemas.microsoft.com/office/powerpoint/2010/main" val="694167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53</a:t>
            </a:fld>
            <a:endParaRPr lang="en-US" dirty="0"/>
          </a:p>
        </p:txBody>
      </p:sp>
    </p:spTree>
    <p:extLst>
      <p:ext uri="{BB962C8B-B14F-4D97-AF65-F5344CB8AC3E}">
        <p14:creationId xmlns:p14="http://schemas.microsoft.com/office/powerpoint/2010/main" val="1754527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54</a:t>
            </a:fld>
            <a:endParaRPr lang="en-US" dirty="0"/>
          </a:p>
        </p:txBody>
      </p:sp>
    </p:spTree>
    <p:extLst>
      <p:ext uri="{BB962C8B-B14F-4D97-AF65-F5344CB8AC3E}">
        <p14:creationId xmlns:p14="http://schemas.microsoft.com/office/powerpoint/2010/main" val="3554848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55</a:t>
            </a:fld>
            <a:endParaRPr lang="en-US" dirty="0"/>
          </a:p>
        </p:txBody>
      </p:sp>
    </p:spTree>
    <p:extLst>
      <p:ext uri="{BB962C8B-B14F-4D97-AF65-F5344CB8AC3E}">
        <p14:creationId xmlns:p14="http://schemas.microsoft.com/office/powerpoint/2010/main" val="1135366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pPr>
            <a:endParaRPr b="1" dirty="0"/>
          </a:p>
        </p:txBody>
      </p:sp>
    </p:spTree>
    <p:extLst>
      <p:ext uri="{BB962C8B-B14F-4D97-AF65-F5344CB8AC3E}">
        <p14:creationId xmlns:p14="http://schemas.microsoft.com/office/powerpoint/2010/main" val="1488757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57</a:t>
            </a:fld>
            <a:endParaRPr lang="en-US" dirty="0"/>
          </a:p>
        </p:txBody>
      </p:sp>
    </p:spTree>
    <p:extLst>
      <p:ext uri="{BB962C8B-B14F-4D97-AF65-F5344CB8AC3E}">
        <p14:creationId xmlns:p14="http://schemas.microsoft.com/office/powerpoint/2010/main" val="23815947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58</a:t>
            </a:fld>
            <a:endParaRPr lang="en-US" dirty="0"/>
          </a:p>
        </p:txBody>
      </p:sp>
    </p:spTree>
    <p:extLst>
      <p:ext uri="{BB962C8B-B14F-4D97-AF65-F5344CB8AC3E}">
        <p14:creationId xmlns:p14="http://schemas.microsoft.com/office/powerpoint/2010/main" val="298781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a:t>Note there are data elements that capture a subset of total numbers throughout the report. </a:t>
            </a:r>
          </a:p>
          <a:p>
            <a:pPr defTabSz="931774">
              <a:defRPr/>
            </a:pPr>
            <a:endParaRPr lang="en-US" dirty="0"/>
          </a:p>
          <a:p>
            <a:pPr marL="171450" indent="-171450" defTabSz="931774">
              <a:buFont typeface="Arial" panose="020B0604020202020204" pitchFamily="34" charset="0"/>
              <a:buChar char="•"/>
              <a:defRPr/>
            </a:pPr>
            <a:r>
              <a:rPr lang="en-US" dirty="0"/>
              <a:t>For instance, administrative expenditures are a subset of the Federal or non-Federal share of total allowable expenditures. </a:t>
            </a:r>
          </a:p>
          <a:p>
            <a:pPr defTabSz="931774">
              <a:defRPr/>
            </a:pPr>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6</a:t>
            </a:fld>
            <a:endParaRPr lang="en-US" dirty="0"/>
          </a:p>
        </p:txBody>
      </p:sp>
    </p:spTree>
    <p:extLst>
      <p:ext uri="{BB962C8B-B14F-4D97-AF65-F5344CB8AC3E}">
        <p14:creationId xmlns:p14="http://schemas.microsoft.com/office/powerpoint/2010/main" val="136905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a:t>Throughout the training, pay attention to data elements that were not included in the SF-425, recognizing the ability RSA now has to monitor agencies through data submissions. </a:t>
            </a:r>
          </a:p>
          <a:p>
            <a:pPr defTabSz="931774">
              <a:defRPr/>
            </a:pPr>
            <a:endParaRPr lang="en-US" dirty="0"/>
          </a:p>
          <a:p>
            <a:pPr marL="171450" indent="-171450" defTabSz="931774">
              <a:buFont typeface="Arial" panose="020B0604020202020204" pitchFamily="34" charset="0"/>
              <a:buChar char="•"/>
              <a:defRPr/>
            </a:pPr>
            <a:r>
              <a:rPr lang="en-US" dirty="0"/>
              <a:t>This allows determination of compliance with Federal statutes, regulations, and the terms and conditions of the Federal award.</a:t>
            </a:r>
          </a:p>
          <a:p>
            <a:endParaRPr lang="en-US" dirty="0"/>
          </a:p>
        </p:txBody>
      </p:sp>
      <p:sp>
        <p:nvSpPr>
          <p:cNvPr id="4" name="Slide Number Placeholder 3"/>
          <p:cNvSpPr>
            <a:spLocks noGrp="1"/>
          </p:cNvSpPr>
          <p:nvPr>
            <p:ph type="sldNum" sz="quarter" idx="5"/>
          </p:nvPr>
        </p:nvSpPr>
        <p:spPr/>
        <p:txBody>
          <a:bodyPr/>
          <a:lstStyle/>
          <a:p>
            <a:fld id="{032E3005-4184-6741-976A-07380D8B1BBE}" type="slidenum">
              <a:rPr lang="en-US" smtClean="0"/>
              <a:t>7</a:t>
            </a:fld>
            <a:endParaRPr lang="en-US" dirty="0"/>
          </a:p>
        </p:txBody>
      </p:sp>
    </p:spTree>
    <p:extLst>
      <p:ext uri="{BB962C8B-B14F-4D97-AF65-F5344CB8AC3E}">
        <p14:creationId xmlns:p14="http://schemas.microsoft.com/office/powerpoint/2010/main" val="259721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8</a:t>
            </a:fld>
            <a:endParaRPr lang="en-US" dirty="0"/>
          </a:p>
        </p:txBody>
      </p:sp>
    </p:spTree>
    <p:extLst>
      <p:ext uri="{BB962C8B-B14F-4D97-AF65-F5344CB8AC3E}">
        <p14:creationId xmlns:p14="http://schemas.microsoft.com/office/powerpoint/2010/main" val="259792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Aside from the reporting function, the instructions provide a lot of information about the requirements of the VR program.</a:t>
            </a:r>
          </a:p>
        </p:txBody>
      </p:sp>
      <p:sp>
        <p:nvSpPr>
          <p:cNvPr id="4" name="Slide Number Placeholder 3"/>
          <p:cNvSpPr>
            <a:spLocks noGrp="1"/>
          </p:cNvSpPr>
          <p:nvPr>
            <p:ph type="sldNum" sz="quarter" idx="5"/>
          </p:nvPr>
        </p:nvSpPr>
        <p:spPr/>
        <p:txBody>
          <a:bodyPr/>
          <a:lstStyle/>
          <a:p>
            <a:fld id="{032E3005-4184-6741-976A-07380D8B1BBE}" type="slidenum">
              <a:rPr lang="en-US" smtClean="0"/>
              <a:t>9</a:t>
            </a:fld>
            <a:endParaRPr lang="en-US" dirty="0"/>
          </a:p>
        </p:txBody>
      </p:sp>
    </p:spTree>
    <p:extLst>
      <p:ext uri="{BB962C8B-B14F-4D97-AF65-F5344CB8AC3E}">
        <p14:creationId xmlns:p14="http://schemas.microsoft.com/office/powerpoint/2010/main" val="3039192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Title-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71DA1-A612-AF8D-4335-B03FC9AA686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29000"/>
            <a:extLst>
              <a:ext uri="{28A0092B-C50C-407E-A947-70E740481C1C}">
                <a14:useLocalDpi xmlns:a14="http://schemas.microsoft.com/office/drawing/2010/main" val="0"/>
              </a:ext>
            </a:extLst>
          </a:blip>
          <a:srcRect/>
          <a:stretch/>
        </p:blipFill>
        <p:spPr>
          <a:xfrm>
            <a:off x="8518" y="0"/>
            <a:ext cx="12197785" cy="6502400"/>
          </a:xfrm>
          <a:prstGeom prst="rect">
            <a:avLst/>
          </a:prstGeom>
          <a:noFill/>
        </p:spPr>
      </p:pic>
      <p:sp>
        <p:nvSpPr>
          <p:cNvPr id="3" name="Subtitle 2">
            <a:extLst>
              <a:ext uri="{FF2B5EF4-FFF2-40B4-BE49-F238E27FC236}">
                <a16:creationId xmlns:a16="http://schemas.microsoft.com/office/drawing/2014/main" id="{CAE2DE54-8992-40C9-81F3-66833C2BC67C}"/>
              </a:ext>
            </a:extLst>
          </p:cNvPr>
          <p:cNvSpPr>
            <a:spLocks noGrp="1"/>
          </p:cNvSpPr>
          <p:nvPr>
            <p:ph type="subTitle" idx="1" hasCustomPrompt="1"/>
          </p:nvPr>
        </p:nvSpPr>
        <p:spPr>
          <a:xfrm>
            <a:off x="731367" y="2651760"/>
            <a:ext cx="4754880" cy="3108960"/>
          </a:xfrm>
        </p:spPr>
        <p:txBody>
          <a:bodyPr>
            <a:normAutofit/>
          </a:bodyPr>
          <a:lstStyle>
            <a:lvl1pPr marL="0" indent="0" algn="l">
              <a:lnSpc>
                <a:spcPct val="105000"/>
              </a:lnSpc>
              <a:spcBef>
                <a:spcPts val="0"/>
              </a:spcBef>
              <a:buNone/>
              <a:defRPr sz="2400" b="1">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CFA8318-9E8E-FF34-A66F-99CD658A0CF5}"/>
              </a:ext>
              <a:ext uri="{C183D7F6-B498-43B3-948B-1728B52AA6E4}">
                <adec:decorative xmlns:adec="http://schemas.microsoft.com/office/drawing/2017/decorative" val="1"/>
              </a:ext>
            </a:extLst>
          </p:cNvPr>
          <p:cNvGrpSpPr/>
          <p:nvPr userDrawn="1"/>
        </p:nvGrpSpPr>
        <p:grpSpPr>
          <a:xfrm>
            <a:off x="-110" y="6124887"/>
            <a:ext cx="12192110" cy="767295"/>
            <a:chOff x="-2323" y="4128060"/>
            <a:chExt cx="12202601" cy="767295"/>
          </a:xfrm>
        </p:grpSpPr>
        <p:sp>
          <p:nvSpPr>
            <p:cNvPr id="15" name="Flowchart: Stored Data 11">
              <a:extLst>
                <a:ext uri="{FF2B5EF4-FFF2-40B4-BE49-F238E27FC236}">
                  <a16:creationId xmlns:a16="http://schemas.microsoft.com/office/drawing/2014/main" id="{DB0D8D1A-5D4F-9DFE-63ED-9FD288861C9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6" name="Group 15">
              <a:extLst>
                <a:ext uri="{FF2B5EF4-FFF2-40B4-BE49-F238E27FC236}">
                  <a16:creationId xmlns:a16="http://schemas.microsoft.com/office/drawing/2014/main" id="{8990F432-254B-0A11-FCEE-D4193513AD83}"/>
                </a:ext>
              </a:extLst>
            </p:cNvPr>
            <p:cNvGrpSpPr/>
            <p:nvPr/>
          </p:nvGrpSpPr>
          <p:grpSpPr>
            <a:xfrm>
              <a:off x="-2323" y="4170079"/>
              <a:ext cx="12202601" cy="725276"/>
              <a:chOff x="9932" y="5889769"/>
              <a:chExt cx="12184065" cy="725276"/>
            </a:xfrm>
          </p:grpSpPr>
          <p:sp>
            <p:nvSpPr>
              <p:cNvPr id="17" name="Rectangle 16">
                <a:extLst>
                  <a:ext uri="{FF2B5EF4-FFF2-40B4-BE49-F238E27FC236}">
                    <a16:creationId xmlns:a16="http://schemas.microsoft.com/office/drawing/2014/main" id="{6F9C0A2D-CEF0-515D-6E9D-BEB66E0EA38E}"/>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1">
                <a:extLst>
                  <a:ext uri="{FF2B5EF4-FFF2-40B4-BE49-F238E27FC236}">
                    <a16:creationId xmlns:a16="http://schemas.microsoft.com/office/drawing/2014/main" id="{39F4E439-BEEA-2394-BA60-D2CB90F18753}"/>
                  </a:ext>
                  <a:ext uri="{C183D7F6-B498-43B3-948B-1728B52AA6E4}">
                    <adec:decorative xmlns:adec="http://schemas.microsoft.com/office/drawing/2017/decorative" val="1"/>
                  </a:ext>
                </a:extLst>
              </p:cNvPr>
              <p:cNvSpPr/>
              <p:nvPr/>
            </p:nvSpPr>
            <p:spPr bwMode="auto">
              <a:xfrm rot="16200000">
                <a:off x="5739382" y="160429"/>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73DF6312-EA75-49E8-B573-59F02A5991C8}"/>
              </a:ext>
            </a:extLst>
          </p:cNvPr>
          <p:cNvSpPr>
            <a:spLocks noGrp="1"/>
          </p:cNvSpPr>
          <p:nvPr>
            <p:ph type="ctrTitle"/>
          </p:nvPr>
        </p:nvSpPr>
        <p:spPr>
          <a:xfrm>
            <a:off x="731367" y="548640"/>
            <a:ext cx="6766560" cy="1828800"/>
          </a:xfrm>
        </p:spPr>
        <p:txBody>
          <a:bodyPr anchor="b">
            <a:normAutofit/>
          </a:bodyPr>
          <a:lstStyle>
            <a:lvl1pPr algn="l">
              <a:lnSpc>
                <a:spcPct val="102000"/>
              </a:lnSpc>
              <a:defRPr sz="44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547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G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98B38-90DB-1CE2-D69F-CE939F51CF31}"/>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accent4">
                  <a:lumMod val="50000"/>
                </a:schemeClr>
              </a:buClr>
              <a:defRPr/>
            </a:lvl1pPr>
            <a:lvl2pPr>
              <a:lnSpc>
                <a:spcPct val="108000"/>
              </a:lnSpc>
              <a:spcBef>
                <a:spcPts val="1200"/>
              </a:spcBef>
              <a:buClr>
                <a:schemeClr val="accent4">
                  <a:lumMod val="50000"/>
                </a:schemeClr>
              </a:buClr>
              <a:defRPr/>
            </a:lvl2pPr>
            <a:lvl3pPr>
              <a:lnSpc>
                <a:spcPct val="108000"/>
              </a:lnSpc>
              <a:spcBef>
                <a:spcPts val="1200"/>
              </a:spcBef>
              <a:buClr>
                <a:schemeClr val="accent4">
                  <a:lumMod val="50000"/>
                </a:schemeClr>
              </a:buClr>
              <a:defRPr/>
            </a:lvl3pPr>
            <a:lvl4pPr>
              <a:lnSpc>
                <a:spcPct val="108000"/>
              </a:lnSpc>
              <a:spcBef>
                <a:spcPts val="1200"/>
              </a:spcBef>
              <a:buClr>
                <a:schemeClr val="accent4">
                  <a:lumMod val="50000"/>
                </a:schemeClr>
              </a:buClr>
              <a:defRPr/>
            </a:lvl4pPr>
            <a:lvl5pPr>
              <a:lnSpc>
                <a:spcPct val="108000"/>
              </a:lnSpc>
              <a:spcBef>
                <a:spcPts val="1200"/>
              </a:spcBef>
              <a:buClr>
                <a:schemeClr val="accent4">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0034AD3E-C1B5-C348-E115-7C2315355385}"/>
              </a:ext>
              <a:ext uri="{C183D7F6-B498-43B3-948B-1728B52AA6E4}">
                <adec:decorative xmlns:adec="http://schemas.microsoft.com/office/drawing/2017/decorative" val="1"/>
              </a:ext>
            </a:extLst>
          </p:cNvPr>
          <p:cNvGrpSpPr/>
          <p:nvPr userDrawn="1"/>
        </p:nvGrpSpPr>
        <p:grpSpPr>
          <a:xfrm>
            <a:off x="-110" y="6134030"/>
            <a:ext cx="12196674" cy="755420"/>
            <a:chOff x="-2323" y="4128060"/>
            <a:chExt cx="12207169" cy="755420"/>
          </a:xfrm>
        </p:grpSpPr>
        <p:sp>
          <p:nvSpPr>
            <p:cNvPr id="9" name="Flowchart: Stored Data 11">
              <a:extLst>
                <a:ext uri="{FF2B5EF4-FFF2-40B4-BE49-F238E27FC236}">
                  <a16:creationId xmlns:a16="http://schemas.microsoft.com/office/drawing/2014/main" id="{4F88E977-0009-1CCB-975F-2C5CACEDA515}"/>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0092DA24-6B29-16DD-E009-017BB473C504}"/>
                </a:ext>
              </a:extLst>
            </p:cNvPr>
            <p:cNvGrpSpPr/>
            <p:nvPr/>
          </p:nvGrpSpPr>
          <p:grpSpPr>
            <a:xfrm>
              <a:off x="-2323" y="4158204"/>
              <a:ext cx="12207169" cy="725276"/>
              <a:chOff x="9932" y="5877894"/>
              <a:chExt cx="12188626" cy="725276"/>
            </a:xfrm>
          </p:grpSpPr>
          <p:sp>
            <p:nvSpPr>
              <p:cNvPr id="11" name="Rectangle 10">
                <a:extLst>
                  <a:ext uri="{FF2B5EF4-FFF2-40B4-BE49-F238E27FC236}">
                    <a16:creationId xmlns:a16="http://schemas.microsoft.com/office/drawing/2014/main" id="{12A81753-02B2-F9B3-4444-8B780616405A}"/>
                  </a:ext>
                  <a:ext uri="{C183D7F6-B498-43B3-948B-1728B52AA6E4}">
                    <adec:decorative xmlns:adec="http://schemas.microsoft.com/office/drawing/2017/decorative" val="1"/>
                  </a:ext>
                </a:extLst>
              </p:cNvPr>
              <p:cNvSpPr/>
              <p:nvPr/>
            </p:nvSpPr>
            <p:spPr>
              <a:xfrm>
                <a:off x="9932" y="6478520"/>
                <a:ext cx="12188626" cy="105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4299558A-F32E-9A7B-FCD0-CE94951B66D5}"/>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62932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2F75FD-A4FA-BB04-4503-CF231FA88BE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2"/>
              </a:buClr>
              <a:defRPr/>
            </a:lvl1pPr>
            <a:lvl2pPr>
              <a:lnSpc>
                <a:spcPct val="108000"/>
              </a:lnSpc>
              <a:spcBef>
                <a:spcPts val="1200"/>
              </a:spcBef>
              <a:buClr>
                <a:schemeClr val="tx2"/>
              </a:buClr>
              <a:defRPr/>
            </a:lvl2pPr>
            <a:lvl3pPr>
              <a:lnSpc>
                <a:spcPct val="108000"/>
              </a:lnSpc>
              <a:spcBef>
                <a:spcPts val="1200"/>
              </a:spcBef>
              <a:buClr>
                <a:schemeClr val="tx2"/>
              </a:buClr>
              <a:defRPr/>
            </a:lvl3pPr>
            <a:lvl4pPr>
              <a:lnSpc>
                <a:spcPct val="108000"/>
              </a:lnSpc>
              <a:spcBef>
                <a:spcPts val="1200"/>
              </a:spcBef>
              <a:buClr>
                <a:schemeClr val="tx2"/>
              </a:buClr>
              <a:defRPr/>
            </a:lvl4pPr>
            <a:lvl5pPr>
              <a:lnSpc>
                <a:spcPct val="108000"/>
              </a:lnSpc>
              <a:spcBef>
                <a:spcPts val="1200"/>
              </a:spcBef>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A1F1598D-C6C6-F18F-7807-4B1F076E3E3A}"/>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3" name="Flowchart: Stored Data 11">
              <a:extLst>
                <a:ext uri="{FF2B5EF4-FFF2-40B4-BE49-F238E27FC236}">
                  <a16:creationId xmlns:a16="http://schemas.microsoft.com/office/drawing/2014/main" id="{F8A994A0-2C4F-B796-B61F-C7D8DFBD513F}"/>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8D8E2EFF-4CCA-C771-6AC3-516AD981F896}"/>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6269127D-C25B-9E85-4B85-DD282D29D9EC}"/>
                  </a:ext>
                  <a:ext uri="{C183D7F6-B498-43B3-948B-1728B52AA6E4}">
                    <adec:decorative xmlns:adec="http://schemas.microsoft.com/office/drawing/2017/decorative" val="1"/>
                  </a:ext>
                </a:extLst>
              </p:cNvPr>
              <p:cNvSpPr/>
              <p:nvPr/>
            </p:nvSpPr>
            <p:spPr>
              <a:xfrm>
                <a:off x="9932" y="6488042"/>
                <a:ext cx="12184065" cy="95637"/>
              </a:xfrm>
              <a:prstGeom prst="rect">
                <a:avLst/>
              </a:prstGeom>
              <a:solidFill>
                <a:srgbClr val="4C7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4DADA5B4-054F-E93A-54E2-4B69C741E36A}"/>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7009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Gra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F0895-7E98-A57A-3426-230AFE513E1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31000"/>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buSzPct val="125000"/>
              <a:defRPr/>
            </a:lvl1pPr>
            <a:lvl2pPr>
              <a:lnSpc>
                <a:spcPct val="108000"/>
              </a:lnSpc>
              <a:spcBef>
                <a:spcPts val="1200"/>
              </a:spcBef>
              <a:buClr>
                <a:schemeClr val="tx1">
                  <a:lumMod val="75000"/>
                  <a:lumOff val="25000"/>
                </a:schemeClr>
              </a:buClr>
              <a:buSzPct val="80000"/>
              <a:defRPr/>
            </a:lvl2pPr>
            <a:lvl3pPr indent="-347472">
              <a:lnSpc>
                <a:spcPct val="108000"/>
              </a:lnSpc>
              <a:spcBef>
                <a:spcPts val="1200"/>
              </a:spcBef>
              <a:buClr>
                <a:schemeClr val="tx1">
                  <a:lumMod val="75000"/>
                  <a:lumOff val="25000"/>
                </a:schemeClr>
              </a:buClr>
              <a:buSzPct val="80000"/>
              <a:defRPr/>
            </a:lvl3pPr>
            <a:lvl4pPr indent="-347472">
              <a:lnSpc>
                <a:spcPct val="108000"/>
              </a:lnSpc>
              <a:spcBef>
                <a:spcPts val="1200"/>
              </a:spcBef>
              <a:buClr>
                <a:schemeClr val="tx1">
                  <a:lumMod val="75000"/>
                  <a:lumOff val="25000"/>
                </a:schemeClr>
              </a:buClr>
              <a:buSzPct val="100000"/>
              <a:defRPr/>
            </a:lvl4pPr>
            <a:lvl5pPr>
              <a:lnSpc>
                <a:spcPct val="108000"/>
              </a:lnSpc>
              <a:spcBef>
                <a:spcPts val="1200"/>
              </a:spcBef>
              <a:buClr>
                <a:schemeClr val="tx1">
                  <a:lumMod val="75000"/>
                  <a:lumOff val="25000"/>
                </a:schemeClr>
              </a:buClr>
              <a:buSzPct val="7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AC37AAF4-EFF4-63EE-C9A6-E3DDAC1665BD}"/>
              </a:ext>
              <a:ext uri="{C183D7F6-B498-43B3-948B-1728B52AA6E4}">
                <adec:decorative xmlns:adec="http://schemas.microsoft.com/office/drawing/2017/decorative" val="1"/>
              </a:ext>
            </a:extLst>
          </p:cNvPr>
          <p:cNvGrpSpPr/>
          <p:nvPr userDrawn="1"/>
        </p:nvGrpSpPr>
        <p:grpSpPr>
          <a:xfrm>
            <a:off x="-110" y="6122460"/>
            <a:ext cx="12192110" cy="755420"/>
            <a:chOff x="-2323" y="4128060"/>
            <a:chExt cx="12202601" cy="755420"/>
          </a:xfrm>
        </p:grpSpPr>
        <p:sp>
          <p:nvSpPr>
            <p:cNvPr id="9" name="Flowchart: Stored Data 11">
              <a:extLst>
                <a:ext uri="{FF2B5EF4-FFF2-40B4-BE49-F238E27FC236}">
                  <a16:creationId xmlns:a16="http://schemas.microsoft.com/office/drawing/2014/main" id="{DA327580-1CF5-34FE-D432-400C14204C9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E750A1E9-F1E8-2DFE-27F1-C126A098579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CC48D589-642A-936C-96EB-850A7D4B04E1}"/>
                  </a:ext>
                  <a:ext uri="{C183D7F6-B498-43B3-948B-1728B52AA6E4}">
                    <adec:decorative xmlns:adec="http://schemas.microsoft.com/office/drawing/2017/decorative" val="1"/>
                  </a:ext>
                </a:extLst>
              </p:cNvPr>
              <p:cNvSpPr/>
              <p:nvPr/>
            </p:nvSpPr>
            <p:spPr>
              <a:xfrm>
                <a:off x="9932" y="6497568"/>
                <a:ext cx="12184065" cy="861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6DC9DEEF-2B02-26F6-E254-8D6CBC847B7C}"/>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5">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69246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L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23E76854-04F6-C1F3-1371-C5C679442DF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3" name="Flowchart: Stored Data 11">
              <a:extLst>
                <a:ext uri="{FF2B5EF4-FFF2-40B4-BE49-F238E27FC236}">
                  <a16:creationId xmlns:a16="http://schemas.microsoft.com/office/drawing/2014/main" id="{E25DC0B4-320B-5241-849B-E66AB7841E2B}"/>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4E797484-5FF0-3135-7058-D68A0F1AB7D1}"/>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E4A2738B-0A5D-4D17-0917-2C66ECDE5667}"/>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582A837E-2E16-D68D-5424-C3779B3A4B27}"/>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53772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46ED92-ED68-86FD-DF43-CFC5F4FCF4D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a:noFill/>
        </p:spPr>
      </p:pic>
      <p:grpSp>
        <p:nvGrpSpPr>
          <p:cNvPr id="7" name="Group 6">
            <a:extLst>
              <a:ext uri="{FF2B5EF4-FFF2-40B4-BE49-F238E27FC236}">
                <a16:creationId xmlns:a16="http://schemas.microsoft.com/office/drawing/2014/main" id="{28333B4F-EE79-7995-3FAB-992A1D52E0F3}"/>
              </a:ext>
              <a:ext uri="{C183D7F6-B498-43B3-948B-1728B52AA6E4}">
                <adec:decorative xmlns:adec="http://schemas.microsoft.com/office/drawing/2017/decorative" val="1"/>
              </a:ext>
            </a:extLst>
          </p:cNvPr>
          <p:cNvGrpSpPr/>
          <p:nvPr userDrawn="1"/>
        </p:nvGrpSpPr>
        <p:grpSpPr>
          <a:xfrm>
            <a:off x="-110" y="6125163"/>
            <a:ext cx="12192110" cy="735930"/>
            <a:chOff x="-2323" y="4128060"/>
            <a:chExt cx="12202601" cy="735930"/>
          </a:xfrm>
        </p:grpSpPr>
        <p:sp>
          <p:nvSpPr>
            <p:cNvPr id="8" name="Flowchart: Stored Data 11">
              <a:extLst>
                <a:ext uri="{FF2B5EF4-FFF2-40B4-BE49-F238E27FC236}">
                  <a16:creationId xmlns:a16="http://schemas.microsoft.com/office/drawing/2014/main" id="{B0EE97CC-A6AB-8FFE-4279-7A790C182287}"/>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F2C55F43-AC95-7303-7D88-3699613C967D}"/>
                </a:ext>
              </a:extLst>
            </p:cNvPr>
            <p:cNvGrpSpPr/>
            <p:nvPr/>
          </p:nvGrpSpPr>
          <p:grpSpPr>
            <a:xfrm>
              <a:off x="-2323" y="4136938"/>
              <a:ext cx="12202601" cy="727052"/>
              <a:chOff x="9932" y="5856628"/>
              <a:chExt cx="12184065" cy="727052"/>
            </a:xfrm>
          </p:grpSpPr>
          <p:sp>
            <p:nvSpPr>
              <p:cNvPr id="10" name="Rectangle 9">
                <a:extLst>
                  <a:ext uri="{FF2B5EF4-FFF2-40B4-BE49-F238E27FC236}">
                    <a16:creationId xmlns:a16="http://schemas.microsoft.com/office/drawing/2014/main" id="{94DEFC40-EDD6-F101-B0D4-D2F7C34CB92E}"/>
                  </a:ext>
                  <a:ext uri="{C183D7F6-B498-43B3-948B-1728B52AA6E4}">
                    <adec:decorative xmlns:adec="http://schemas.microsoft.com/office/drawing/2017/decorative" val="1"/>
                  </a:ext>
                </a:extLst>
              </p:cNvPr>
              <p:cNvSpPr/>
              <p:nvPr/>
            </p:nvSpPr>
            <p:spPr>
              <a:xfrm>
                <a:off x="9932" y="6429828"/>
                <a:ext cx="12184065" cy="1538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388B587F-E89B-4DCB-47F2-0D010C9520F7}"/>
                  </a:ext>
                  <a:ext uri="{C183D7F6-B498-43B3-948B-1728B52AA6E4}">
                    <adec:decorative xmlns:adec="http://schemas.microsoft.com/office/drawing/2017/decorative" val="1"/>
                  </a:ext>
                </a:extLst>
              </p:cNvPr>
              <p:cNvSpPr/>
              <p:nvPr/>
            </p:nvSpPr>
            <p:spPr bwMode="auto">
              <a:xfrm rot="16200000">
                <a:off x="5739382" y="127288"/>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212417A8-9DBE-403F-B71C-AA52493E35F0}"/>
              </a:ext>
            </a:extLst>
          </p:cNvPr>
          <p:cNvSpPr>
            <a:spLocks noGrp="1"/>
          </p:cNvSpPr>
          <p:nvPr>
            <p:ph type="title"/>
          </p:nvPr>
        </p:nvSpPr>
        <p:spPr>
          <a:xfrm>
            <a:off x="731520" y="365125"/>
            <a:ext cx="10773940" cy="1097280"/>
          </a:xfrm>
        </p:spPr>
        <p:txBody>
          <a:bodyPr>
            <a:normAutofit/>
          </a:bodyPr>
          <a:lstStyle>
            <a:lvl1pPr>
              <a:defRPr sz="4000" b="1">
                <a:solidFill>
                  <a:schemeClr val="accent4">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7771978-206B-43E9-904D-A3E97561D5AF}"/>
              </a:ext>
            </a:extLst>
          </p:cNvPr>
          <p:cNvSpPr>
            <a:spLocks noGrp="1"/>
          </p:cNvSpPr>
          <p:nvPr>
            <p:ph type="body" idx="1"/>
          </p:nvPr>
        </p:nvSpPr>
        <p:spPr>
          <a:xfrm>
            <a:off x="731520" y="1569199"/>
            <a:ext cx="5266055"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64D459D-E127-4540-BEA1-09EA2C68190E}"/>
              </a:ext>
            </a:extLst>
          </p:cNvPr>
          <p:cNvSpPr>
            <a:spLocks noGrp="1"/>
          </p:cNvSpPr>
          <p:nvPr>
            <p:ph sz="half" idx="2"/>
          </p:nvPr>
        </p:nvSpPr>
        <p:spPr>
          <a:xfrm>
            <a:off x="731520" y="2467941"/>
            <a:ext cx="5266055" cy="3567098"/>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006A81E-7180-4967-8F64-60A104454563}"/>
              </a:ext>
            </a:extLst>
          </p:cNvPr>
          <p:cNvSpPr>
            <a:spLocks noGrp="1"/>
          </p:cNvSpPr>
          <p:nvPr>
            <p:ph type="body" sz="quarter" idx="3"/>
          </p:nvPr>
        </p:nvSpPr>
        <p:spPr>
          <a:xfrm>
            <a:off x="6172200" y="1569199"/>
            <a:ext cx="5333260"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77923675-B4E1-51CA-5F68-25C06F664DD9}"/>
              </a:ext>
            </a:extLst>
          </p:cNvPr>
          <p:cNvSpPr>
            <a:spLocks noGrp="1"/>
          </p:cNvSpPr>
          <p:nvPr>
            <p:ph sz="half" idx="10"/>
          </p:nvPr>
        </p:nvSpPr>
        <p:spPr>
          <a:xfrm>
            <a:off x="6204096" y="2467940"/>
            <a:ext cx="5301364" cy="3567099"/>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4485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674458-9173-7A60-BCA6-B14433B67305}"/>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3D24374C-1107-4774-8E5C-B093E85BC091}"/>
              </a:ext>
            </a:extLst>
          </p:cNvPr>
          <p:cNvSpPr>
            <a:spLocks noGrp="1"/>
          </p:cNvSpPr>
          <p:nvPr>
            <p:ph type="title"/>
          </p:nvPr>
        </p:nvSpPr>
        <p:spPr>
          <a:xfrm>
            <a:off x="731520" y="365761"/>
            <a:ext cx="10773940" cy="1074994"/>
          </a:xfrm>
        </p:spPr>
        <p:txBody>
          <a:bodyPr>
            <a:normAutofit/>
          </a:bodyPr>
          <a:lstStyle>
            <a:lvl1pPr>
              <a:lnSpc>
                <a:spcPct val="102000"/>
              </a:lnSpc>
              <a:defRPr sz="4000" b="1">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1FF501A-8B92-4C99-A4A6-5E93B01BB0C6}"/>
              </a:ext>
            </a:extLst>
          </p:cNvPr>
          <p:cNvSpPr>
            <a:spLocks noGrp="1"/>
          </p:cNvSpPr>
          <p:nvPr>
            <p:ph sz="half" idx="1"/>
          </p:nvPr>
        </p:nvSpPr>
        <p:spPr>
          <a:xfrm>
            <a:off x="731520" y="1691581"/>
            <a:ext cx="528828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6A9761D-E3E3-4BAB-AD67-97C6B7D93C0E}"/>
              </a:ext>
            </a:extLst>
          </p:cNvPr>
          <p:cNvSpPr>
            <a:spLocks noGrp="1"/>
          </p:cNvSpPr>
          <p:nvPr>
            <p:ph sz="half" idx="2"/>
          </p:nvPr>
        </p:nvSpPr>
        <p:spPr>
          <a:xfrm>
            <a:off x="6172200" y="1691581"/>
            <a:ext cx="533326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A93D81BD-4E66-22CC-2530-770609B582A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11" name="Flowchart: Stored Data 11">
              <a:extLst>
                <a:ext uri="{FF2B5EF4-FFF2-40B4-BE49-F238E27FC236}">
                  <a16:creationId xmlns:a16="http://schemas.microsoft.com/office/drawing/2014/main" id="{3FA59EAE-4FD3-9B09-F62E-5523984F3F4C}"/>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2" name="Group 11">
              <a:extLst>
                <a:ext uri="{FF2B5EF4-FFF2-40B4-BE49-F238E27FC236}">
                  <a16:creationId xmlns:a16="http://schemas.microsoft.com/office/drawing/2014/main" id="{3A8BC637-D6B2-9ABE-A53E-CA6CF8E887B1}"/>
                </a:ext>
              </a:extLst>
            </p:cNvPr>
            <p:cNvGrpSpPr/>
            <p:nvPr/>
          </p:nvGrpSpPr>
          <p:grpSpPr>
            <a:xfrm>
              <a:off x="-2323" y="4158204"/>
              <a:ext cx="12202601" cy="725276"/>
              <a:chOff x="9932" y="5877894"/>
              <a:chExt cx="12184065" cy="725276"/>
            </a:xfrm>
          </p:grpSpPr>
          <p:sp>
            <p:nvSpPr>
              <p:cNvPr id="13" name="Rectangle 12">
                <a:extLst>
                  <a:ext uri="{FF2B5EF4-FFF2-40B4-BE49-F238E27FC236}">
                    <a16:creationId xmlns:a16="http://schemas.microsoft.com/office/drawing/2014/main" id="{14B7406C-5519-7724-31E5-8864A2381DCC}"/>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1">
                <a:extLst>
                  <a:ext uri="{FF2B5EF4-FFF2-40B4-BE49-F238E27FC236}">
                    <a16:creationId xmlns:a16="http://schemas.microsoft.com/office/drawing/2014/main" id="{E82D01B6-FBD5-07A8-EC53-65B944C4D8C3}"/>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44102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Text-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760ED-1BD3-517D-8639-ED67CEDDE3B9}"/>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BEF7E348-85A6-460D-A7A2-1C0A40A67BE5}"/>
              </a:ext>
            </a:extLst>
          </p:cNvPr>
          <p:cNvSpPr>
            <a:spLocks noGrp="1"/>
          </p:cNvSpPr>
          <p:nvPr>
            <p:ph type="title"/>
          </p:nvPr>
        </p:nvSpPr>
        <p:spPr>
          <a:xfrm>
            <a:off x="731519" y="365759"/>
            <a:ext cx="10794173" cy="1113095"/>
          </a:xfrm>
        </p:spPr>
        <p:txBody>
          <a:bodyPr anchor="b">
            <a:normAutofit/>
          </a:bodyPr>
          <a:lstStyle>
            <a:lvl1pPr>
              <a:lnSpc>
                <a:spcPct val="102000"/>
              </a:lnSpc>
              <a:defRPr sz="4400" b="1">
                <a:solidFill>
                  <a:schemeClr val="tx1">
                    <a:lumMod val="90000"/>
                    <a:lumOff val="10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6C1AB53-34BC-4F1B-9BCA-57A1E6108F23}"/>
              </a:ext>
            </a:extLst>
          </p:cNvPr>
          <p:cNvSpPr>
            <a:spLocks noGrp="1"/>
          </p:cNvSpPr>
          <p:nvPr>
            <p:ph type="pic" idx="1" hasCustomPrompt="1"/>
          </p:nvPr>
        </p:nvSpPr>
        <p:spPr>
          <a:xfrm>
            <a:off x="7119852" y="1691581"/>
            <a:ext cx="4395030" cy="4210456"/>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on icon to add picture</a:t>
            </a:r>
          </a:p>
        </p:txBody>
      </p:sp>
      <p:grpSp>
        <p:nvGrpSpPr>
          <p:cNvPr id="5" name="Group 4">
            <a:extLst>
              <a:ext uri="{FF2B5EF4-FFF2-40B4-BE49-F238E27FC236}">
                <a16:creationId xmlns:a16="http://schemas.microsoft.com/office/drawing/2014/main" id="{189A76B1-B2B4-6A45-C3CE-B7A2422C59F2}"/>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6" name="Flowchart: Stored Data 11">
              <a:extLst>
                <a:ext uri="{FF2B5EF4-FFF2-40B4-BE49-F238E27FC236}">
                  <a16:creationId xmlns:a16="http://schemas.microsoft.com/office/drawing/2014/main" id="{C8D6AFCB-4949-7ECB-0F3E-862C20EE51F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7" name="Group 6">
              <a:extLst>
                <a:ext uri="{FF2B5EF4-FFF2-40B4-BE49-F238E27FC236}">
                  <a16:creationId xmlns:a16="http://schemas.microsoft.com/office/drawing/2014/main" id="{C7C6A1C0-B6DB-1C85-57E9-2E2C588B204B}"/>
                </a:ext>
              </a:extLst>
            </p:cNvPr>
            <p:cNvGrpSpPr/>
            <p:nvPr/>
          </p:nvGrpSpPr>
          <p:grpSpPr>
            <a:xfrm>
              <a:off x="-2323" y="4158204"/>
              <a:ext cx="12202601" cy="725276"/>
              <a:chOff x="9932" y="5877894"/>
              <a:chExt cx="12184065" cy="725276"/>
            </a:xfrm>
          </p:grpSpPr>
          <p:sp>
            <p:nvSpPr>
              <p:cNvPr id="8" name="Rectangle 7">
                <a:extLst>
                  <a:ext uri="{FF2B5EF4-FFF2-40B4-BE49-F238E27FC236}">
                    <a16:creationId xmlns:a16="http://schemas.microsoft.com/office/drawing/2014/main" id="{15DCFFBF-CFA7-7D23-7627-100EC1D82F77}"/>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11">
                <a:extLst>
                  <a:ext uri="{FF2B5EF4-FFF2-40B4-BE49-F238E27FC236}">
                    <a16:creationId xmlns:a16="http://schemas.microsoft.com/office/drawing/2014/main" id="{62DB0C24-D23D-0DF1-D84B-89EB6239E71B}"/>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12" name="Content Placeholder 2">
            <a:extLst>
              <a:ext uri="{FF2B5EF4-FFF2-40B4-BE49-F238E27FC236}">
                <a16:creationId xmlns:a16="http://schemas.microsoft.com/office/drawing/2014/main" id="{8AAE32C4-2730-5030-C989-D143EEA8DC4D}"/>
              </a:ext>
            </a:extLst>
          </p:cNvPr>
          <p:cNvSpPr>
            <a:spLocks noGrp="1"/>
          </p:cNvSpPr>
          <p:nvPr>
            <p:ph sz="half" idx="10"/>
          </p:nvPr>
        </p:nvSpPr>
        <p:spPr>
          <a:xfrm>
            <a:off x="731520" y="1691581"/>
            <a:ext cx="6046470" cy="4210456"/>
          </a:xfrm>
        </p:spPr>
        <p:txBody>
          <a:bodyPr/>
          <a:lstStyle>
            <a:lvl1pPr>
              <a:lnSpc>
                <a:spcPct val="108000"/>
              </a:lnSpc>
              <a:spcBef>
                <a:spcPts val="1200"/>
              </a:spcBef>
              <a:buClr>
                <a:schemeClr val="accent4">
                  <a:lumMod val="75000"/>
                </a:schemeClr>
              </a:buClr>
              <a:defRPr/>
            </a:lvl1pPr>
            <a:lvl2pPr>
              <a:lnSpc>
                <a:spcPct val="108000"/>
              </a:lnSpc>
              <a:spcBef>
                <a:spcPts val="1200"/>
              </a:spcBef>
              <a:buClr>
                <a:schemeClr val="accent4">
                  <a:lumMod val="75000"/>
                </a:schemeClr>
              </a:buClr>
              <a:defRPr/>
            </a:lvl2pPr>
            <a:lvl3pPr>
              <a:lnSpc>
                <a:spcPct val="108000"/>
              </a:lnSpc>
              <a:spcBef>
                <a:spcPts val="1200"/>
              </a:spcBef>
              <a:buClr>
                <a:schemeClr val="accent4">
                  <a:lumMod val="75000"/>
                </a:schemeClr>
              </a:buClr>
              <a:defRPr sz="2200"/>
            </a:lvl3pPr>
            <a:lvl4pPr>
              <a:lnSpc>
                <a:spcPct val="108000"/>
              </a:lnSpc>
              <a:spcBef>
                <a:spcPts val="1200"/>
              </a:spcBef>
              <a:buClr>
                <a:schemeClr val="accent4">
                  <a:lumMod val="75000"/>
                </a:schemeClr>
              </a:buClr>
              <a:defRPr sz="2000"/>
            </a:lvl4pPr>
            <a:lvl5pPr>
              <a:lnSpc>
                <a:spcPct val="108000"/>
              </a:lnSpc>
              <a:spcBef>
                <a:spcPts val="1200"/>
              </a:spcBef>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2337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ferences-Resources_Dar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l="5461"/>
          <a:stretch/>
        </p:blipFill>
        <p:spPr>
          <a:xfrm>
            <a:off x="0" y="-13950"/>
            <a:ext cx="12186456" cy="6874887"/>
          </a:xfrm>
          <a:prstGeom prst="rect">
            <a:avLst/>
          </a:prstGeom>
          <a:gradFill>
            <a:gsLst>
              <a:gs pos="0">
                <a:schemeClr val="accent1"/>
              </a:gs>
              <a:gs pos="100000">
                <a:schemeClr val="accent1">
                  <a:lumMod val="90000"/>
                  <a:lumOff val="10000"/>
                </a:schemeClr>
              </a:gs>
            </a:gsLst>
            <a:lin ang="13500000" scaled="1"/>
          </a:gradFill>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731519" y="365125"/>
            <a:ext cx="10780775" cy="1048039"/>
          </a:xfr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FBE9716-1C17-4658-AF03-6561E2CD1685}"/>
              </a:ext>
            </a:extLst>
          </p:cNvPr>
          <p:cNvSpPr>
            <a:spLocks noGrp="1"/>
          </p:cNvSpPr>
          <p:nvPr>
            <p:ph idx="1"/>
          </p:nvPr>
        </p:nvSpPr>
        <p:spPr>
          <a:xfrm>
            <a:off x="731520" y="1546167"/>
            <a:ext cx="10780776" cy="4598602"/>
          </a:xfrm>
        </p:spPr>
        <p:txBody>
          <a:bodyPr/>
          <a:lstStyle>
            <a:lvl1pPr>
              <a:lnSpc>
                <a:spcPct val="105000"/>
              </a:lnSpc>
              <a:buClr>
                <a:schemeClr val="bg1"/>
              </a:buClr>
              <a:defRPr>
                <a:solidFill>
                  <a:schemeClr val="bg1"/>
                </a:solidFill>
              </a:defRPr>
            </a:lvl1pPr>
            <a:lvl2pPr>
              <a:lnSpc>
                <a:spcPct val="105000"/>
              </a:lnSpc>
              <a:buClr>
                <a:schemeClr val="bg1"/>
              </a:buClr>
              <a:defRPr>
                <a:solidFill>
                  <a:schemeClr val="bg1"/>
                </a:solidFill>
              </a:defRPr>
            </a:lvl2pPr>
            <a:lvl3pPr>
              <a:lnSpc>
                <a:spcPct val="105000"/>
              </a:lnSpc>
              <a:buClr>
                <a:schemeClr val="bg1"/>
              </a:buClr>
              <a:defRPr>
                <a:solidFill>
                  <a:schemeClr val="bg1"/>
                </a:solidFill>
              </a:defRPr>
            </a:lvl3pPr>
            <a:lvl4pPr>
              <a:lnSpc>
                <a:spcPct val="105000"/>
              </a:lnSpc>
              <a:buClr>
                <a:schemeClr val="bg1"/>
              </a:buClr>
              <a:defRPr>
                <a:solidFill>
                  <a:schemeClr val="bg1"/>
                </a:solidFill>
              </a:defRPr>
            </a:lvl4pPr>
            <a:lvl5pPr>
              <a:lnSpc>
                <a:spcPct val="105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7757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You-Title-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alphaModFix amt="81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2" name="Rectangle: Rounded Corners 1">
            <a:extLst>
              <a:ext uri="{FF2B5EF4-FFF2-40B4-BE49-F238E27FC236}">
                <a16:creationId xmlns:a16="http://schemas.microsoft.com/office/drawing/2014/main" id="{2EE83942-4843-ECF3-8E1F-78798E182B0C}"/>
              </a:ext>
              <a:ext uri="{C183D7F6-B498-43B3-948B-1728B52AA6E4}">
                <adec:decorative xmlns:adec="http://schemas.microsoft.com/office/drawing/2017/decorative" val="1"/>
              </a:ext>
            </a:extLst>
          </p:cNvPr>
          <p:cNvSpPr/>
          <p:nvPr userDrawn="1"/>
        </p:nvSpPr>
        <p:spPr bwMode="auto">
          <a:xfrm>
            <a:off x="2427259" y="1552768"/>
            <a:ext cx="7337482" cy="3244465"/>
          </a:xfrm>
          <a:prstGeom prst="roundRect">
            <a:avLst/>
          </a:prstGeom>
          <a:solidFill>
            <a:schemeClr val="bg1"/>
          </a:solidFill>
          <a:ln w="25400">
            <a:solidFill>
              <a:srgbClr val="BBCFCD"/>
            </a:solid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2427259" y="2225040"/>
            <a:ext cx="7337482" cy="1980721"/>
          </a:xfrm>
        </p:spPr>
        <p:txBody>
          <a:bodyPr>
            <a:noAutofit/>
          </a:bodyPr>
          <a:lstStyle>
            <a:lvl1pPr algn="ctr">
              <a:lnSpc>
                <a:spcPct val="105000"/>
              </a:lnSpc>
              <a:defRPr sz="6000" b="0">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1751269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81000"/>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3" name="Rectangle: Rounded Corners 2">
            <a:extLst>
              <a:ext uri="{FF2B5EF4-FFF2-40B4-BE49-F238E27FC236}">
                <a16:creationId xmlns:a16="http://schemas.microsoft.com/office/drawing/2014/main" id="{7E41C3C4-EA24-C463-B552-DA0B6343BFCF}"/>
              </a:ext>
              <a:ext uri="{C183D7F6-B498-43B3-948B-1728B52AA6E4}">
                <adec:decorative xmlns:adec="http://schemas.microsoft.com/office/drawing/2017/decorative" val="1"/>
              </a:ext>
            </a:extLst>
          </p:cNvPr>
          <p:cNvSpPr/>
          <p:nvPr userDrawn="1"/>
        </p:nvSpPr>
        <p:spPr bwMode="auto">
          <a:xfrm>
            <a:off x="749878" y="800908"/>
            <a:ext cx="10692245" cy="4727864"/>
          </a:xfrm>
          <a:prstGeom prst="roundRect">
            <a:avLst/>
          </a:prstGeom>
          <a:solidFill>
            <a:schemeClr val="bg1"/>
          </a:solidFill>
          <a:ln w="25400">
            <a:solidFill>
              <a:srgbClr val="B7BFC8"/>
            </a:solidFill>
          </a:ln>
          <a:effectLst/>
        </p:spPr>
        <p:txBody>
          <a:bodyPr vert="horz" wrap="square" lIns="91440" tIns="45720" rIns="91440" bIns="45720" numCol="1" rtlCol="0" anchor="t" anchorCtr="0" compatLnSpc="1">
            <a:prstTxWarp prst="textNoShape">
              <a:avLst/>
            </a:prstTxWarp>
          </a:bodyPr>
          <a:lstStyle/>
          <a:p>
            <a:pPr algn="l"/>
            <a:endParaRPr lang="en-US" dirty="0"/>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3222171" y="2182983"/>
            <a:ext cx="5776686" cy="2911884"/>
          </a:xfrm>
        </p:spPr>
        <p:txBody>
          <a:bodyPr/>
          <a:lstStyle>
            <a:lvl1pPr>
              <a:lnSpc>
                <a:spcPts val="2500"/>
              </a:lnSpc>
              <a:spcBef>
                <a:spcPts val="0"/>
              </a:spcBef>
              <a:buClr>
                <a:schemeClr val="tx1">
                  <a:lumMod val="75000"/>
                  <a:lumOff val="25000"/>
                </a:schemeClr>
              </a:buClr>
              <a:defRPr>
                <a:solidFill>
                  <a:srgbClr val="000000"/>
                </a:solidFill>
              </a:defRPr>
            </a:lvl1pPr>
            <a:lvl2pPr>
              <a:buClr>
                <a:schemeClr val="tx1">
                  <a:lumMod val="75000"/>
                  <a:lumOff val="25000"/>
                </a:schemeClr>
              </a:buClr>
              <a:defRPr>
                <a:solidFill>
                  <a:srgbClr val="000000"/>
                </a:solidFill>
              </a:defRPr>
            </a:lvl2pPr>
            <a:lvl3pPr>
              <a:buClr>
                <a:schemeClr val="tx1">
                  <a:lumMod val="75000"/>
                  <a:lumOff val="25000"/>
                </a:schemeClr>
              </a:buClr>
              <a:defRPr>
                <a:solidFill>
                  <a:srgbClr val="000000"/>
                </a:solidFill>
              </a:defRPr>
            </a:lvl3pPr>
            <a:lvl4pPr>
              <a:buClr>
                <a:schemeClr val="tx1">
                  <a:lumMod val="75000"/>
                  <a:lumOff val="25000"/>
                </a:schemeClr>
              </a:buClr>
              <a:defRPr>
                <a:solidFill>
                  <a:srgbClr val="000000"/>
                </a:solidFill>
              </a:defRPr>
            </a:lvl4pPr>
            <a:lvl5pPr>
              <a:buClr>
                <a:schemeClr val="tx1">
                  <a:lumMod val="75000"/>
                  <a:lumOff val="25000"/>
                </a:schemeClr>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49876" y="1060626"/>
            <a:ext cx="10692246" cy="727319"/>
          </a:xfrm>
        </p:spPr>
        <p:txBody>
          <a:bodyPr>
            <a:noAutofit/>
          </a:bodyPr>
          <a:lstStyle>
            <a:lvl1pPr algn="ctr">
              <a:defRPr sz="4000" b="1">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55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Side-Title_Blue">
    <p:bg>
      <p:bgPr>
        <a:solidFill>
          <a:schemeClr val="accent1">
            <a:lumMod val="10000"/>
            <a:lumOff val="90000"/>
            <a:alpha val="3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A9EE4-851B-E3D8-6194-5D837D9C5E87}"/>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2">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1">
                  <a:lumMod val="75000"/>
                  <a:lumOff val="2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
        <p:nvSpPr>
          <p:cNvPr id="4" name="Title 1">
            <a:extLst>
              <a:ext uri="{FF2B5EF4-FFF2-40B4-BE49-F238E27FC236}">
                <a16:creationId xmlns:a16="http://schemas.microsoft.com/office/drawing/2014/main" id="{57A64BB4-3A4C-5B0C-51F3-ECA3FE1BD1E9}"/>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Tree>
    <p:custDataLst>
      <p:tags r:id="rId1"/>
    </p:custDataLst>
    <p:extLst>
      <p:ext uri="{BB962C8B-B14F-4D97-AF65-F5344CB8AC3E}">
        <p14:creationId xmlns:p14="http://schemas.microsoft.com/office/powerpoint/2010/main" val="428997893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_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77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51C9-D46D-F327-C306-DB87301EC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CE9F3-97F0-641C-FB58-13F02446C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454DE-B43E-3063-C427-0BA0AB50AF5E}"/>
              </a:ext>
            </a:extLst>
          </p:cNvPr>
          <p:cNvSpPr>
            <a:spLocks noGrp="1"/>
          </p:cNvSpPr>
          <p:nvPr>
            <p:ph type="dt" sz="half" idx="10"/>
          </p:nvPr>
        </p:nvSpPr>
        <p:spPr/>
        <p:txBody>
          <a:bodyPr/>
          <a:lstStyle/>
          <a:p>
            <a:fld id="{37955651-892B-1241-9C82-586ED0A47532}" type="datetimeFigureOut">
              <a:rPr lang="en-US" smtClean="0"/>
              <a:t>4/5/2023</a:t>
            </a:fld>
            <a:endParaRPr lang="en-US" dirty="0"/>
          </a:p>
        </p:txBody>
      </p:sp>
      <p:sp>
        <p:nvSpPr>
          <p:cNvPr id="5" name="Footer Placeholder 4">
            <a:extLst>
              <a:ext uri="{FF2B5EF4-FFF2-40B4-BE49-F238E27FC236}">
                <a16:creationId xmlns:a16="http://schemas.microsoft.com/office/drawing/2014/main" id="{73C75AA4-9046-4194-952C-2605F2B83F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584A7-5874-EEB2-4723-368D6AAA767C}"/>
              </a:ext>
            </a:extLst>
          </p:cNvPr>
          <p:cNvSpPr>
            <a:spLocks noGrp="1"/>
          </p:cNvSpPr>
          <p:nvPr>
            <p:ph type="sldNum" sz="quarter" idx="12"/>
          </p:nvPr>
        </p:nvSpPr>
        <p:spPr/>
        <p:txBody>
          <a:bodyPr/>
          <a:lstStyle/>
          <a:p>
            <a:fld id="{E06D4C47-5ADF-6743-B72D-6B5F99CEDF36}" type="slidenum">
              <a:rPr lang="en-US" smtClean="0"/>
              <a:t>‹#›</a:t>
            </a:fld>
            <a:endParaRPr lang="en-US" dirty="0"/>
          </a:p>
        </p:txBody>
      </p:sp>
    </p:spTree>
    <p:extLst>
      <p:ext uri="{BB962C8B-B14F-4D97-AF65-F5344CB8AC3E}">
        <p14:creationId xmlns:p14="http://schemas.microsoft.com/office/powerpoint/2010/main" val="3711322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F812-79B7-8D9E-2A0B-96990971E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19BD68-09B6-5EF6-647D-2ADAB98D1E00}"/>
              </a:ext>
            </a:extLst>
          </p:cNvPr>
          <p:cNvSpPr>
            <a:spLocks noGrp="1"/>
          </p:cNvSpPr>
          <p:nvPr>
            <p:ph type="dt" sz="half" idx="10"/>
          </p:nvPr>
        </p:nvSpPr>
        <p:spPr/>
        <p:txBody>
          <a:bodyPr/>
          <a:lstStyle/>
          <a:p>
            <a:fld id="{37955651-892B-1241-9C82-586ED0A47532}" type="datetimeFigureOut">
              <a:rPr lang="en-US" smtClean="0"/>
              <a:t>4/5/2023</a:t>
            </a:fld>
            <a:endParaRPr lang="en-US" dirty="0"/>
          </a:p>
        </p:txBody>
      </p:sp>
      <p:sp>
        <p:nvSpPr>
          <p:cNvPr id="4" name="Footer Placeholder 3">
            <a:extLst>
              <a:ext uri="{FF2B5EF4-FFF2-40B4-BE49-F238E27FC236}">
                <a16:creationId xmlns:a16="http://schemas.microsoft.com/office/drawing/2014/main" id="{7B62B965-0A4D-1510-32E2-DADB984F8A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FCB71D-307B-B669-69EF-A33FFF1E5054}"/>
              </a:ext>
            </a:extLst>
          </p:cNvPr>
          <p:cNvSpPr>
            <a:spLocks noGrp="1"/>
          </p:cNvSpPr>
          <p:nvPr>
            <p:ph type="sldNum" sz="quarter" idx="12"/>
          </p:nvPr>
        </p:nvSpPr>
        <p:spPr/>
        <p:txBody>
          <a:bodyPr/>
          <a:lstStyle/>
          <a:p>
            <a:fld id="{E06D4C47-5ADF-6743-B72D-6B5F99CEDF36}" type="slidenum">
              <a:rPr lang="en-US" smtClean="0"/>
              <a:t>‹#›</a:t>
            </a:fld>
            <a:endParaRPr lang="en-US" dirty="0"/>
          </a:p>
        </p:txBody>
      </p:sp>
    </p:spTree>
    <p:extLst>
      <p:ext uri="{BB962C8B-B14F-4D97-AF65-F5344CB8AC3E}">
        <p14:creationId xmlns:p14="http://schemas.microsoft.com/office/powerpoint/2010/main" val="201094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Side-Title_Green">
    <p:bg>
      <p:bgPr>
        <a:solidFill>
          <a:schemeClr val="accent3">
            <a:lumMod val="20000"/>
            <a:lumOff val="80000"/>
            <a:alpha val="4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5B827-4B5D-64C3-7BA1-EC505A9BB132}"/>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3">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2" name="Title 1"/>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3">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Tree>
    <p:custDataLst>
      <p:tags r:id="rId1"/>
    </p:custDataLst>
    <p:extLst>
      <p:ext uri="{BB962C8B-B14F-4D97-AF65-F5344CB8AC3E}">
        <p14:creationId xmlns:p14="http://schemas.microsoft.com/office/powerpoint/2010/main" val="42865544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Break-Slide_Blu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4F378-8F9D-F0DC-B282-2224F1409715}"/>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4957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Break-Slide_Green">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83926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Break-Slide_Brown">
    <p:bg>
      <p:bgPr>
        <a:solidFill>
          <a:schemeClr val="accent4">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3AF83-E23A-197F-4471-8461FFAA59FA}"/>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normAutofit/>
          </a:bodyPr>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 uri="{C183D7F6-B498-43B3-948B-1728B52AA6E4}">
                <adec:decorative xmlns:adec="http://schemas.microsoft.com/office/drawing/2017/decorative" val="1"/>
              </a:ext>
            </a:extLst>
          </p:cNvPr>
          <p:cNvSpPr/>
          <p:nvPr userDrawn="1"/>
        </p:nvSpPr>
        <p:spPr>
          <a:xfrm>
            <a:off x="0" y="-1"/>
            <a:ext cx="12192000" cy="6887271"/>
          </a:xfrm>
          <a:prstGeom prst="rect">
            <a:avLst/>
          </a:prstGeom>
          <a:gradFill flip="none" rotWithShape="1">
            <a:gsLst>
              <a:gs pos="0">
                <a:schemeClr val="accent1">
                  <a:lumMod val="10000"/>
                  <a:lumOff val="9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041A3D53-9261-D26A-6C45-5641B5FBC6A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tretch>
            <a:fillRect/>
          </a:stretch>
        </p:blipFill>
        <p:spPr>
          <a:xfrm>
            <a:off x="-1" y="0"/>
            <a:ext cx="12192001" cy="6502400"/>
          </a:xfrm>
          <a:prstGeom prst="rect">
            <a:avLst/>
          </a:prstGeom>
        </p:spPr>
      </p:pic>
      <p:grpSp>
        <p:nvGrpSpPr>
          <p:cNvPr id="11" name="Group 10">
            <a:extLst>
              <a:ext uri="{FF2B5EF4-FFF2-40B4-BE49-F238E27FC236}">
                <a16:creationId xmlns:a16="http://schemas.microsoft.com/office/drawing/2014/main" id="{F41142B7-D1CC-9DA1-B269-2A703782F6C7}"/>
              </a:ext>
              <a:ext uri="{C183D7F6-B498-43B3-948B-1728B52AA6E4}">
                <adec:decorative xmlns:adec="http://schemas.microsoft.com/office/drawing/2017/decorative" val="1"/>
              </a:ext>
            </a:extLst>
          </p:cNvPr>
          <p:cNvGrpSpPr/>
          <p:nvPr userDrawn="1"/>
        </p:nvGrpSpPr>
        <p:grpSpPr>
          <a:xfrm>
            <a:off x="0" y="6153117"/>
            <a:ext cx="12192110" cy="755420"/>
            <a:chOff x="-2323" y="4128060"/>
            <a:chExt cx="12202601" cy="755420"/>
          </a:xfrm>
        </p:grpSpPr>
        <p:sp>
          <p:nvSpPr>
            <p:cNvPr id="13" name="Flowchart: Stored Data 11">
              <a:extLst>
                <a:ext uri="{FF2B5EF4-FFF2-40B4-BE49-F238E27FC236}">
                  <a16:creationId xmlns:a16="http://schemas.microsoft.com/office/drawing/2014/main" id="{AAC68A50-DB9C-0A44-F7A7-3EC785C44A63}"/>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4" name="Group 13">
              <a:extLst>
                <a:ext uri="{FF2B5EF4-FFF2-40B4-BE49-F238E27FC236}">
                  <a16:creationId xmlns:a16="http://schemas.microsoft.com/office/drawing/2014/main" id="{8B278126-F74F-B235-61A0-ED13C31597FB}"/>
                </a:ext>
              </a:extLst>
            </p:cNvPr>
            <p:cNvGrpSpPr/>
            <p:nvPr/>
          </p:nvGrpSpPr>
          <p:grpSpPr>
            <a:xfrm>
              <a:off x="-2323" y="4158204"/>
              <a:ext cx="12202601" cy="725276"/>
              <a:chOff x="9932" y="5877894"/>
              <a:chExt cx="12184065" cy="725276"/>
            </a:xfrm>
          </p:grpSpPr>
          <p:sp>
            <p:nvSpPr>
              <p:cNvPr id="15" name="Rectangle 14">
                <a:extLst>
                  <a:ext uri="{FF2B5EF4-FFF2-40B4-BE49-F238E27FC236}">
                    <a16:creationId xmlns:a16="http://schemas.microsoft.com/office/drawing/2014/main" id="{EC7DA0F0-6918-E5D7-04B3-285C2C674914}"/>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1">
                <a:extLst>
                  <a:ext uri="{FF2B5EF4-FFF2-40B4-BE49-F238E27FC236}">
                    <a16:creationId xmlns:a16="http://schemas.microsoft.com/office/drawing/2014/main" id="{5EE8870C-9532-AFE4-3151-DFA29966BA4F}"/>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p:cNvSpPr>
            <a:spLocks noGrp="1"/>
          </p:cNvSpPr>
          <p:nvPr>
            <p:ph type="title" hasCustomPrompt="1"/>
          </p:nvPr>
        </p:nvSpPr>
        <p:spPr>
          <a:xfrm>
            <a:off x="731520" y="365760"/>
            <a:ext cx="10857968" cy="768066"/>
          </a:xfrm>
        </p:spPr>
        <p:txBody>
          <a:bodyPr anchor="b" anchorCtr="0"/>
          <a:lstStyle>
            <a:lvl1pPr>
              <a:defRPr cap="none">
                <a:solidFill>
                  <a:schemeClr val="accent1"/>
                </a:solidFill>
              </a:defRPr>
            </a:lvl1pPr>
          </a:lstStyle>
          <a:p>
            <a:r>
              <a:rPr lang="en-US" dirty="0"/>
              <a:t>Click to edit master title style</a:t>
            </a:r>
          </a:p>
        </p:txBody>
      </p:sp>
      <p:sp>
        <p:nvSpPr>
          <p:cNvPr id="17" name="Content Placeholder 2">
            <a:extLst>
              <a:ext uri="{FF2B5EF4-FFF2-40B4-BE49-F238E27FC236}">
                <a16:creationId xmlns:a16="http://schemas.microsoft.com/office/drawing/2014/main" id="{62FFC810-8E13-1BFA-6505-D7351634F0DE}"/>
              </a:ext>
            </a:extLst>
          </p:cNvPr>
          <p:cNvSpPr>
            <a:spLocks noGrp="1"/>
          </p:cNvSpPr>
          <p:nvPr>
            <p:ph sz="half" idx="1" hasCustomPrompt="1"/>
          </p:nvPr>
        </p:nvSpPr>
        <p:spPr>
          <a:xfrm>
            <a:off x="731520"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0" name="Content Placeholder 2">
            <a:extLst>
              <a:ext uri="{FF2B5EF4-FFF2-40B4-BE49-F238E27FC236}">
                <a16:creationId xmlns:a16="http://schemas.microsoft.com/office/drawing/2014/main" id="{4B9BEB89-3118-3200-3E30-E9BC6EE9F602}"/>
              </a:ext>
            </a:extLst>
          </p:cNvPr>
          <p:cNvSpPr>
            <a:spLocks noGrp="1"/>
          </p:cNvSpPr>
          <p:nvPr>
            <p:ph sz="half" idx="17" hasCustomPrompt="1"/>
          </p:nvPr>
        </p:nvSpPr>
        <p:spPr>
          <a:xfrm>
            <a:off x="6664486"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2" name="Content Placeholder 2">
            <a:extLst>
              <a:ext uri="{FF2B5EF4-FFF2-40B4-BE49-F238E27FC236}">
                <a16:creationId xmlns:a16="http://schemas.microsoft.com/office/drawing/2014/main" id="{10589553-04BF-1F7D-031C-A8D2A2C72A47}"/>
              </a:ext>
            </a:extLst>
          </p:cNvPr>
          <p:cNvSpPr>
            <a:spLocks noGrp="1"/>
          </p:cNvSpPr>
          <p:nvPr>
            <p:ph sz="half" idx="18" hasCustomPrompt="1"/>
          </p:nvPr>
        </p:nvSpPr>
        <p:spPr>
          <a:xfrm>
            <a:off x="731520"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3" name="Content Placeholder 2">
            <a:extLst>
              <a:ext uri="{FF2B5EF4-FFF2-40B4-BE49-F238E27FC236}">
                <a16:creationId xmlns:a16="http://schemas.microsoft.com/office/drawing/2014/main" id="{9D176E37-DF0E-D78B-BBB5-69356A3638D3}"/>
              </a:ext>
            </a:extLst>
          </p:cNvPr>
          <p:cNvSpPr>
            <a:spLocks noGrp="1"/>
          </p:cNvSpPr>
          <p:nvPr>
            <p:ph sz="half" idx="19" hasCustomPrompt="1"/>
          </p:nvPr>
        </p:nvSpPr>
        <p:spPr>
          <a:xfrm>
            <a:off x="6664486"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Tree>
    <p:custDataLst>
      <p:tags r:id="rId1"/>
    </p:custDataLst>
    <p:extLst>
      <p:ext uri="{BB962C8B-B14F-4D97-AF65-F5344CB8AC3E}">
        <p14:creationId xmlns:p14="http://schemas.microsoft.com/office/powerpoint/2010/main" val="21052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72D1-FFF2-B35E-5E65-7150F6368668}"/>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5" name="Rectangle 4">
            <a:extLst>
              <a:ext uri="{FF2B5EF4-FFF2-40B4-BE49-F238E27FC236}">
                <a16:creationId xmlns:a16="http://schemas.microsoft.com/office/drawing/2014/main" id="{9749FD5E-0773-412F-909A-425A9F56CD6E}"/>
              </a:ext>
            </a:extLst>
          </p:cNvPr>
          <p:cNvSpPr/>
          <p:nvPr userDrawn="1"/>
        </p:nvSpPr>
        <p:spPr>
          <a:xfrm>
            <a:off x="1" y="1"/>
            <a:ext cx="12192000" cy="6858000"/>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65062" cy="4382046"/>
          </a:xfrm>
        </p:spPr>
        <p:txBody>
          <a:bodyPr/>
          <a:lstStyle>
            <a:lvl1pPr marL="0" indent="0">
              <a:lnSpc>
                <a:spcPct val="105000"/>
              </a:lnSpc>
              <a:spcBef>
                <a:spcPts val="0"/>
              </a:spcBef>
              <a:buClr>
                <a:schemeClr val="tx2"/>
              </a:buClr>
              <a:buFontTx/>
              <a:buNone/>
              <a:defRPr/>
            </a:lvl1pPr>
            <a:lvl2pPr>
              <a:lnSpc>
                <a:spcPct val="105000"/>
              </a:lnSpc>
              <a:buClr>
                <a:schemeClr val="tx2"/>
              </a:buClr>
              <a:defRPr/>
            </a:lvl2pPr>
            <a:lvl3pPr>
              <a:lnSpc>
                <a:spcPct val="105000"/>
              </a:lnSpc>
              <a:buClr>
                <a:schemeClr val="tx2"/>
              </a:buClr>
              <a:defRPr/>
            </a:lvl3pPr>
            <a:lvl4pPr>
              <a:lnSpc>
                <a:spcPct val="105000"/>
              </a:lnSpc>
              <a:buClr>
                <a:schemeClr val="tx2"/>
              </a:buClr>
              <a:defRPr/>
            </a:lvl4pPr>
            <a:lvl5pPr>
              <a:lnSpc>
                <a:spcPct val="105000"/>
              </a:lnSpc>
              <a:buClr>
                <a:schemeClr val="tx2"/>
              </a:buClr>
              <a:defRPr/>
            </a:lvl5pPr>
          </a:lstStyle>
          <a:p>
            <a:pPr lvl="0"/>
            <a:r>
              <a:rPr lang="en-US" dirty="0"/>
              <a:t>Click to edit Master text styles</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19" y="365761"/>
            <a:ext cx="10765063" cy="973942"/>
          </a:xfrm>
        </p:spPr>
        <p:txBody>
          <a:bodyPr>
            <a:noAutofit/>
          </a:bodyPr>
          <a:lstStyle>
            <a:lvl1pPr>
              <a:lnSpc>
                <a:spcPct val="105000"/>
              </a:lnSpc>
              <a:defRPr sz="4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9261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lIns="91440" tIns="45720" rIns="91440" bIns="45720">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B30FB516-0834-E970-C852-A6ABB55667D0}"/>
              </a:ext>
              <a:ext uri="{C183D7F6-B498-43B3-948B-1728B52AA6E4}">
                <adec:decorative xmlns:adec="http://schemas.microsoft.com/office/drawing/2017/decorative" val="1"/>
              </a:ext>
            </a:extLst>
          </p:cNvPr>
          <p:cNvGrpSpPr/>
          <p:nvPr userDrawn="1"/>
        </p:nvGrpSpPr>
        <p:grpSpPr>
          <a:xfrm>
            <a:off x="-110" y="6122455"/>
            <a:ext cx="12192110" cy="755420"/>
            <a:chOff x="-2323" y="4128060"/>
            <a:chExt cx="12202601" cy="755420"/>
          </a:xfrm>
        </p:grpSpPr>
        <p:sp>
          <p:nvSpPr>
            <p:cNvPr id="9" name="Flowchart: Stored Data 11">
              <a:extLst>
                <a:ext uri="{FF2B5EF4-FFF2-40B4-BE49-F238E27FC236}">
                  <a16:creationId xmlns:a16="http://schemas.microsoft.com/office/drawing/2014/main" id="{2A71683F-C8AA-EA27-91F6-DFFC032C512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rgbClr val="FCFDFD"/>
                </a:solidFill>
              </a:endParaRPr>
            </a:p>
          </p:txBody>
        </p:sp>
        <p:grpSp>
          <p:nvGrpSpPr>
            <p:cNvPr id="10" name="Group 9">
              <a:extLst>
                <a:ext uri="{FF2B5EF4-FFF2-40B4-BE49-F238E27FC236}">
                  <a16:creationId xmlns:a16="http://schemas.microsoft.com/office/drawing/2014/main" id="{09A5FA9D-37EE-02EF-65ED-5C8FF705A84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F57ADECD-5FFB-819E-C0E5-401A5E842A76}"/>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FDFD"/>
                  </a:solidFill>
                </a:endParaRPr>
              </a:p>
            </p:txBody>
          </p:sp>
          <p:sp>
            <p:nvSpPr>
              <p:cNvPr id="12" name="Flowchart: Stored Data 11">
                <a:extLst>
                  <a:ext uri="{FF2B5EF4-FFF2-40B4-BE49-F238E27FC236}">
                    <a16:creationId xmlns:a16="http://schemas.microsoft.com/office/drawing/2014/main" id="{ADFD5558-AAC9-665A-95A0-7C1941468CD6}"/>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rgbClr val="FCFDFD"/>
                  </a:solidFill>
                </a:endParaRPr>
              </a:p>
            </p:txBody>
          </p:sp>
        </p:grpSp>
      </p:grpSp>
    </p:spTree>
    <p:custDataLst>
      <p:tags r:id="rId1"/>
    </p:custDataLst>
    <p:extLst>
      <p:ext uri="{BB962C8B-B14F-4D97-AF65-F5344CB8AC3E}">
        <p14:creationId xmlns:p14="http://schemas.microsoft.com/office/powerpoint/2010/main" val="293823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966A2-CC0D-408F-B8E1-012E244B5654}"/>
              </a:ext>
            </a:extLst>
          </p:cNvPr>
          <p:cNvSpPr>
            <a:spLocks noGrp="1"/>
          </p:cNvSpPr>
          <p:nvPr>
            <p:ph type="title"/>
          </p:nvPr>
        </p:nvSpPr>
        <p:spPr>
          <a:xfrm>
            <a:off x="73152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4A258D1-6832-42CE-9690-4329C5F52631}"/>
              </a:ext>
            </a:extLst>
          </p:cNvPr>
          <p:cNvSpPr>
            <a:spLocks noGrp="1"/>
          </p:cNvSpPr>
          <p:nvPr>
            <p:ph type="body" idx="1"/>
          </p:nvPr>
        </p:nvSpPr>
        <p:spPr>
          <a:xfrm>
            <a:off x="731520" y="1860698"/>
            <a:ext cx="10515600" cy="435253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4"/>
    </p:custDataLst>
    <p:extLst>
      <p:ext uri="{BB962C8B-B14F-4D97-AF65-F5344CB8AC3E}">
        <p14:creationId xmlns:p14="http://schemas.microsoft.com/office/powerpoint/2010/main" val="3720584017"/>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5" r:id="rId3"/>
    <p:sldLayoutId id="2147483686" r:id="rId4"/>
    <p:sldLayoutId id="2147483692" r:id="rId5"/>
    <p:sldLayoutId id="2147483693" r:id="rId6"/>
    <p:sldLayoutId id="2147483700" r:id="rId7"/>
    <p:sldLayoutId id="2147483655" r:id="rId8"/>
    <p:sldLayoutId id="2147483696" r:id="rId9"/>
    <p:sldLayoutId id="2147483682" r:id="rId10"/>
    <p:sldLayoutId id="2147483683" r:id="rId11"/>
    <p:sldLayoutId id="2147483684" r:id="rId12"/>
    <p:sldLayoutId id="2147483680" r:id="rId13"/>
    <p:sldLayoutId id="2147483698" r:id="rId14"/>
    <p:sldLayoutId id="2147483652" r:id="rId15"/>
    <p:sldLayoutId id="2147483657" r:id="rId16"/>
    <p:sldLayoutId id="2147483650" r:id="rId17"/>
    <p:sldLayoutId id="2147483668" r:id="rId18"/>
    <p:sldLayoutId id="2147483675" r:id="rId19"/>
    <p:sldLayoutId id="2147483697" r:id="rId20"/>
    <p:sldLayoutId id="2147483701" r:id="rId21"/>
    <p:sldLayoutId id="2147483702"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sv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42.xml"/><Relationship Id="rId5" Type="http://schemas.openxmlformats.org/officeDocument/2006/relationships/image" Target="../media/image21.png"/><Relationship Id="rId4" Type="http://schemas.openxmlformats.org/officeDocument/2006/relationships/hyperlink" Target="https://www.g5.gov/"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4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4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4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4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5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5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9.svg"/><Relationship Id="rId2" Type="http://schemas.openxmlformats.org/officeDocument/2006/relationships/slideLayout" Target="../slideLayouts/slideLayout13.xml"/><Relationship Id="rId1" Type="http://schemas.openxmlformats.org/officeDocument/2006/relationships/tags" Target="../tags/tag5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5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6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6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6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64.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6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66.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tags" Target="../tags/tag67.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tags" Target="../tags/tag68.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ags" Target="../tags/tag6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tags" Target="../tags/tag7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7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7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0.xml"/><Relationship Id="rId1" Type="http://schemas.openxmlformats.org/officeDocument/2006/relationships/tags" Target="../tags/tag7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77.xml"/><Relationship Id="rId5" Type="http://schemas.openxmlformats.org/officeDocument/2006/relationships/image" Target="../media/image39.sv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57.xml"/><Relationship Id="rId7" Type="http://schemas.openxmlformats.org/officeDocument/2006/relationships/image" Target="../media/image43.png"/><Relationship Id="rId2" Type="http://schemas.openxmlformats.org/officeDocument/2006/relationships/slideLayout" Target="../slideLayouts/slideLayout19.xml"/><Relationship Id="rId1" Type="http://schemas.openxmlformats.org/officeDocument/2006/relationships/tags" Target="../tags/tag78.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8.xml"/><Relationship Id="rId1" Type="http://schemas.openxmlformats.org/officeDocument/2006/relationships/tags" Target="../tags/tag79.xml"/><Relationship Id="rId5" Type="http://schemas.openxmlformats.org/officeDocument/2006/relationships/hyperlink" Target="https://www.vrtac-qm.org/" TargetMode="Externa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8.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22B7-8D48-46D9-BF12-16267B505D4C}"/>
              </a:ext>
            </a:extLst>
          </p:cNvPr>
          <p:cNvSpPr>
            <a:spLocks noGrp="1"/>
          </p:cNvSpPr>
          <p:nvPr>
            <p:ph type="ctrTitle"/>
          </p:nvPr>
        </p:nvSpPr>
        <p:spPr>
          <a:xfrm>
            <a:off x="695507" y="262870"/>
            <a:ext cx="6766560" cy="2063933"/>
          </a:xfrm>
        </p:spPr>
        <p:txBody>
          <a:bodyPr vert="horz" lIns="91440" tIns="91440" rIns="91440" bIns="91440" rtlCol="0" anchor="b" anchorCtr="0">
            <a:normAutofit/>
          </a:bodyPr>
          <a:lstStyle/>
          <a:p>
            <a:r>
              <a:rPr lang="en-US" sz="4000" dirty="0"/>
              <a:t>RSA-17 Reporting Requirements</a:t>
            </a:r>
          </a:p>
        </p:txBody>
      </p:sp>
      <p:sp>
        <p:nvSpPr>
          <p:cNvPr id="11" name="Subtitle 7">
            <a:extLst>
              <a:ext uri="{FF2B5EF4-FFF2-40B4-BE49-F238E27FC236}">
                <a16:creationId xmlns:a16="http://schemas.microsoft.com/office/drawing/2014/main" id="{8708941D-BB48-B871-FABC-E5867BB8E9A3}"/>
              </a:ext>
            </a:extLst>
          </p:cNvPr>
          <p:cNvSpPr txBox="1">
            <a:spLocks/>
          </p:cNvSpPr>
          <p:nvPr/>
        </p:nvSpPr>
        <p:spPr>
          <a:xfrm>
            <a:off x="695507" y="2662167"/>
            <a:ext cx="4754880" cy="3108960"/>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0"/>
              </a:spcBef>
              <a:buSzPct val="125000"/>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105000"/>
              </a:lnSpc>
              <a:spcBef>
                <a:spcPts val="1200"/>
              </a:spcBef>
              <a:buSzPct val="80000"/>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12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1200"/>
              </a:spcBef>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1200"/>
              </a:spcBef>
              <a:buSzPct val="80000"/>
              <a:buFont typeface="Courier New" panose="02070309020205020404" pitchFamily="49"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1" spc="20" dirty="0">
                <a:solidFill>
                  <a:schemeClr val="accent4">
                    <a:lumMod val="75000"/>
                  </a:schemeClr>
                </a:solidFill>
              </a:rPr>
              <a:t>Charting Our Course: </a:t>
            </a:r>
            <a:r>
              <a:rPr lang="en-US" sz="2800" b="0" dirty="0">
                <a:solidFill>
                  <a:schemeClr val="accent4">
                    <a:lumMod val="50000"/>
                  </a:schemeClr>
                </a:solidFill>
              </a:rPr>
              <a:t>Maximizing VR Resources - Increasing Customer Outcomes</a:t>
            </a:r>
          </a:p>
          <a:p>
            <a:endParaRPr lang="en-US" sz="2800" b="0" dirty="0">
              <a:solidFill>
                <a:schemeClr val="accent4">
                  <a:lumMod val="75000"/>
                </a:schemeClr>
              </a:solidFill>
            </a:endParaRPr>
          </a:p>
          <a:p>
            <a:pPr marL="0" marR="0" lvl="0" indent="0" algn="l" defTabSz="914400" rtl="0" eaLnBrk="1" fontAlgn="auto" latinLnBrk="0" hangingPunct="1">
              <a:lnSpc>
                <a:spcPct val="105000"/>
              </a:lnSpc>
              <a:spcBef>
                <a:spcPts val="0"/>
              </a:spcBef>
              <a:spcAft>
                <a:spcPts val="0"/>
              </a:spcAft>
              <a:buClrTx/>
              <a:buSzPct val="125000"/>
              <a:buFont typeface="Arial" panose="020B0604020202020204" pitchFamily="34" charset="0"/>
              <a:buNone/>
              <a:tabLst/>
              <a:defRPr/>
            </a:pPr>
            <a:r>
              <a:rPr kumimoji="0" lang="en-US" sz="2200" b="0" i="0" u="none" strike="noStrike" kern="1200" cap="none" spc="20" normalizeH="0" noProof="0" dirty="0">
                <a:ln>
                  <a:noFill/>
                </a:ln>
                <a:solidFill>
                  <a:srgbClr val="0D1D34"/>
                </a:solidFill>
                <a:effectLst/>
                <a:uLnTx/>
                <a:uFillTx/>
                <a:latin typeface="Open Sans"/>
                <a:ea typeface="+mn-ea"/>
                <a:cs typeface="+mn-cs"/>
              </a:rPr>
              <a:t>2023 CSAVR Spring Conference</a:t>
            </a:r>
          </a:p>
          <a:p>
            <a:endParaRPr lang="en-US" sz="2800" b="0" dirty="0">
              <a:solidFill>
                <a:schemeClr val="accent4">
                  <a:lumMod val="75000"/>
                </a:schemeClr>
              </a:solidFill>
            </a:endParaRPr>
          </a:p>
        </p:txBody>
      </p:sp>
      <p:pic>
        <p:nvPicPr>
          <p:cNvPr id="18" name="Picture 17">
            <a:extLst>
              <a:ext uri="{FF2B5EF4-FFF2-40B4-BE49-F238E27FC236}">
                <a16:creationId xmlns:a16="http://schemas.microsoft.com/office/drawing/2014/main" id="{C6D10F0D-20C0-5974-6B4D-8FAE884063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753882" y="1294837"/>
            <a:ext cx="6189073" cy="5746996"/>
          </a:xfrm>
          <a:prstGeom prst="rect">
            <a:avLst/>
          </a:prstGeom>
          <a:effectLst/>
        </p:spPr>
      </p:pic>
      <p:cxnSp>
        <p:nvCxnSpPr>
          <p:cNvPr id="4" name="Straight Connector 3">
            <a:extLst>
              <a:ext uri="{FF2B5EF4-FFF2-40B4-BE49-F238E27FC236}">
                <a16:creationId xmlns:a16="http://schemas.microsoft.com/office/drawing/2014/main" id="{133299DD-C6B1-CE10-FDB6-ADAC5BC0B40F}"/>
              </a:ext>
              <a:ext uri="{C183D7F6-B498-43B3-948B-1728B52AA6E4}">
                <adec:decorative xmlns:adec="http://schemas.microsoft.com/office/drawing/2017/decorative" val="1"/>
              </a:ext>
            </a:extLst>
          </p:cNvPr>
          <p:cNvCxnSpPr/>
          <p:nvPr/>
        </p:nvCxnSpPr>
        <p:spPr>
          <a:xfrm>
            <a:off x="797859" y="2411697"/>
            <a:ext cx="4461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2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0720-581D-4CFF-7E0A-29772072BE80}"/>
              </a:ext>
            </a:extLst>
          </p:cNvPr>
          <p:cNvSpPr>
            <a:spLocks noGrp="1"/>
          </p:cNvSpPr>
          <p:nvPr>
            <p:ph type="title"/>
          </p:nvPr>
        </p:nvSpPr>
        <p:spPr>
          <a:xfrm>
            <a:off x="717336" y="197428"/>
            <a:ext cx="10757328" cy="835725"/>
          </a:xfrm>
        </p:spPr>
        <p:txBody>
          <a:bodyPr>
            <a:normAutofit/>
          </a:bodyPr>
          <a:lstStyle/>
          <a:p>
            <a:r>
              <a:rPr lang="en-US" dirty="0"/>
              <a:t>RSA-17 Reporting Period Requirements</a:t>
            </a:r>
          </a:p>
        </p:txBody>
      </p:sp>
      <p:sp>
        <p:nvSpPr>
          <p:cNvPr id="3" name="Content Placeholder 2">
            <a:extLst>
              <a:ext uri="{FF2B5EF4-FFF2-40B4-BE49-F238E27FC236}">
                <a16:creationId xmlns:a16="http://schemas.microsoft.com/office/drawing/2014/main" id="{8F794A0E-7E60-AC1F-0E80-3E8BE299A3EB}"/>
              </a:ext>
            </a:extLst>
          </p:cNvPr>
          <p:cNvSpPr>
            <a:spLocks noGrp="1"/>
          </p:cNvSpPr>
          <p:nvPr>
            <p:ph sz="half" idx="1"/>
          </p:nvPr>
        </p:nvSpPr>
        <p:spPr>
          <a:xfrm>
            <a:off x="986108" y="4993280"/>
            <a:ext cx="10757328" cy="1234440"/>
          </a:xfrm>
        </p:spPr>
        <p:txBody>
          <a:bodyPr>
            <a:normAutofit lnSpcReduction="10000"/>
          </a:bodyPr>
          <a:lstStyle/>
          <a:p>
            <a:pPr marL="0" indent="0">
              <a:buNone/>
            </a:pPr>
            <a:r>
              <a:rPr lang="en-US" sz="2400" i="1" dirty="0"/>
              <a:t>* These reporting periods are to be used </a:t>
            </a:r>
            <a:r>
              <a:rPr lang="en-US" sz="2400" b="1" i="1" dirty="0"/>
              <a:t>only</a:t>
            </a:r>
            <a:r>
              <a:rPr lang="en-US" sz="2400" i="1" dirty="0"/>
              <a:t> if the grantee has met the requirements of Section 19 of the Rehabilitation Act necessary to carry over Federal funds for obligation and expenditure in the succeeding FFY.</a:t>
            </a:r>
          </a:p>
        </p:txBody>
      </p:sp>
      <p:graphicFrame>
        <p:nvGraphicFramePr>
          <p:cNvPr id="4" name="Table 3">
            <a:extLst>
              <a:ext uri="{FF2B5EF4-FFF2-40B4-BE49-F238E27FC236}">
                <a16:creationId xmlns:a16="http://schemas.microsoft.com/office/drawing/2014/main" id="{0B162819-BA90-2B05-E941-1BABF7BC530C}"/>
              </a:ext>
            </a:extLst>
          </p:cNvPr>
          <p:cNvGraphicFramePr>
            <a:graphicFrameLocks noGrp="1"/>
          </p:cNvGraphicFramePr>
          <p:nvPr>
            <p:extLst>
              <p:ext uri="{D42A27DB-BD31-4B8C-83A1-F6EECF244321}">
                <p14:modId xmlns:p14="http://schemas.microsoft.com/office/powerpoint/2010/main" val="930875017"/>
              </p:ext>
            </p:extLst>
          </p:nvPr>
        </p:nvGraphicFramePr>
        <p:xfrm>
          <a:off x="837917" y="1193288"/>
          <a:ext cx="10205223" cy="3567052"/>
        </p:xfrm>
        <a:graphic>
          <a:graphicData uri="http://schemas.openxmlformats.org/drawingml/2006/table">
            <a:tbl>
              <a:tblPr firstRow="1" bandRow="1">
                <a:tableStyleId>{F5AB1C69-6EDB-4FF4-983F-18BD219EF322}</a:tableStyleId>
              </a:tblPr>
              <a:tblGrid>
                <a:gridCol w="5437819">
                  <a:extLst>
                    <a:ext uri="{9D8B030D-6E8A-4147-A177-3AD203B41FA5}">
                      <a16:colId xmlns:a16="http://schemas.microsoft.com/office/drawing/2014/main" val="1389322128"/>
                    </a:ext>
                  </a:extLst>
                </a:gridCol>
                <a:gridCol w="3352081">
                  <a:extLst>
                    <a:ext uri="{9D8B030D-6E8A-4147-A177-3AD203B41FA5}">
                      <a16:colId xmlns:a16="http://schemas.microsoft.com/office/drawing/2014/main" val="392890067"/>
                    </a:ext>
                  </a:extLst>
                </a:gridCol>
                <a:gridCol w="1415323">
                  <a:extLst>
                    <a:ext uri="{9D8B030D-6E8A-4147-A177-3AD203B41FA5}">
                      <a16:colId xmlns:a16="http://schemas.microsoft.com/office/drawing/2014/main" val="1037789972"/>
                    </a:ext>
                  </a:extLst>
                </a:gridCol>
              </a:tblGrid>
              <a:tr h="390659">
                <a:tc>
                  <a:txBody>
                    <a:bodyPr/>
                    <a:lstStyle/>
                    <a:p>
                      <a:pPr marL="0" marR="0">
                        <a:spcBef>
                          <a:spcPts val="10"/>
                        </a:spcBef>
                        <a:spcAft>
                          <a:spcPts val="0"/>
                        </a:spcAft>
                      </a:pPr>
                      <a:r>
                        <a:rPr lang="en-US" sz="1800" b="1" dirty="0">
                          <a:effectLst/>
                        </a:rPr>
                        <a:t>Reporting Period – FFY 2021 Award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spcBef>
                          <a:spcPts val="10"/>
                        </a:spcBef>
                        <a:spcAft>
                          <a:spcPts val="0"/>
                        </a:spcAft>
                      </a:pPr>
                      <a:r>
                        <a:rPr lang="en-US" sz="1800" b="1" dirty="0">
                          <a:effectLst/>
                        </a:rPr>
                        <a:t>Reporting Period End 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spcBef>
                          <a:spcPts val="10"/>
                        </a:spcBef>
                        <a:spcAft>
                          <a:spcPts val="0"/>
                        </a:spcAft>
                      </a:pPr>
                      <a:r>
                        <a:rPr lang="en-US" sz="1800" b="1" dirty="0">
                          <a:effectLst/>
                        </a:rPr>
                        <a:t>Quarter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3221703511"/>
                  </a:ext>
                </a:extLst>
              </a:tr>
              <a:tr h="390659">
                <a:tc>
                  <a:txBody>
                    <a:bodyPr/>
                    <a:lstStyle/>
                    <a:p>
                      <a:pPr marL="0" marR="0">
                        <a:spcBef>
                          <a:spcPts val="10"/>
                        </a:spcBef>
                        <a:spcAft>
                          <a:spcPts val="0"/>
                        </a:spcAft>
                      </a:pPr>
                      <a:r>
                        <a:rPr lang="en-US" sz="1800" b="0" dirty="0">
                          <a:effectLst/>
                        </a:rPr>
                        <a:t>October 1, 2020 – December 31, 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December 31, 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997151"/>
                  </a:ext>
                </a:extLst>
              </a:tr>
              <a:tr h="441780">
                <a:tc>
                  <a:txBody>
                    <a:bodyPr/>
                    <a:lstStyle/>
                    <a:p>
                      <a:pPr marL="0" marR="0">
                        <a:spcBef>
                          <a:spcPts val="10"/>
                        </a:spcBef>
                        <a:spcAft>
                          <a:spcPts val="0"/>
                        </a:spcAft>
                      </a:pPr>
                      <a:r>
                        <a:rPr lang="en-US" sz="1800" b="0" dirty="0">
                          <a:effectLst/>
                        </a:rPr>
                        <a:t>January 1, 2021 – March 31,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March 31,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8297679"/>
                  </a:ext>
                </a:extLst>
              </a:tr>
              <a:tr h="390659">
                <a:tc>
                  <a:txBody>
                    <a:bodyPr/>
                    <a:lstStyle/>
                    <a:p>
                      <a:pPr marL="0" marR="0">
                        <a:spcBef>
                          <a:spcPts val="10"/>
                        </a:spcBef>
                        <a:spcAft>
                          <a:spcPts val="0"/>
                        </a:spcAft>
                      </a:pPr>
                      <a:r>
                        <a:rPr lang="en-US" sz="1800" b="0" dirty="0">
                          <a:effectLst/>
                        </a:rPr>
                        <a:t>April 1, 2021 – June 30,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June 30,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0203502"/>
                  </a:ext>
                </a:extLst>
              </a:tr>
              <a:tr h="390659">
                <a:tc>
                  <a:txBody>
                    <a:bodyPr/>
                    <a:lstStyle/>
                    <a:p>
                      <a:pPr marL="0" marR="0">
                        <a:spcBef>
                          <a:spcPts val="10"/>
                        </a:spcBef>
                        <a:spcAft>
                          <a:spcPts val="0"/>
                        </a:spcAft>
                      </a:pPr>
                      <a:r>
                        <a:rPr lang="en-US" sz="1800" b="0" dirty="0">
                          <a:effectLst/>
                        </a:rPr>
                        <a:t>July 1, 2021 – September 30,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September 30,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2154029"/>
                  </a:ext>
                </a:extLst>
              </a:tr>
              <a:tr h="390659">
                <a:tc>
                  <a:txBody>
                    <a:bodyPr/>
                    <a:lstStyle/>
                    <a:p>
                      <a:pPr marL="0" marR="0">
                        <a:spcBef>
                          <a:spcPts val="10"/>
                        </a:spcBef>
                        <a:spcAft>
                          <a:spcPts val="0"/>
                        </a:spcAft>
                      </a:pPr>
                      <a:r>
                        <a:rPr lang="en-US" sz="1800" b="0" dirty="0">
                          <a:effectLst/>
                        </a:rPr>
                        <a:t>*October 1, 2021 – December 31,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December 31, 2021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8664001"/>
                  </a:ext>
                </a:extLst>
              </a:tr>
              <a:tr h="390659">
                <a:tc>
                  <a:txBody>
                    <a:bodyPr/>
                    <a:lstStyle/>
                    <a:p>
                      <a:pPr marL="0" marR="0">
                        <a:spcBef>
                          <a:spcPts val="10"/>
                        </a:spcBef>
                        <a:spcAft>
                          <a:spcPts val="0"/>
                        </a:spcAft>
                      </a:pPr>
                      <a:r>
                        <a:rPr lang="en-US" sz="1800" b="0" dirty="0">
                          <a:effectLst/>
                        </a:rPr>
                        <a:t>*January 1, 2022 – March 31, 2022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March 31, 2022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6</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724733"/>
                  </a:ext>
                </a:extLst>
              </a:tr>
              <a:tr h="390659">
                <a:tc>
                  <a:txBody>
                    <a:bodyPr/>
                    <a:lstStyle/>
                    <a:p>
                      <a:pPr marL="0" marR="0">
                        <a:spcBef>
                          <a:spcPts val="10"/>
                        </a:spcBef>
                        <a:spcAft>
                          <a:spcPts val="0"/>
                        </a:spcAft>
                      </a:pPr>
                      <a:r>
                        <a:rPr lang="en-US" sz="1800" b="0" dirty="0">
                          <a:effectLst/>
                        </a:rPr>
                        <a:t>*April 1, 2022 – June 30, 2022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June 30, 2022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7</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5169454"/>
                  </a:ext>
                </a:extLst>
              </a:tr>
              <a:tr h="390659">
                <a:tc>
                  <a:txBody>
                    <a:bodyPr/>
                    <a:lstStyle/>
                    <a:p>
                      <a:pPr marL="0" marR="0">
                        <a:spcBef>
                          <a:spcPts val="10"/>
                        </a:spcBef>
                        <a:spcAft>
                          <a:spcPts val="0"/>
                        </a:spcAft>
                      </a:pPr>
                      <a:r>
                        <a:rPr lang="en-US" sz="1800" b="0" dirty="0">
                          <a:effectLst/>
                        </a:rPr>
                        <a:t>*July 1, 2022 – September 30, 2022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September 30, 2022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10"/>
                        </a:spcBef>
                        <a:spcAft>
                          <a:spcPts val="0"/>
                        </a:spcAft>
                      </a:pPr>
                      <a:r>
                        <a:rPr lang="en-US" sz="1800" b="0" dirty="0">
                          <a:effectLst/>
                        </a:rPr>
                        <a:t>8</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4249068"/>
                  </a:ext>
                </a:extLst>
              </a:tr>
            </a:tbl>
          </a:graphicData>
        </a:graphic>
      </p:graphicFrame>
    </p:spTree>
    <p:custDataLst>
      <p:tags r:id="rId1"/>
    </p:custDataLst>
    <p:extLst>
      <p:ext uri="{BB962C8B-B14F-4D97-AF65-F5344CB8AC3E}">
        <p14:creationId xmlns:p14="http://schemas.microsoft.com/office/powerpoint/2010/main" val="91647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E052B56-3FCA-513C-1153-0F68F42D8DC8}"/>
              </a:ext>
              <a:ext uri="{C183D7F6-B498-43B3-948B-1728B52AA6E4}">
                <adec:decorative xmlns:adec="http://schemas.microsoft.com/office/drawing/2017/decorative" val="1"/>
              </a:ext>
            </a:extLst>
          </p:cNvPr>
          <p:cNvSpPr/>
          <p:nvPr/>
        </p:nvSpPr>
        <p:spPr bwMode="auto">
          <a:xfrm>
            <a:off x="196736" y="4364182"/>
            <a:ext cx="8163756" cy="1438312"/>
          </a:xfrm>
          <a:prstGeom prst="roundRect">
            <a:avLst/>
          </a:pr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39730720-581D-4CFF-7E0A-29772072BE80}"/>
              </a:ext>
            </a:extLst>
          </p:cNvPr>
          <p:cNvSpPr>
            <a:spLocks noGrp="1"/>
          </p:cNvSpPr>
          <p:nvPr>
            <p:ph type="title"/>
          </p:nvPr>
        </p:nvSpPr>
        <p:spPr>
          <a:xfrm>
            <a:off x="440573" y="99754"/>
            <a:ext cx="10757328" cy="955752"/>
          </a:xfrm>
        </p:spPr>
        <p:txBody>
          <a:bodyPr>
            <a:normAutofit/>
          </a:bodyPr>
          <a:lstStyle/>
          <a:p>
            <a:r>
              <a:rPr lang="en-US" dirty="0"/>
              <a:t>RSA-17 Reporting Period Requirements </a:t>
            </a:r>
            <a:r>
              <a:rPr lang="en-US" sz="1800" b="0" dirty="0"/>
              <a:t>(2)</a:t>
            </a:r>
          </a:p>
        </p:txBody>
      </p:sp>
      <p:sp>
        <p:nvSpPr>
          <p:cNvPr id="3" name="Content Placeholder 2">
            <a:extLst>
              <a:ext uri="{FF2B5EF4-FFF2-40B4-BE49-F238E27FC236}">
                <a16:creationId xmlns:a16="http://schemas.microsoft.com/office/drawing/2014/main" id="{8F794A0E-7E60-AC1F-0E80-3E8BE299A3EB}"/>
              </a:ext>
            </a:extLst>
          </p:cNvPr>
          <p:cNvSpPr>
            <a:spLocks noGrp="1"/>
          </p:cNvSpPr>
          <p:nvPr>
            <p:ph sz="half" idx="1"/>
          </p:nvPr>
        </p:nvSpPr>
        <p:spPr>
          <a:xfrm>
            <a:off x="641419" y="1543813"/>
            <a:ext cx="8088943" cy="2648044"/>
          </a:xfrm>
        </p:spPr>
        <p:txBody>
          <a:bodyPr>
            <a:normAutofit lnSpcReduction="10000"/>
          </a:bodyPr>
          <a:lstStyle/>
          <a:p>
            <a:pPr marL="0" indent="0">
              <a:buNone/>
            </a:pPr>
            <a:r>
              <a:rPr lang="en-US" dirty="0"/>
              <a:t>The RSA-17 reports must be submitted –</a:t>
            </a:r>
          </a:p>
          <a:p>
            <a:r>
              <a:rPr lang="en-US" dirty="0"/>
              <a:t>30 calendar days after the end of the reporting period if the report is </a:t>
            </a:r>
            <a:r>
              <a:rPr lang="en-US" b="1" i="1" dirty="0"/>
              <a:t>not</a:t>
            </a:r>
            <a:r>
              <a:rPr lang="en-US" dirty="0"/>
              <a:t> the final report; and</a:t>
            </a:r>
          </a:p>
          <a:p>
            <a:r>
              <a:rPr lang="en-US" dirty="0"/>
              <a:t>120 calendar days after the end of the reporting period if the report is the final report (2 C.F.R. §200.329(c)(1)).</a:t>
            </a:r>
          </a:p>
          <a:p>
            <a:pPr marL="0" indent="0">
              <a:buNone/>
            </a:pPr>
            <a:endParaRPr lang="en-US" i="1" dirty="0"/>
          </a:p>
        </p:txBody>
      </p:sp>
      <p:pic>
        <p:nvPicPr>
          <p:cNvPr id="7" name="Picture 6">
            <a:extLst>
              <a:ext uri="{FF2B5EF4-FFF2-40B4-BE49-F238E27FC236}">
                <a16:creationId xmlns:a16="http://schemas.microsoft.com/office/drawing/2014/main" id="{7D26B2BF-B675-ED07-70E8-68DF5D5E38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10036"/>
            <a:ext cx="8054744" cy="5369829"/>
          </a:xfrm>
          <a:prstGeom prst="rect">
            <a:avLst/>
          </a:prstGeom>
        </p:spPr>
      </p:pic>
      <p:sp>
        <p:nvSpPr>
          <p:cNvPr id="6" name="TextBox 5">
            <a:extLst>
              <a:ext uri="{FF2B5EF4-FFF2-40B4-BE49-F238E27FC236}">
                <a16:creationId xmlns:a16="http://schemas.microsoft.com/office/drawing/2014/main" id="{5007726D-DB50-287C-06D7-59AA8A1F2F4C}"/>
              </a:ext>
            </a:extLst>
          </p:cNvPr>
          <p:cNvSpPr txBox="1"/>
          <p:nvPr/>
        </p:nvSpPr>
        <p:spPr>
          <a:xfrm>
            <a:off x="644984" y="4483173"/>
            <a:ext cx="7073756" cy="1200329"/>
          </a:xfrm>
          <a:prstGeom prst="rect">
            <a:avLst/>
          </a:prstGeom>
          <a:noFill/>
        </p:spPr>
        <p:txBody>
          <a:bodyPr wrap="square">
            <a:spAutoFit/>
          </a:bodyPr>
          <a:lstStyle/>
          <a:p>
            <a:pPr marL="0" indent="0">
              <a:buNone/>
            </a:pPr>
            <a:r>
              <a:rPr lang="en-US" sz="2400" i="1" dirty="0">
                <a:solidFill>
                  <a:schemeClr val="bg1"/>
                </a:solidFill>
              </a:rPr>
              <a:t>If RSA has approved a late liquidation request, the final RSA-17 report will be due 30 days after the end date of the approved liquidation period.</a:t>
            </a:r>
          </a:p>
        </p:txBody>
      </p:sp>
    </p:spTree>
    <p:custDataLst>
      <p:tags r:id="rId1"/>
    </p:custDataLst>
    <p:extLst>
      <p:ext uri="{BB962C8B-B14F-4D97-AF65-F5344CB8AC3E}">
        <p14:creationId xmlns:p14="http://schemas.microsoft.com/office/powerpoint/2010/main" val="252709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3FBC-C93C-F792-F6D7-420D6B92B491}"/>
              </a:ext>
            </a:extLst>
          </p:cNvPr>
          <p:cNvSpPr>
            <a:spLocks noGrp="1"/>
          </p:cNvSpPr>
          <p:nvPr>
            <p:ph type="ctrTitle"/>
          </p:nvPr>
        </p:nvSpPr>
        <p:spPr>
          <a:xfrm>
            <a:off x="342807" y="299108"/>
            <a:ext cx="4189002" cy="1208145"/>
          </a:xfrm>
        </p:spPr>
        <p:txBody>
          <a:bodyPr/>
          <a:lstStyle/>
          <a:p>
            <a:r>
              <a:rPr lang="en-US" sz="4000" dirty="0"/>
              <a:t>RSA-17 Internal Controls</a:t>
            </a:r>
          </a:p>
        </p:txBody>
      </p:sp>
      <p:sp>
        <p:nvSpPr>
          <p:cNvPr id="3" name="Content Placeholder 2">
            <a:extLst>
              <a:ext uri="{FF2B5EF4-FFF2-40B4-BE49-F238E27FC236}">
                <a16:creationId xmlns:a16="http://schemas.microsoft.com/office/drawing/2014/main" id="{62AB7D5F-A7E5-7C81-4BC3-4E2334D04C0C}"/>
              </a:ext>
            </a:extLst>
          </p:cNvPr>
          <p:cNvSpPr>
            <a:spLocks noGrp="1"/>
          </p:cNvSpPr>
          <p:nvPr>
            <p:ph idx="13"/>
          </p:nvPr>
        </p:nvSpPr>
        <p:spPr>
          <a:xfrm>
            <a:off x="6280220" y="611211"/>
            <a:ext cx="5911780" cy="6060894"/>
          </a:xfrm>
        </p:spPr>
        <p:txBody>
          <a:bodyPr>
            <a:noAutofit/>
          </a:bodyPr>
          <a:lstStyle/>
          <a:p>
            <a:pPr marL="61468" marR="0" indent="0">
              <a:lnSpc>
                <a:spcPct val="120000"/>
              </a:lnSpc>
              <a:spcBef>
                <a:spcPts val="0"/>
              </a:spcBef>
              <a:spcAft>
                <a:spcPts val="0"/>
              </a:spcAft>
              <a:buNone/>
            </a:pPr>
            <a:r>
              <a:rPr lang="en-US" b="1" kern="1400" dirty="0">
                <a:effectLst/>
                <a:ea typeface="Calibri" panose="020F0502020204030204" pitchFamily="34" charset="0"/>
              </a:rPr>
              <a:t>Agencies are responsible for:</a:t>
            </a:r>
          </a:p>
          <a:p>
            <a:pPr marL="342900" marR="867410" lvl="0" indent="-342900">
              <a:lnSpc>
                <a:spcPct val="120000"/>
              </a:lnSpc>
              <a:spcBef>
                <a:spcPts val="905"/>
              </a:spcBef>
              <a:spcAft>
                <a:spcPts val="0"/>
              </a:spcAft>
              <a:buSzPts val="2800"/>
              <a:buFont typeface="Arial" panose="020B0604020202020204" pitchFamily="34" charset="0"/>
              <a:buChar char="•"/>
              <a:tabLst>
                <a:tab pos="638175" algn="l"/>
              </a:tabLst>
            </a:pPr>
            <a:r>
              <a:rPr lang="en-US" kern="1400" dirty="0">
                <a:effectLst/>
                <a:ea typeface="Arial" panose="020B0604020202020204" pitchFamily="34" charset="0"/>
              </a:rPr>
              <a:t>Internal controls necessary to ensure RSA-17 data are accurate and reliable upon timely submission to RSA.</a:t>
            </a:r>
          </a:p>
          <a:p>
            <a:pPr marL="342900" marR="742315" lvl="0" indent="-342900">
              <a:lnSpc>
                <a:spcPct val="120000"/>
              </a:lnSpc>
              <a:spcBef>
                <a:spcPts val="980"/>
              </a:spcBef>
              <a:spcAft>
                <a:spcPts val="0"/>
              </a:spcAft>
              <a:buSzPts val="2800"/>
              <a:buFont typeface="Arial" panose="020B0604020202020204" pitchFamily="34" charset="0"/>
              <a:buChar char="•"/>
              <a:tabLst>
                <a:tab pos="638175" algn="l"/>
              </a:tabLst>
            </a:pPr>
            <a:r>
              <a:rPr lang="en-US" kern="1400" dirty="0">
                <a:effectLst/>
                <a:ea typeface="Arial" panose="020B0604020202020204" pitchFamily="34" charset="0"/>
              </a:rPr>
              <a:t>Maintaining supporting documentation to substantiate the financial data reported on the RSA-17, </a:t>
            </a:r>
            <a:r>
              <a:rPr lang="en-US" b="1" i="1" kern="1400" dirty="0">
                <a:effectLst/>
                <a:ea typeface="Arial" panose="020B0604020202020204" pitchFamily="34" charset="0"/>
              </a:rPr>
              <a:t>as is true for any financial reports submitted by the grantee</a:t>
            </a:r>
            <a:r>
              <a:rPr lang="en-US" i="1" kern="1400" dirty="0">
                <a:effectLst/>
                <a:ea typeface="Arial" panose="020B0604020202020204" pitchFamily="34" charset="0"/>
              </a:rPr>
              <a:t> </a:t>
            </a:r>
            <a:r>
              <a:rPr lang="en-US" kern="1400" dirty="0">
                <a:effectLst/>
                <a:ea typeface="Arial" panose="020B0604020202020204" pitchFamily="34" charset="0"/>
              </a:rPr>
              <a:t>(2 C.F.R. §§ 200.302(a) and 200.302 (b)(3)).</a:t>
            </a:r>
          </a:p>
        </p:txBody>
      </p:sp>
      <p:pic>
        <p:nvPicPr>
          <p:cNvPr id="5" name="Picture 4">
            <a:extLst>
              <a:ext uri="{FF2B5EF4-FFF2-40B4-BE49-F238E27FC236}">
                <a16:creationId xmlns:a16="http://schemas.microsoft.com/office/drawing/2014/main" id="{E9D0487F-A72D-9CFF-D35E-48187A12F1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73508"/>
            <a:ext cx="6578917" cy="4388354"/>
          </a:xfrm>
          <a:prstGeom prst="rect">
            <a:avLst/>
          </a:prstGeom>
        </p:spPr>
      </p:pic>
    </p:spTree>
    <p:custDataLst>
      <p:tags r:id="rId1"/>
    </p:custDataLst>
    <p:extLst>
      <p:ext uri="{BB962C8B-B14F-4D97-AF65-F5344CB8AC3E}">
        <p14:creationId xmlns:p14="http://schemas.microsoft.com/office/powerpoint/2010/main" val="12151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659E9AF-5F5E-B731-1947-D1F43697904E}"/>
              </a:ext>
              <a:ext uri="{C183D7F6-B498-43B3-948B-1728B52AA6E4}">
                <adec:decorative xmlns:adec="http://schemas.microsoft.com/office/drawing/2017/decorative" val="1"/>
              </a:ext>
            </a:extLst>
          </p:cNvPr>
          <p:cNvSpPr/>
          <p:nvPr/>
        </p:nvSpPr>
        <p:spPr bwMode="auto">
          <a:xfrm>
            <a:off x="-290945" y="5068523"/>
            <a:ext cx="10164410" cy="1150951"/>
          </a:xfrm>
          <a:prstGeom prst="roundRect">
            <a:avLst/>
          </a:prstGeom>
          <a:solidFill>
            <a:srgbClr val="E7F0F9"/>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7" name="Rectangle: Rounded Corners 6">
            <a:extLst>
              <a:ext uri="{FF2B5EF4-FFF2-40B4-BE49-F238E27FC236}">
                <a16:creationId xmlns:a16="http://schemas.microsoft.com/office/drawing/2014/main" id="{FB5FC63A-0D16-3200-5EED-81B4DB8DD109}"/>
              </a:ext>
              <a:ext uri="{C183D7F6-B498-43B3-948B-1728B52AA6E4}">
                <adec:decorative xmlns:adec="http://schemas.microsoft.com/office/drawing/2017/decorative" val="1"/>
              </a:ext>
            </a:extLst>
          </p:cNvPr>
          <p:cNvSpPr/>
          <p:nvPr/>
        </p:nvSpPr>
        <p:spPr bwMode="auto">
          <a:xfrm>
            <a:off x="2393408" y="2526210"/>
            <a:ext cx="10757327" cy="2381598"/>
          </a:xfrm>
          <a:prstGeom prst="round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4" name="Rectangle: Rounded Corners 3">
            <a:extLst>
              <a:ext uri="{FF2B5EF4-FFF2-40B4-BE49-F238E27FC236}">
                <a16:creationId xmlns:a16="http://schemas.microsoft.com/office/drawing/2014/main" id="{047207DC-4839-CFCF-0EB9-5692D69C3338}"/>
              </a:ext>
              <a:ext uri="{C183D7F6-B498-43B3-948B-1728B52AA6E4}">
                <adec:decorative xmlns:adec="http://schemas.microsoft.com/office/drawing/2017/decorative" val="1"/>
              </a:ext>
            </a:extLst>
          </p:cNvPr>
          <p:cNvSpPr/>
          <p:nvPr/>
        </p:nvSpPr>
        <p:spPr bwMode="auto">
          <a:xfrm>
            <a:off x="-290945" y="1132771"/>
            <a:ext cx="8877992" cy="1313411"/>
          </a:xfrm>
          <a:prstGeom prst="roundRect">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2A073FBC-C93C-F792-F6D7-420D6B92B491}"/>
              </a:ext>
            </a:extLst>
          </p:cNvPr>
          <p:cNvSpPr>
            <a:spLocks noGrp="1"/>
          </p:cNvSpPr>
          <p:nvPr>
            <p:ph type="title"/>
          </p:nvPr>
        </p:nvSpPr>
        <p:spPr>
          <a:xfrm>
            <a:off x="532014" y="206532"/>
            <a:ext cx="10757328" cy="784561"/>
          </a:xfrm>
        </p:spPr>
        <p:txBody>
          <a:bodyPr/>
          <a:lstStyle/>
          <a:p>
            <a:r>
              <a:rPr lang="en-US" dirty="0"/>
              <a:t>RSA-17 Internal Controls </a:t>
            </a:r>
            <a:r>
              <a:rPr lang="en-US" sz="1800" b="0" dirty="0"/>
              <a:t>(2)</a:t>
            </a:r>
          </a:p>
        </p:txBody>
      </p:sp>
      <p:sp>
        <p:nvSpPr>
          <p:cNvPr id="11" name="TextBox 10">
            <a:extLst>
              <a:ext uri="{FF2B5EF4-FFF2-40B4-BE49-F238E27FC236}">
                <a16:creationId xmlns:a16="http://schemas.microsoft.com/office/drawing/2014/main" id="{20C2D855-A164-ACD9-75A5-0A37F0BB5197}"/>
              </a:ext>
            </a:extLst>
          </p:cNvPr>
          <p:cNvSpPr txBox="1"/>
          <p:nvPr/>
        </p:nvSpPr>
        <p:spPr>
          <a:xfrm>
            <a:off x="326531" y="1341720"/>
            <a:ext cx="8877992" cy="876137"/>
          </a:xfrm>
          <a:prstGeom prst="rect">
            <a:avLst/>
          </a:prstGeom>
          <a:noFill/>
        </p:spPr>
        <p:txBody>
          <a:bodyPr wrap="square" rtlCol="0">
            <a:spAutoFit/>
          </a:bodyPr>
          <a:lstStyle/>
          <a:p>
            <a:pPr marL="0" marR="1330325" lvl="0" indent="0">
              <a:lnSpc>
                <a:spcPct val="120000"/>
              </a:lnSpc>
              <a:spcBef>
                <a:spcPts val="695"/>
              </a:spcBef>
              <a:spcAft>
                <a:spcPts val="0"/>
              </a:spcAft>
              <a:buSzPts val="2800"/>
              <a:buNone/>
              <a:tabLst>
                <a:tab pos="638175" algn="l"/>
              </a:tabLst>
            </a:pPr>
            <a:r>
              <a:rPr lang="en-US" sz="2200" dirty="0">
                <a:solidFill>
                  <a:schemeClr val="accent2"/>
                </a:solidFill>
                <a:effectLst/>
                <a:ea typeface="Arial" panose="020B0604020202020204" pitchFamily="34" charset="0"/>
              </a:rPr>
              <a:t>RSA-17 forms must be submitted electronically through the RSA Management Information System (RSAMIS).</a:t>
            </a:r>
          </a:p>
        </p:txBody>
      </p:sp>
      <p:sp>
        <p:nvSpPr>
          <p:cNvPr id="6" name="TextBox 5">
            <a:extLst>
              <a:ext uri="{FF2B5EF4-FFF2-40B4-BE49-F238E27FC236}">
                <a16:creationId xmlns:a16="http://schemas.microsoft.com/office/drawing/2014/main" id="{8D5C324B-B599-EC2B-756F-04AF945EABA8}"/>
              </a:ext>
            </a:extLst>
          </p:cNvPr>
          <p:cNvSpPr txBox="1"/>
          <p:nvPr/>
        </p:nvSpPr>
        <p:spPr>
          <a:xfrm>
            <a:off x="2876764" y="2674326"/>
            <a:ext cx="9315235" cy="2316532"/>
          </a:xfrm>
          <a:prstGeom prst="rect">
            <a:avLst/>
          </a:prstGeom>
          <a:noFill/>
        </p:spPr>
        <p:txBody>
          <a:bodyPr wrap="square" rtlCol="0">
            <a:spAutoFit/>
          </a:bodyPr>
          <a:lstStyle/>
          <a:p>
            <a:pPr>
              <a:lnSpc>
                <a:spcPct val="120000"/>
              </a:lnSpc>
            </a:pPr>
            <a:r>
              <a:rPr lang="en-US" sz="2000" b="1" dirty="0">
                <a:solidFill>
                  <a:schemeClr val="accent2"/>
                </a:solidFill>
                <a:effectLst/>
                <a:ea typeface="Arial" panose="020B0604020202020204" pitchFamily="34" charset="0"/>
              </a:rPr>
              <a:t>Agencies must have internal controls for the submission process</a:t>
            </a:r>
            <a:r>
              <a:rPr lang="en-US" sz="2000" b="1" spc="-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as the report viewing access in RSAMIS is limited only to the agency’s data</a:t>
            </a:r>
            <a:r>
              <a:rPr lang="en-US" sz="2000" b="1" spc="-40"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entry</a:t>
            </a:r>
            <a:r>
              <a:rPr lang="en-US" sz="2000" b="1" spc="-5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user</a:t>
            </a:r>
            <a:r>
              <a:rPr lang="en-US" sz="2000" b="1" spc="-3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who</a:t>
            </a:r>
            <a:r>
              <a:rPr lang="en-US" sz="2000" b="1" spc="-4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entered</a:t>
            </a:r>
            <a:r>
              <a:rPr lang="en-US" sz="2000" b="1" spc="-60"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the</a:t>
            </a:r>
            <a:r>
              <a:rPr lang="en-US" sz="2000" b="1" spc="-1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RSA-17</a:t>
            </a:r>
            <a:r>
              <a:rPr lang="en-US" sz="2000" b="1" spc="-3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report.</a:t>
            </a:r>
            <a:r>
              <a:rPr lang="en-US" sz="2000" b="1" spc="-7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Proper</a:t>
            </a:r>
            <a:r>
              <a:rPr lang="en-US" sz="2000" b="1" spc="-35" dirty="0">
                <a:solidFill>
                  <a:schemeClr val="accent2"/>
                </a:solidFill>
                <a:effectLst/>
                <a:ea typeface="Arial" panose="020B0604020202020204" pitchFamily="34" charset="0"/>
              </a:rPr>
              <a:t> </a:t>
            </a:r>
            <a:r>
              <a:rPr lang="en-US" sz="2000" b="1" dirty="0">
                <a:solidFill>
                  <a:schemeClr val="accent2"/>
                </a:solidFill>
                <a:effectLst/>
                <a:ea typeface="Arial" panose="020B0604020202020204" pitchFamily="34" charset="0"/>
              </a:rPr>
              <a:t>coordination is necessary within the agency to submit the report, avoiding duplicate data entry submissions for an individual reporting period.</a:t>
            </a:r>
          </a:p>
          <a:p>
            <a:pPr>
              <a:lnSpc>
                <a:spcPct val="120000"/>
              </a:lnSpc>
            </a:pPr>
            <a:endParaRPr lang="en-US" sz="2200" dirty="0">
              <a:solidFill>
                <a:schemeClr val="accent2"/>
              </a:solidFill>
            </a:endParaRPr>
          </a:p>
        </p:txBody>
      </p:sp>
      <p:sp>
        <p:nvSpPr>
          <p:cNvPr id="5" name="TextBox 4">
            <a:extLst>
              <a:ext uri="{FF2B5EF4-FFF2-40B4-BE49-F238E27FC236}">
                <a16:creationId xmlns:a16="http://schemas.microsoft.com/office/drawing/2014/main" id="{28D4336C-BB4F-C19B-52E1-510970C335CA}"/>
              </a:ext>
            </a:extLst>
          </p:cNvPr>
          <p:cNvSpPr txBox="1"/>
          <p:nvPr/>
        </p:nvSpPr>
        <p:spPr>
          <a:xfrm>
            <a:off x="151871" y="5205187"/>
            <a:ext cx="9315235" cy="876137"/>
          </a:xfrm>
          <a:prstGeom prst="rect">
            <a:avLst/>
          </a:prstGeom>
          <a:noFill/>
        </p:spPr>
        <p:txBody>
          <a:bodyPr wrap="square" rtlCol="0">
            <a:spAutoFit/>
          </a:bodyPr>
          <a:lstStyle/>
          <a:p>
            <a:pPr>
              <a:lnSpc>
                <a:spcPct val="120000"/>
              </a:lnSpc>
            </a:pPr>
            <a:r>
              <a:rPr lang="en-US" sz="2200" dirty="0">
                <a:solidFill>
                  <a:schemeClr val="accent2"/>
                </a:solidFill>
              </a:rPr>
              <a:t>In addition, grantees should maintain a hard copy of the report, signed by the certifying official, for verification purposes.</a:t>
            </a:r>
          </a:p>
        </p:txBody>
      </p:sp>
      <p:pic>
        <p:nvPicPr>
          <p:cNvPr id="8" name="Graphic 7">
            <a:extLst>
              <a:ext uri="{FF2B5EF4-FFF2-40B4-BE49-F238E27FC236}">
                <a16:creationId xmlns:a16="http://schemas.microsoft.com/office/drawing/2014/main" id="{66C9BC4A-22FA-4089-47EE-F0A7DF2E15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29" y="2082856"/>
            <a:ext cx="3186533" cy="3186533"/>
          </a:xfrm>
          <a:prstGeom prst="rect">
            <a:avLst/>
          </a:prstGeom>
        </p:spPr>
      </p:pic>
      <p:pic>
        <p:nvPicPr>
          <p:cNvPr id="12" name="Graphic 11">
            <a:extLst>
              <a:ext uri="{FF2B5EF4-FFF2-40B4-BE49-F238E27FC236}">
                <a16:creationId xmlns:a16="http://schemas.microsoft.com/office/drawing/2014/main" id="{151F1656-7A7A-ED7E-8F66-C77D59539FF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73465" y="4667526"/>
            <a:ext cx="2292436" cy="2292436"/>
          </a:xfrm>
          <a:prstGeom prst="rect">
            <a:avLst/>
          </a:prstGeom>
        </p:spPr>
      </p:pic>
    </p:spTree>
    <p:custDataLst>
      <p:tags r:id="rId1"/>
    </p:custDataLst>
    <p:extLst>
      <p:ext uri="{BB962C8B-B14F-4D97-AF65-F5344CB8AC3E}">
        <p14:creationId xmlns:p14="http://schemas.microsoft.com/office/powerpoint/2010/main" val="159332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11F577-B95B-49C8-90E5-773E18AE1D36}"/>
              </a:ext>
              <a:ext uri="{C183D7F6-B498-43B3-948B-1728B52AA6E4}">
                <adec:decorative xmlns:adec="http://schemas.microsoft.com/office/drawing/2017/decorative" val="1"/>
              </a:ext>
            </a:extLst>
          </p:cNvPr>
          <p:cNvSpPr/>
          <p:nvPr/>
        </p:nvSpPr>
        <p:spPr bwMode="auto">
          <a:xfrm>
            <a:off x="452177" y="1708219"/>
            <a:ext cx="11374734" cy="3788229"/>
          </a:xfrm>
          <a:prstGeom prst="rect">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31520" y="365761"/>
            <a:ext cx="10757328" cy="739558"/>
          </a:xfrm>
        </p:spPr>
        <p:txBody>
          <a:bodyPr vert="horz" lIns="91440" tIns="45720" rIns="91440" bIns="45720" rtlCol="0" anchor="b">
            <a:normAutofit/>
          </a:bodyPr>
          <a:lstStyle/>
          <a:p>
            <a:r>
              <a:rPr lang="en-US" sz="3800" kern="1200" dirty="0">
                <a:solidFill>
                  <a:schemeClr val="tx1"/>
                </a:solidFill>
                <a:latin typeface="+mj-lt"/>
                <a:ea typeface="+mj-ea"/>
                <a:cs typeface="+mj-cs"/>
              </a:rPr>
              <a:t>Section A. Grant Award Information</a:t>
            </a:r>
          </a:p>
        </p:txBody>
      </p:sp>
      <p:pic>
        <p:nvPicPr>
          <p:cNvPr id="7" name="Picture 6" descr="Table showing the set up for grant award information including award number, federal fiscal year, grant period, recipient organization, basis of accounting - accrual or cash, reporting period end date, final report, DUNS number, and Recipient Account Number or Identifying Number.">
            <a:extLst>
              <a:ext uri="{FF2B5EF4-FFF2-40B4-BE49-F238E27FC236}">
                <a16:creationId xmlns:a16="http://schemas.microsoft.com/office/drawing/2014/main" id="{0CB66EEF-96A5-4EC4-5324-D431A6807A6C}"/>
              </a:ext>
            </a:extLst>
          </p:cNvPr>
          <p:cNvPicPr>
            <a:picLocks noChangeAspect="1"/>
          </p:cNvPicPr>
          <p:nvPr/>
        </p:nvPicPr>
        <p:blipFill>
          <a:blip r:embed="rId4"/>
          <a:stretch>
            <a:fillRect/>
          </a:stretch>
        </p:blipFill>
        <p:spPr>
          <a:xfrm>
            <a:off x="609597" y="1927307"/>
            <a:ext cx="10972807" cy="3319273"/>
          </a:xfrm>
          <a:prstGeom prst="rect">
            <a:avLst/>
          </a:prstGeom>
        </p:spPr>
      </p:pic>
    </p:spTree>
    <p:custDataLst>
      <p:tags r:id="rId1"/>
    </p:custDataLst>
    <p:extLst>
      <p:ext uri="{BB962C8B-B14F-4D97-AF65-F5344CB8AC3E}">
        <p14:creationId xmlns:p14="http://schemas.microsoft.com/office/powerpoint/2010/main" val="258902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7C0BA67-04BE-C1CA-A37B-5C74415A106D}"/>
              </a:ext>
              <a:ext uri="{C183D7F6-B498-43B3-948B-1728B52AA6E4}">
                <adec:decorative xmlns:adec="http://schemas.microsoft.com/office/drawing/2017/decorative" val="1"/>
              </a:ext>
            </a:extLst>
          </p:cNvPr>
          <p:cNvSpPr/>
          <p:nvPr/>
        </p:nvSpPr>
        <p:spPr bwMode="auto">
          <a:xfrm>
            <a:off x="345773" y="1484417"/>
            <a:ext cx="4175155" cy="5170048"/>
          </a:xfrm>
          <a:prstGeom prst="roundRect">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chemeClr val="accent2"/>
              </a:solidFill>
            </a:endParaRPr>
          </a:p>
        </p:txBody>
      </p:sp>
      <p:sp>
        <p:nvSpPr>
          <p:cNvPr id="7" name="Rectangle: Rounded Corners 6">
            <a:extLst>
              <a:ext uri="{FF2B5EF4-FFF2-40B4-BE49-F238E27FC236}">
                <a16:creationId xmlns:a16="http://schemas.microsoft.com/office/drawing/2014/main" id="{5DE2CF5D-2DCD-9271-01A3-8EB07F703007}"/>
              </a:ext>
              <a:ext uri="{C183D7F6-B498-43B3-948B-1728B52AA6E4}">
                <adec:decorative xmlns:adec="http://schemas.microsoft.com/office/drawing/2017/decorative" val="1"/>
              </a:ext>
            </a:extLst>
          </p:cNvPr>
          <p:cNvSpPr/>
          <p:nvPr/>
        </p:nvSpPr>
        <p:spPr bwMode="auto">
          <a:xfrm>
            <a:off x="4677295" y="1932514"/>
            <a:ext cx="4000809" cy="4721952"/>
          </a:xfrm>
          <a:prstGeom prst="roundRect">
            <a:avLst/>
          </a:prstGeom>
          <a:solidFill>
            <a:schemeClr val="accent3">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chemeClr val="accent2"/>
              </a:solidFill>
            </a:endParaRPr>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345773" y="359859"/>
            <a:ext cx="10757328" cy="715315"/>
          </a:xfrm>
        </p:spPr>
        <p:txBody>
          <a:bodyPr vert="horz" lIns="91440" tIns="45720" rIns="91440" bIns="45720" rtlCol="0" anchor="b">
            <a:normAutofit/>
          </a:bodyPr>
          <a:lstStyle/>
          <a:p>
            <a:r>
              <a:rPr lang="en-US" sz="3800" kern="1200" dirty="0">
                <a:solidFill>
                  <a:schemeClr val="tx1"/>
                </a:solidFill>
                <a:latin typeface="+mj-lt"/>
                <a:ea typeface="+mj-ea"/>
                <a:cs typeface="+mj-cs"/>
              </a:rPr>
              <a:t>Section A. Grant Award Information </a:t>
            </a:r>
            <a:r>
              <a:rPr lang="en-US" sz="2800" b="0" kern="1200" dirty="0">
                <a:solidFill>
                  <a:schemeClr val="tx1"/>
                </a:solidFill>
                <a:latin typeface="+mj-lt"/>
                <a:ea typeface="+mj-ea"/>
                <a:cs typeface="+mj-cs"/>
              </a:rPr>
              <a:t>(2)</a:t>
            </a:r>
          </a:p>
        </p:txBody>
      </p:sp>
      <p:sp>
        <p:nvSpPr>
          <p:cNvPr id="14" name="Content Placeholder 2">
            <a:extLst>
              <a:ext uri="{FF2B5EF4-FFF2-40B4-BE49-F238E27FC236}">
                <a16:creationId xmlns:a16="http://schemas.microsoft.com/office/drawing/2014/main" id="{49CA85B6-4BA5-910D-CB2C-B41D893EC0A3}"/>
              </a:ext>
            </a:extLst>
          </p:cNvPr>
          <p:cNvSpPr txBox="1">
            <a:spLocks/>
          </p:cNvSpPr>
          <p:nvPr/>
        </p:nvSpPr>
        <p:spPr>
          <a:xfrm>
            <a:off x="524208" y="1825482"/>
            <a:ext cx="3822374" cy="49360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20000"/>
              </a:lnSpc>
              <a:spcBef>
                <a:spcPts val="0"/>
              </a:spcBef>
              <a:spcAft>
                <a:spcPts val="0"/>
              </a:spcAft>
              <a:buNone/>
              <a:tabLst>
                <a:tab pos="765175" algn="l"/>
              </a:tabLst>
            </a:pPr>
            <a:r>
              <a:rPr lang="en-US" sz="2000" b="1" spc="-10" dirty="0">
                <a:solidFill>
                  <a:schemeClr val="accent2"/>
                </a:solidFill>
                <a:effectLst/>
                <a:ea typeface="Calibri" panose="020F0502020204030204" pitchFamily="34" charset="0"/>
              </a:rPr>
              <a:t>1. Grant</a:t>
            </a:r>
            <a:r>
              <a:rPr lang="en-US" sz="2000" b="1" spc="-95" dirty="0">
                <a:solidFill>
                  <a:schemeClr val="accent2"/>
                </a:solidFill>
                <a:effectLst/>
                <a:ea typeface="Calibri" panose="020F0502020204030204" pitchFamily="34" charset="0"/>
              </a:rPr>
              <a:t> </a:t>
            </a:r>
            <a:r>
              <a:rPr lang="en-US" sz="2000" b="1" spc="-10" dirty="0">
                <a:solidFill>
                  <a:schemeClr val="accent2"/>
                </a:solidFill>
                <a:effectLst/>
                <a:ea typeface="Calibri" panose="020F0502020204030204" pitchFamily="34" charset="0"/>
              </a:rPr>
              <a:t>Award</a:t>
            </a:r>
            <a:r>
              <a:rPr lang="en-US" sz="2000" b="1" spc="-90" dirty="0">
                <a:solidFill>
                  <a:schemeClr val="accent2"/>
                </a:solidFill>
                <a:effectLst/>
                <a:ea typeface="Calibri" panose="020F0502020204030204" pitchFamily="34" charset="0"/>
              </a:rPr>
              <a:t> </a:t>
            </a:r>
            <a:r>
              <a:rPr lang="en-US" sz="2000" b="1" spc="-10" dirty="0">
                <a:solidFill>
                  <a:schemeClr val="accent2"/>
                </a:solidFill>
                <a:effectLst/>
                <a:ea typeface="Calibri" panose="020F0502020204030204" pitchFamily="34" charset="0"/>
              </a:rPr>
              <a:t>Information: </a:t>
            </a:r>
          </a:p>
          <a:p>
            <a:pPr marL="0" marR="0" lvl="0" indent="0">
              <a:lnSpc>
                <a:spcPct val="120000"/>
              </a:lnSpc>
              <a:spcBef>
                <a:spcPts val="0"/>
              </a:spcBef>
              <a:spcAft>
                <a:spcPts val="0"/>
              </a:spcAft>
              <a:buNone/>
              <a:tabLst>
                <a:tab pos="765175" algn="l"/>
              </a:tabLst>
            </a:pPr>
            <a:endParaRPr lang="en-US" sz="2000" spc="-10" dirty="0">
              <a:solidFill>
                <a:schemeClr val="accent2"/>
              </a:solidFill>
              <a:effectLst/>
              <a:ea typeface="Calibri" panose="020F0502020204030204" pitchFamily="34" charset="0"/>
            </a:endParaRPr>
          </a:p>
          <a:p>
            <a:pPr marL="0" marR="0" lvl="0" indent="0">
              <a:lnSpc>
                <a:spcPct val="120000"/>
              </a:lnSpc>
              <a:spcBef>
                <a:spcPts val="0"/>
              </a:spcBef>
              <a:spcAft>
                <a:spcPts val="0"/>
              </a:spcAft>
              <a:buNone/>
              <a:tabLst>
                <a:tab pos="765175" algn="l"/>
              </a:tabLst>
            </a:pPr>
            <a:r>
              <a:rPr lang="en-US" sz="2000" spc="-10" dirty="0">
                <a:solidFill>
                  <a:schemeClr val="accent2"/>
                </a:solidFill>
                <a:effectLst/>
                <a:ea typeface="Calibri" panose="020F0502020204030204" pitchFamily="34" charset="0"/>
              </a:rPr>
              <a:t>(Note: The Uniform Guidance refers to the Federal Grant Award Number as the Federal Award Identification Number (FAIN).)</a:t>
            </a:r>
          </a:p>
          <a:p>
            <a:pPr marL="0" marR="0" lvl="0" indent="0">
              <a:lnSpc>
                <a:spcPct val="120000"/>
              </a:lnSpc>
              <a:spcBef>
                <a:spcPts val="0"/>
              </a:spcBef>
              <a:spcAft>
                <a:spcPts val="0"/>
              </a:spcAft>
              <a:buNone/>
              <a:tabLst>
                <a:tab pos="765175" algn="l"/>
              </a:tabLst>
            </a:pPr>
            <a:endParaRPr lang="en-US" sz="2000" spc="-10" dirty="0">
              <a:solidFill>
                <a:schemeClr val="accent2"/>
              </a:solidFill>
              <a:effectLst/>
              <a:ea typeface="Calibri" panose="020F0502020204030204" pitchFamily="34" charset="0"/>
            </a:endParaRPr>
          </a:p>
          <a:p>
            <a:pPr marL="225425" marR="0" lvl="1" indent="-225425">
              <a:lnSpc>
                <a:spcPct val="120000"/>
              </a:lnSpc>
              <a:spcBef>
                <a:spcPts val="0"/>
              </a:spcBef>
              <a:spcAft>
                <a:spcPts val="0"/>
              </a:spcAft>
              <a:buFont typeface="Arial" panose="020B0604020202020204" pitchFamily="34" charset="0"/>
              <a:buChar char="•"/>
              <a:tabLst>
                <a:tab pos="638175" algn="l"/>
              </a:tabLst>
            </a:pPr>
            <a:r>
              <a:rPr lang="en-US" sz="2000" dirty="0">
                <a:solidFill>
                  <a:schemeClr val="accent2"/>
                </a:solidFill>
                <a:effectLst/>
                <a:ea typeface="Arial" panose="020B0604020202020204" pitchFamily="34" charset="0"/>
              </a:rPr>
              <a:t>The</a:t>
            </a:r>
            <a:r>
              <a:rPr lang="en-US" sz="2000" spc="-55"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grantee’s</a:t>
            </a:r>
            <a:r>
              <a:rPr lang="en-US" sz="2000" spc="-75"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grant</a:t>
            </a:r>
            <a:r>
              <a:rPr lang="en-US" sz="2000" spc="-90"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award</a:t>
            </a:r>
            <a:r>
              <a:rPr lang="en-US" sz="2000" spc="-75"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number</a:t>
            </a:r>
            <a:r>
              <a:rPr lang="en-US" sz="2000" spc="-40"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listed</a:t>
            </a:r>
            <a:r>
              <a:rPr lang="en-US" sz="2000" spc="-80"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in</a:t>
            </a:r>
            <a:r>
              <a:rPr lang="en-US" sz="2000" spc="-70"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Box</a:t>
            </a:r>
            <a:r>
              <a:rPr lang="en-US" sz="2000" spc="-75"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2</a:t>
            </a:r>
            <a:r>
              <a:rPr lang="en-US" sz="2000" spc="-50"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of</a:t>
            </a:r>
            <a:r>
              <a:rPr lang="en-US" sz="2000" spc="-50"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the</a:t>
            </a:r>
            <a:r>
              <a:rPr lang="en-US" sz="2000" spc="-65"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GAN</a:t>
            </a:r>
            <a:r>
              <a:rPr lang="en-US" sz="2000" spc="-50" dirty="0">
                <a:solidFill>
                  <a:schemeClr val="accent2"/>
                </a:solidFill>
                <a:effectLst/>
                <a:ea typeface="Arial" panose="020B0604020202020204" pitchFamily="34" charset="0"/>
              </a:rPr>
              <a:t> </a:t>
            </a:r>
            <a:r>
              <a:rPr lang="en-US" sz="2000" dirty="0">
                <a:solidFill>
                  <a:schemeClr val="accent2"/>
                </a:solidFill>
                <a:effectLst/>
                <a:ea typeface="Arial" panose="020B0604020202020204" pitchFamily="34" charset="0"/>
              </a:rPr>
              <a:t>is</a:t>
            </a:r>
            <a:r>
              <a:rPr lang="en-US" sz="2000" spc="-50" dirty="0">
                <a:solidFill>
                  <a:schemeClr val="accent2"/>
                </a:solidFill>
                <a:effectLst/>
                <a:ea typeface="Arial" panose="020B0604020202020204" pitchFamily="34" charset="0"/>
              </a:rPr>
              <a:t> </a:t>
            </a:r>
            <a:r>
              <a:rPr lang="en-US" sz="2000" spc="-25" dirty="0">
                <a:solidFill>
                  <a:schemeClr val="accent2"/>
                </a:solidFill>
                <a:effectLst/>
                <a:ea typeface="Arial" panose="020B0604020202020204" pitchFamily="34" charset="0"/>
              </a:rPr>
              <a:t>the</a:t>
            </a:r>
            <a:r>
              <a:rPr lang="en-US" sz="2000" spc="-25" dirty="0">
                <a:solidFill>
                  <a:schemeClr val="accent2"/>
                </a:solidFill>
                <a:ea typeface="Arial" panose="020B0604020202020204" pitchFamily="34" charset="0"/>
              </a:rPr>
              <a:t> </a:t>
            </a:r>
            <a:r>
              <a:rPr lang="en-US" sz="2000" dirty="0">
                <a:solidFill>
                  <a:schemeClr val="accent2"/>
                </a:solidFill>
                <a:effectLst/>
                <a:ea typeface="Calibri" panose="020F0502020204030204" pitchFamily="34" charset="0"/>
              </a:rPr>
              <a:t>default</a:t>
            </a:r>
            <a:r>
              <a:rPr lang="en-US" sz="2000" spc="-115" dirty="0">
                <a:solidFill>
                  <a:schemeClr val="accent2"/>
                </a:solidFill>
                <a:effectLst/>
                <a:ea typeface="Calibri" panose="020F0502020204030204" pitchFamily="34" charset="0"/>
              </a:rPr>
              <a:t> </a:t>
            </a:r>
            <a:r>
              <a:rPr lang="en-US" sz="2000" spc="-10" dirty="0">
                <a:solidFill>
                  <a:schemeClr val="accent2"/>
                </a:solidFill>
                <a:effectLst/>
                <a:ea typeface="Calibri" panose="020F0502020204030204" pitchFamily="34" charset="0"/>
              </a:rPr>
              <a:t>entry.</a:t>
            </a:r>
            <a:r>
              <a:rPr lang="en-US" sz="2000" spc="-10" dirty="0">
                <a:solidFill>
                  <a:schemeClr val="accent2"/>
                </a:solidFill>
                <a:ea typeface="Calibri" panose="020F0502020204030204" pitchFamily="34" charset="0"/>
              </a:rPr>
              <a:t> </a:t>
            </a:r>
          </a:p>
          <a:p>
            <a:pPr marL="225425" marR="0" lvl="1" indent="-225425">
              <a:lnSpc>
                <a:spcPct val="120000"/>
              </a:lnSpc>
              <a:spcBef>
                <a:spcPts val="0"/>
              </a:spcBef>
              <a:spcAft>
                <a:spcPts val="0"/>
              </a:spcAft>
              <a:buFont typeface="Arial" panose="020B0604020202020204" pitchFamily="34" charset="0"/>
              <a:buChar char="•"/>
              <a:tabLst>
                <a:tab pos="638175" algn="l"/>
              </a:tabLst>
            </a:pPr>
            <a:r>
              <a:rPr lang="en-US" sz="2000" i="1" dirty="0">
                <a:solidFill>
                  <a:schemeClr val="accent2"/>
                </a:solidFill>
                <a:effectLst/>
                <a:ea typeface="Arial" panose="020B0604020202020204" pitchFamily="34" charset="0"/>
              </a:rPr>
              <a:t>Data</a:t>
            </a:r>
            <a:r>
              <a:rPr lang="en-US" sz="2000" i="1" spc="-35" dirty="0">
                <a:solidFill>
                  <a:schemeClr val="accent2"/>
                </a:solidFill>
                <a:effectLst/>
                <a:ea typeface="Arial" panose="020B0604020202020204" pitchFamily="34" charset="0"/>
              </a:rPr>
              <a:t> </a:t>
            </a:r>
            <a:r>
              <a:rPr lang="en-US" sz="2000" i="1" dirty="0">
                <a:solidFill>
                  <a:schemeClr val="accent2"/>
                </a:solidFill>
                <a:effectLst/>
                <a:ea typeface="Arial" panose="020B0604020202020204" pitchFamily="34" charset="0"/>
              </a:rPr>
              <a:t>entry</a:t>
            </a:r>
            <a:r>
              <a:rPr lang="en-US" sz="2000" i="1" spc="-45" dirty="0">
                <a:solidFill>
                  <a:schemeClr val="accent2"/>
                </a:solidFill>
                <a:effectLst/>
                <a:ea typeface="Arial" panose="020B0604020202020204" pitchFamily="34" charset="0"/>
              </a:rPr>
              <a:t> </a:t>
            </a:r>
            <a:r>
              <a:rPr lang="en-US" sz="2000" i="1" dirty="0">
                <a:solidFill>
                  <a:schemeClr val="accent2"/>
                </a:solidFill>
                <a:effectLst/>
                <a:ea typeface="Arial" panose="020B0604020202020204" pitchFamily="34" charset="0"/>
              </a:rPr>
              <a:t>is</a:t>
            </a:r>
            <a:r>
              <a:rPr lang="en-US" sz="2000" i="1" spc="-55" dirty="0">
                <a:solidFill>
                  <a:schemeClr val="accent2"/>
                </a:solidFill>
                <a:effectLst/>
                <a:ea typeface="Arial" panose="020B0604020202020204" pitchFamily="34" charset="0"/>
              </a:rPr>
              <a:t> </a:t>
            </a:r>
            <a:r>
              <a:rPr lang="en-US" sz="2000" i="1" dirty="0">
                <a:solidFill>
                  <a:schemeClr val="accent2"/>
                </a:solidFill>
                <a:effectLst/>
                <a:ea typeface="Arial" panose="020B0604020202020204" pitchFamily="34" charset="0"/>
              </a:rPr>
              <a:t>not</a:t>
            </a:r>
            <a:r>
              <a:rPr lang="en-US" sz="2000" i="1" spc="-45" dirty="0">
                <a:solidFill>
                  <a:schemeClr val="accent2"/>
                </a:solidFill>
                <a:effectLst/>
                <a:ea typeface="Arial" panose="020B0604020202020204" pitchFamily="34" charset="0"/>
              </a:rPr>
              <a:t> </a:t>
            </a:r>
            <a:r>
              <a:rPr lang="en-US" sz="2000" i="1" spc="-10" dirty="0">
                <a:solidFill>
                  <a:schemeClr val="accent2"/>
                </a:solidFill>
                <a:effectLst/>
                <a:ea typeface="Arial" panose="020B0604020202020204" pitchFamily="34" charset="0"/>
              </a:rPr>
              <a:t>required.</a:t>
            </a:r>
            <a:endParaRPr lang="en-US" sz="2000" dirty="0">
              <a:solidFill>
                <a:schemeClr val="accent2"/>
              </a:solidFill>
              <a:effectLst/>
              <a:ea typeface="Arial" panose="020B0604020202020204" pitchFamily="34" charset="0"/>
            </a:endParaRPr>
          </a:p>
        </p:txBody>
      </p:sp>
      <p:sp>
        <p:nvSpPr>
          <p:cNvPr id="15" name="Content Placeholder 2">
            <a:extLst>
              <a:ext uri="{FF2B5EF4-FFF2-40B4-BE49-F238E27FC236}">
                <a16:creationId xmlns:a16="http://schemas.microsoft.com/office/drawing/2014/main" id="{F7507366-2C42-37B3-E662-30C8EDEA1CB9}"/>
              </a:ext>
            </a:extLst>
          </p:cNvPr>
          <p:cNvSpPr txBox="1">
            <a:spLocks/>
          </p:cNvSpPr>
          <p:nvPr/>
        </p:nvSpPr>
        <p:spPr>
          <a:xfrm>
            <a:off x="4877800" y="2270724"/>
            <a:ext cx="3643937" cy="47102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b="1" dirty="0">
                <a:solidFill>
                  <a:schemeClr val="accent2"/>
                </a:solidFill>
              </a:rPr>
              <a:t>2. Federal Fiscal Year:</a:t>
            </a:r>
          </a:p>
          <a:p>
            <a:pPr>
              <a:lnSpc>
                <a:spcPct val="120000"/>
              </a:lnSpc>
            </a:pPr>
            <a:r>
              <a:rPr lang="en-US" sz="2000" dirty="0">
                <a:solidFill>
                  <a:schemeClr val="accent2"/>
                </a:solidFill>
              </a:rPr>
              <a:t>The FFY of appropriation as listed in Box 2 of the GAN is the default entry.</a:t>
            </a:r>
          </a:p>
          <a:p>
            <a:pPr>
              <a:lnSpc>
                <a:spcPct val="120000"/>
              </a:lnSpc>
            </a:pPr>
            <a:r>
              <a:rPr lang="en-US" sz="2000" i="1" dirty="0">
                <a:solidFill>
                  <a:schemeClr val="accent2"/>
                </a:solidFill>
              </a:rPr>
              <a:t>Data entry is not required.</a:t>
            </a:r>
          </a:p>
          <a:p>
            <a:pPr>
              <a:lnSpc>
                <a:spcPct val="120000"/>
              </a:lnSpc>
            </a:pPr>
            <a:endParaRPr lang="en-US" sz="2000" i="1" dirty="0">
              <a:solidFill>
                <a:schemeClr val="accent2"/>
              </a:solidFill>
            </a:endParaRPr>
          </a:p>
          <a:p>
            <a:pPr>
              <a:lnSpc>
                <a:spcPct val="120000"/>
              </a:lnSpc>
            </a:pPr>
            <a:endParaRPr lang="en-US" sz="2000" dirty="0">
              <a:solidFill>
                <a:schemeClr val="accent2"/>
              </a:solidFill>
            </a:endParaRPr>
          </a:p>
        </p:txBody>
      </p:sp>
      <p:pic>
        <p:nvPicPr>
          <p:cNvPr id="4" name="Picture 3">
            <a:extLst>
              <a:ext uri="{FF2B5EF4-FFF2-40B4-BE49-F238E27FC236}">
                <a16:creationId xmlns:a16="http://schemas.microsoft.com/office/drawing/2014/main" id="{B9EFAB2C-1210-3D15-4AAF-9B09F75AFC8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845" y="2312894"/>
            <a:ext cx="3929150" cy="4341571"/>
          </a:xfrm>
          <a:prstGeom prst="rect">
            <a:avLst/>
          </a:prstGeom>
        </p:spPr>
      </p:pic>
    </p:spTree>
    <p:custDataLst>
      <p:tags r:id="rId1"/>
    </p:custDataLst>
    <p:extLst>
      <p:ext uri="{BB962C8B-B14F-4D97-AF65-F5344CB8AC3E}">
        <p14:creationId xmlns:p14="http://schemas.microsoft.com/office/powerpoint/2010/main" val="239742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9521CD3-D7F1-1BDC-940D-7FCBEB1474AE}"/>
              </a:ext>
              <a:ext uri="{C183D7F6-B498-43B3-948B-1728B52AA6E4}">
                <adec:decorative xmlns:adec="http://schemas.microsoft.com/office/drawing/2017/decorative" val="1"/>
              </a:ext>
            </a:extLst>
          </p:cNvPr>
          <p:cNvSpPr/>
          <p:nvPr/>
        </p:nvSpPr>
        <p:spPr bwMode="auto">
          <a:xfrm>
            <a:off x="905938" y="4557159"/>
            <a:ext cx="10732281" cy="2100147"/>
          </a:xfrm>
          <a:prstGeom prst="roundRect">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561286" y="200694"/>
            <a:ext cx="10757328" cy="903711"/>
          </a:xfrm>
        </p:spPr>
        <p:txBody>
          <a:bodyPr vert="horz" lIns="91440" tIns="45720" rIns="91440" bIns="45720" rtlCol="0" anchor="b">
            <a:normAutofit/>
          </a:bodyPr>
          <a:lstStyle/>
          <a:p>
            <a:r>
              <a:rPr lang="en-US" sz="3800" kern="1200" dirty="0">
                <a:solidFill>
                  <a:schemeClr val="tx1"/>
                </a:solidFill>
                <a:latin typeface="+mj-lt"/>
                <a:ea typeface="+mj-ea"/>
                <a:cs typeface="+mj-cs"/>
              </a:rPr>
              <a:t>Section A. Grant Award Information </a:t>
            </a:r>
            <a:r>
              <a:rPr lang="en-US" sz="1800" b="0" kern="1200" dirty="0">
                <a:solidFill>
                  <a:schemeClr val="tx1"/>
                </a:solidFill>
                <a:latin typeface="+mj-lt"/>
                <a:ea typeface="+mj-ea"/>
                <a:cs typeface="+mj-cs"/>
              </a:rPr>
              <a:t>(3)</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682150" y="1303319"/>
            <a:ext cx="10515600" cy="30549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spcBef>
                <a:spcPts val="90"/>
              </a:spcBef>
              <a:spcAft>
                <a:spcPts val="0"/>
              </a:spcAft>
              <a:buNone/>
              <a:tabLst>
                <a:tab pos="457200" algn="l"/>
              </a:tabLst>
            </a:pPr>
            <a:r>
              <a:rPr lang="en-US" sz="1800" b="1" spc="-10" dirty="0">
                <a:effectLst/>
                <a:ea typeface="Calibri" panose="020F0502020204030204" pitchFamily="34" charset="0"/>
                <a:cs typeface="Calibri" panose="020F0502020204030204" pitchFamily="34" charset="0"/>
              </a:rPr>
              <a:t>3.	Grant</a:t>
            </a:r>
            <a:r>
              <a:rPr lang="en-US" sz="1800" b="1" spc="-9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Period</a:t>
            </a:r>
            <a:r>
              <a:rPr lang="en-US" sz="1800" b="1" spc="-10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(From/To):</a:t>
            </a:r>
            <a:endParaRPr lang="en-US" sz="1800" spc="-10" dirty="0">
              <a:effectLst/>
              <a:ea typeface="Calibri" panose="020F0502020204030204" pitchFamily="34" charset="0"/>
              <a:cs typeface="Calibri" panose="020F0502020204030204" pitchFamily="34" charset="0"/>
            </a:endParaRPr>
          </a:p>
          <a:p>
            <a:pPr marL="457200" marR="0" lvl="1" indent="0">
              <a:lnSpc>
                <a:spcPts val="2420"/>
              </a:lnSpc>
              <a:spcBef>
                <a:spcPts val="970"/>
              </a:spcBef>
              <a:spcAft>
                <a:spcPts val="0"/>
              </a:spcAft>
              <a:buNone/>
              <a:tabLst>
                <a:tab pos="638175" algn="l"/>
              </a:tabLst>
            </a:pPr>
            <a:r>
              <a:rPr lang="en-US" sz="1800" dirty="0">
                <a:effectLst/>
                <a:ea typeface="Arial" panose="020B0604020202020204" pitchFamily="34" charset="0"/>
                <a:cs typeface="Calibri" panose="020F0502020204030204" pitchFamily="34" charset="0"/>
              </a:rPr>
              <a:t>The</a:t>
            </a:r>
            <a:r>
              <a:rPr lang="en-US" sz="1800" spc="-7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Uniform</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Guidance</a:t>
            </a:r>
            <a:r>
              <a:rPr lang="en-US" sz="1800" spc="-7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uses</a:t>
            </a:r>
            <a:r>
              <a:rPr lang="en-US" sz="1800" spc="-7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7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term</a:t>
            </a:r>
            <a:r>
              <a:rPr lang="en-US" sz="1800" spc="-7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“period</a:t>
            </a:r>
            <a:r>
              <a:rPr lang="en-US" sz="1800" spc="-7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of</a:t>
            </a:r>
            <a:r>
              <a:rPr lang="en-US" sz="1800" spc="-10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performance”</a:t>
            </a:r>
            <a:r>
              <a:rPr lang="en-US" sz="1800" spc="-2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rather</a:t>
            </a:r>
            <a:r>
              <a:rPr lang="en-US" sz="1800" spc="-7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than</a:t>
            </a:r>
            <a:r>
              <a:rPr lang="en-US" sz="1800" spc="-9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“grant</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period.”</a:t>
            </a:r>
            <a:r>
              <a:rPr lang="en-US" sz="1800" spc="-100" dirty="0">
                <a:effectLst/>
                <a:ea typeface="Arial" panose="020B0604020202020204" pitchFamily="34" charset="0"/>
                <a:cs typeface="Calibri" panose="020F0502020204030204" pitchFamily="34" charset="0"/>
              </a:rPr>
              <a:t> </a:t>
            </a:r>
            <a:r>
              <a:rPr lang="en-US" sz="1800" spc="-10" dirty="0">
                <a:effectLst/>
                <a:ea typeface="Arial" panose="020B0604020202020204" pitchFamily="34" charset="0"/>
                <a:cs typeface="Calibri" panose="020F0502020204030204" pitchFamily="34" charset="0"/>
              </a:rPr>
              <a:t>Period </a:t>
            </a:r>
            <a:r>
              <a:rPr lang="en-US" sz="1800" dirty="0">
                <a:effectLst/>
                <a:ea typeface="Calibri" panose="020F0502020204030204" pitchFamily="34" charset="0"/>
                <a:cs typeface="Calibri" panose="020F0502020204030204" pitchFamily="34" charset="0"/>
              </a:rPr>
              <a:t>of</a:t>
            </a:r>
            <a:r>
              <a:rPr lang="en-US" sz="1800" spc="-7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performance</a:t>
            </a:r>
            <a:r>
              <a:rPr lang="en-US" sz="1800" spc="-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is</a:t>
            </a:r>
            <a:r>
              <a:rPr lang="en-US" sz="1800" spc="-8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defined</a:t>
            </a:r>
            <a:r>
              <a:rPr lang="en-US" sz="1800" spc="-1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in</a:t>
            </a:r>
            <a:r>
              <a:rPr lang="en-US" sz="1800" spc="-6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2</a:t>
            </a:r>
            <a:r>
              <a:rPr lang="en-US" sz="1800" spc="-5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C.F.R.</a:t>
            </a:r>
            <a:r>
              <a:rPr lang="en-US" sz="1800" spc="-1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a:t>
            </a:r>
            <a:r>
              <a:rPr lang="en-US" sz="1800" spc="-6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200.1</a:t>
            </a:r>
            <a:r>
              <a:rPr lang="en-US" sz="1800" spc="-6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in</a:t>
            </a:r>
            <a:r>
              <a:rPr lang="en-US" sz="1800" spc="-6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a</a:t>
            </a:r>
            <a:r>
              <a:rPr lang="en-US" sz="1800" spc="-5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manner</a:t>
            </a:r>
            <a:r>
              <a:rPr lang="en-US" sz="1800" spc="-3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like</a:t>
            </a:r>
            <a:r>
              <a:rPr lang="en-US" sz="1800" spc="-4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the</a:t>
            </a:r>
            <a:r>
              <a:rPr lang="en-US" sz="1800" spc="-7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EDGAR</a:t>
            </a:r>
            <a:r>
              <a:rPr lang="en-US" sz="1800" spc="-4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definition</a:t>
            </a:r>
            <a:r>
              <a:rPr lang="en-US" sz="1800" spc="-3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of</a:t>
            </a:r>
            <a:r>
              <a:rPr lang="en-US" sz="1800" spc="-70" dirty="0">
                <a:effectLst/>
                <a:ea typeface="Calibri" panose="020F0502020204030204" pitchFamily="34" charset="0"/>
                <a:cs typeface="Calibri" panose="020F0502020204030204" pitchFamily="34" charset="0"/>
              </a:rPr>
              <a:t> </a:t>
            </a:r>
            <a:r>
              <a:rPr lang="en-US" sz="1800" spc="-10" dirty="0">
                <a:effectLst/>
                <a:ea typeface="Calibri" panose="020F0502020204030204" pitchFamily="34" charset="0"/>
                <a:cs typeface="Calibri" panose="020F0502020204030204" pitchFamily="34" charset="0"/>
              </a:rPr>
              <a:t>“grant period.”</a:t>
            </a:r>
            <a:endParaRPr lang="en-US" sz="1800" dirty="0">
              <a:effectLst/>
              <a:ea typeface="Calibri" panose="020F0502020204030204" pitchFamily="34" charset="0"/>
              <a:cs typeface="Calibri" panose="020F0502020204030204" pitchFamily="34" charset="0"/>
            </a:endParaRPr>
          </a:p>
          <a:p>
            <a:pPr marL="457200" marR="537845" lvl="1" indent="0">
              <a:lnSpc>
                <a:spcPct val="97000"/>
              </a:lnSpc>
              <a:spcBef>
                <a:spcPts val="980"/>
              </a:spcBef>
              <a:spcAft>
                <a:spcPts val="0"/>
              </a:spcAft>
              <a:buNone/>
              <a:tabLst>
                <a:tab pos="695325" algn="l"/>
                <a:tab pos="695960" algn="l"/>
              </a:tabLst>
            </a:pPr>
            <a:r>
              <a:rPr lang="en-US" sz="1800" dirty="0">
                <a:effectLst/>
                <a:ea typeface="Arial" panose="020B0604020202020204" pitchFamily="34" charset="0"/>
                <a:cs typeface="Calibri" panose="020F0502020204030204" pitchFamily="34" charset="0"/>
              </a:rPr>
              <a:t>During the FFY of appropriation, the Federal Funding</a:t>
            </a:r>
            <a:r>
              <a:rPr lang="en-US" sz="1800" spc="-1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Period listed in Box 6 of the GAN will be from</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October</a:t>
            </a:r>
            <a:r>
              <a:rPr lang="en-US" sz="1800" spc="-5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1</a:t>
            </a:r>
            <a:r>
              <a:rPr lang="en-US" sz="1800" spc="-9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to</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September</a:t>
            </a:r>
            <a:r>
              <a:rPr lang="en-US" sz="1800" spc="-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30</a:t>
            </a:r>
            <a:r>
              <a:rPr lang="en-US" sz="1800" spc="-8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of</a:t>
            </a:r>
            <a:r>
              <a:rPr lang="en-US" sz="1800" spc="-8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that</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FFY.</a:t>
            </a:r>
            <a:r>
              <a:rPr lang="en-US" sz="1800" spc="-3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If</a:t>
            </a:r>
            <a:r>
              <a:rPr lang="en-US" sz="1800" spc="-8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8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agency</a:t>
            </a:r>
            <a:r>
              <a:rPr lang="en-US" sz="1800" spc="-4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meets</a:t>
            </a:r>
            <a:r>
              <a:rPr lang="en-US" sz="1800" spc="-3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certain</a:t>
            </a:r>
            <a:r>
              <a:rPr lang="en-US" sz="1800" spc="-4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conditions</a:t>
            </a:r>
            <a:r>
              <a:rPr lang="en-US" sz="1800" spc="-6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for</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carryover, the Grant Period is extended another FFY.</a:t>
            </a:r>
          </a:p>
          <a:p>
            <a:pPr marL="457200" marR="0" lvl="1" indent="0">
              <a:lnSpc>
                <a:spcPts val="2420"/>
              </a:lnSpc>
              <a:spcBef>
                <a:spcPts val="995"/>
              </a:spcBef>
              <a:spcAft>
                <a:spcPts val="0"/>
              </a:spcAft>
              <a:buNone/>
              <a:tabLst>
                <a:tab pos="638175" algn="l"/>
              </a:tabLst>
            </a:pPr>
            <a:r>
              <a:rPr lang="en-US" sz="1800" b="1" dirty="0">
                <a:effectLst/>
                <a:ea typeface="Arial" panose="020B0604020202020204" pitchFamily="34" charset="0"/>
                <a:cs typeface="Calibri" panose="020F0502020204030204" pitchFamily="34" charset="0"/>
              </a:rPr>
              <a:t>A</a:t>
            </a:r>
            <a:r>
              <a:rPr lang="en-US" sz="1800" b="1" spc="-80"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grantee</a:t>
            </a:r>
            <a:r>
              <a:rPr lang="en-US" sz="1800" b="1" spc="-4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may</a:t>
            </a:r>
            <a:r>
              <a:rPr lang="en-US" sz="1800" b="1" spc="-5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neither</a:t>
            </a:r>
            <a:r>
              <a:rPr lang="en-US" sz="1800" b="1" spc="-60"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obligate</a:t>
            </a:r>
            <a:r>
              <a:rPr lang="en-US" sz="1800" b="1" spc="-6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nor</a:t>
            </a:r>
            <a:r>
              <a:rPr lang="en-US" sz="1800" b="1" spc="-7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pay</a:t>
            </a:r>
            <a:r>
              <a:rPr lang="en-US" sz="1800" b="1" spc="-9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expenditures</a:t>
            </a:r>
            <a:r>
              <a:rPr lang="en-US" sz="1800" b="1" spc="-50"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for</a:t>
            </a:r>
            <a:r>
              <a:rPr lang="en-US" sz="1800" b="1" spc="-7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costs</a:t>
            </a:r>
            <a:r>
              <a:rPr lang="en-US" sz="1800" b="1" spc="-4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of</a:t>
            </a:r>
            <a:r>
              <a:rPr lang="en-US" sz="1800" b="1" spc="-80"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a</a:t>
            </a:r>
            <a:r>
              <a:rPr lang="en-US" sz="1800" b="1" spc="-80"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grant</a:t>
            </a:r>
            <a:r>
              <a:rPr lang="en-US" sz="1800" b="1" spc="-5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award</a:t>
            </a:r>
            <a:r>
              <a:rPr lang="en-US" sz="1800" b="1" spc="-80"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that</a:t>
            </a:r>
            <a:r>
              <a:rPr lang="en-US" sz="1800" b="1" spc="-75" dirty="0">
                <a:effectLst/>
                <a:ea typeface="Arial" panose="020B0604020202020204" pitchFamily="34" charset="0"/>
                <a:cs typeface="Calibri" panose="020F0502020204030204" pitchFamily="34" charset="0"/>
              </a:rPr>
              <a:t> </a:t>
            </a:r>
            <a:r>
              <a:rPr lang="en-US" sz="1800" b="1" dirty="0">
                <a:effectLst/>
                <a:ea typeface="Arial" panose="020B0604020202020204" pitchFamily="34" charset="0"/>
                <a:cs typeface="Calibri" panose="020F0502020204030204" pitchFamily="34" charset="0"/>
              </a:rPr>
              <a:t>are</a:t>
            </a:r>
            <a:r>
              <a:rPr lang="en-US" sz="1800" b="1" spc="-65" dirty="0">
                <a:effectLst/>
                <a:ea typeface="Arial" panose="020B0604020202020204" pitchFamily="34" charset="0"/>
                <a:cs typeface="Calibri" panose="020F0502020204030204" pitchFamily="34" charset="0"/>
              </a:rPr>
              <a:t> </a:t>
            </a:r>
            <a:r>
              <a:rPr lang="en-US" sz="1800" b="1" spc="-10" dirty="0">
                <a:effectLst/>
                <a:ea typeface="Arial" panose="020B0604020202020204" pitchFamily="34" charset="0"/>
                <a:cs typeface="Calibri" panose="020F0502020204030204" pitchFamily="34" charset="0"/>
              </a:rPr>
              <a:t>incurred </a:t>
            </a:r>
            <a:r>
              <a:rPr lang="en-US" sz="1800" b="1" dirty="0">
                <a:effectLst/>
                <a:ea typeface="Calibri" panose="020F0502020204030204" pitchFamily="34" charset="0"/>
                <a:cs typeface="Calibri" panose="020F0502020204030204" pitchFamily="34" charset="0"/>
              </a:rPr>
              <a:t>prior</a:t>
            </a:r>
            <a:r>
              <a:rPr lang="en-US" sz="1800" b="1" spc="-3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to</a:t>
            </a:r>
            <a:r>
              <a:rPr lang="en-US" sz="1800" b="1" spc="-3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the</a:t>
            </a:r>
            <a:r>
              <a:rPr lang="en-US" sz="1800" b="1" spc="-4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start</a:t>
            </a:r>
            <a:r>
              <a:rPr lang="en-US" sz="1800" b="1" spc="-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of</a:t>
            </a:r>
            <a:r>
              <a:rPr lang="en-US" sz="1800" b="1" spc="-5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the</a:t>
            </a:r>
            <a:r>
              <a:rPr lang="en-US" sz="1800" b="1" spc="-4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period of</a:t>
            </a:r>
            <a:r>
              <a:rPr lang="en-US" sz="1800" b="1" spc="-5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performance.</a:t>
            </a:r>
            <a:endParaRPr lang="en-US" sz="1800" b="1" spc="-10" dirty="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28D9337-F542-EAE7-055A-46CC7FB3C1B6}"/>
              </a:ext>
            </a:extLst>
          </p:cNvPr>
          <p:cNvSpPr txBox="1"/>
          <p:nvPr/>
        </p:nvSpPr>
        <p:spPr>
          <a:xfrm>
            <a:off x="905938" y="4741803"/>
            <a:ext cx="10515599" cy="1730858"/>
          </a:xfrm>
          <a:prstGeom prst="rect">
            <a:avLst/>
          </a:prstGeom>
          <a:noFill/>
        </p:spPr>
        <p:txBody>
          <a:bodyPr wrap="square">
            <a:spAutoFit/>
          </a:bodyPr>
          <a:lstStyle/>
          <a:p>
            <a:pPr marL="457200" marR="0" lvl="1" indent="0">
              <a:lnSpc>
                <a:spcPct val="120000"/>
              </a:lnSpc>
              <a:spcBef>
                <a:spcPts val="995"/>
              </a:spcBef>
              <a:spcAft>
                <a:spcPts val="0"/>
              </a:spcAft>
              <a:buNone/>
              <a:tabLst>
                <a:tab pos="638175" algn="l"/>
              </a:tabLst>
            </a:pPr>
            <a:r>
              <a:rPr lang="en-US" sz="1800" b="1" dirty="0">
                <a:solidFill>
                  <a:schemeClr val="accent2"/>
                </a:solidFill>
                <a:effectLst/>
                <a:ea typeface="Arial" panose="020B0604020202020204" pitchFamily="34" charset="0"/>
                <a:cs typeface="Calibri" panose="020F0502020204030204" pitchFamily="34" charset="0"/>
              </a:rPr>
              <a:t>For</a:t>
            </a:r>
            <a:r>
              <a:rPr lang="en-US" sz="1800" b="1" spc="-45" dirty="0">
                <a:solidFill>
                  <a:schemeClr val="accent2"/>
                </a:solidFill>
                <a:effectLst/>
                <a:ea typeface="Arial" panose="020B0604020202020204" pitchFamily="34" charset="0"/>
                <a:cs typeface="Calibri" panose="020F0502020204030204" pitchFamily="34" charset="0"/>
              </a:rPr>
              <a:t> </a:t>
            </a:r>
            <a:r>
              <a:rPr lang="en-US" sz="1800" b="1" dirty="0">
                <a:solidFill>
                  <a:schemeClr val="accent2"/>
                </a:solidFill>
                <a:effectLst/>
                <a:ea typeface="Arial" panose="020B0604020202020204" pitchFamily="34" charset="0"/>
                <a:cs typeface="Calibri" panose="020F0502020204030204" pitchFamily="34" charset="0"/>
              </a:rPr>
              <a:t>example</a:t>
            </a:r>
            <a:r>
              <a:rPr lang="en-US" sz="1800" dirty="0">
                <a:solidFill>
                  <a:schemeClr val="accent2"/>
                </a:solidFill>
                <a:effectLst/>
                <a:ea typeface="Arial" panose="020B0604020202020204" pitchFamily="34" charset="0"/>
                <a:cs typeface="Calibri" panose="020F0502020204030204" pitchFamily="34" charset="0"/>
              </a:rPr>
              <a:t>,</a:t>
            </a:r>
            <a:r>
              <a:rPr lang="en-US" sz="1800" spc="-2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the</a:t>
            </a:r>
            <a:r>
              <a:rPr lang="en-US" sz="1800" spc="-1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cost for</a:t>
            </a:r>
            <a:r>
              <a:rPr lang="en-US" sz="1800" spc="-4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VR</a:t>
            </a:r>
            <a:r>
              <a:rPr lang="en-US" sz="1800" spc="-2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services</a:t>
            </a:r>
            <a:r>
              <a:rPr lang="en-US" sz="1800" spc="-2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provided</a:t>
            </a:r>
            <a:r>
              <a:rPr lang="en-US" sz="1800" spc="-3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to</a:t>
            </a:r>
            <a:r>
              <a:rPr lang="en-US" sz="1800" spc="-4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a:t>
            </a:r>
            <a:r>
              <a:rPr lang="en-US" sz="1800" spc="-2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consumer prior</a:t>
            </a:r>
            <a:r>
              <a:rPr lang="en-US" sz="1800" spc="-2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to</a:t>
            </a:r>
            <a:r>
              <a:rPr lang="en-US" sz="1800" spc="-2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the</a:t>
            </a:r>
            <a:r>
              <a:rPr lang="en-US" sz="1800" spc="-4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start</a:t>
            </a:r>
            <a:r>
              <a:rPr lang="en-US" sz="1800" spc="-4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of the</a:t>
            </a:r>
            <a:r>
              <a:rPr lang="en-US" sz="1800" spc="-4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period</a:t>
            </a:r>
            <a:r>
              <a:rPr lang="en-US" sz="1800" spc="-1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of performance for</a:t>
            </a:r>
            <a:r>
              <a:rPr lang="en-US" sz="1800" spc="-1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a:t>
            </a:r>
            <a:r>
              <a:rPr lang="en-US" sz="1800" spc="-1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grant</a:t>
            </a:r>
            <a:r>
              <a:rPr lang="en-US" sz="1800" spc="-3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award</a:t>
            </a:r>
            <a:r>
              <a:rPr lang="en-US" sz="1800" spc="-4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may</a:t>
            </a:r>
            <a:r>
              <a:rPr lang="en-US" sz="1800" spc="-1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not</a:t>
            </a:r>
            <a:r>
              <a:rPr lang="en-US" sz="1800" spc="-1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be charged</a:t>
            </a:r>
            <a:r>
              <a:rPr lang="en-US" sz="1800" spc="-2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to that grant</a:t>
            </a:r>
            <a:r>
              <a:rPr lang="en-US" sz="1800" spc="-3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award.</a:t>
            </a:r>
            <a:r>
              <a:rPr lang="en-US" sz="1800" spc="-3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Rather,</a:t>
            </a:r>
            <a:r>
              <a:rPr lang="en-US" sz="1800" spc="-3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those obligations must</a:t>
            </a:r>
            <a:r>
              <a:rPr lang="en-US" sz="1800" spc="-3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be charged to the prior</a:t>
            </a:r>
            <a:r>
              <a:rPr lang="en-US" sz="1800" spc="-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grant</a:t>
            </a:r>
            <a:r>
              <a:rPr lang="en-US" sz="1800" spc="-3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award</a:t>
            </a:r>
            <a:r>
              <a:rPr lang="en-US" sz="1800" spc="-4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or</a:t>
            </a:r>
            <a:r>
              <a:rPr lang="en-US" sz="1800" spc="-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another</a:t>
            </a:r>
            <a:r>
              <a:rPr lang="en-US" sz="1800" spc="-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funding source.</a:t>
            </a:r>
            <a:r>
              <a:rPr lang="en-US" sz="1800" spc="-1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Additionally, a</a:t>
            </a:r>
            <a:r>
              <a:rPr lang="en-US" sz="1800" spc="-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grantee may</a:t>
            </a:r>
            <a:r>
              <a:rPr lang="en-US" sz="1800" spc="-3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not obligate award</a:t>
            </a:r>
            <a:r>
              <a:rPr lang="en-US" sz="1800" spc="-6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funds</a:t>
            </a:r>
            <a:r>
              <a:rPr lang="en-US" sz="1800" spc="-5"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after</a:t>
            </a:r>
            <a:r>
              <a:rPr lang="en-US" sz="1800" spc="-30" dirty="0">
                <a:solidFill>
                  <a:schemeClr val="accent2"/>
                </a:solidFill>
                <a:effectLst/>
                <a:ea typeface="Arial" panose="020B0604020202020204" pitchFamily="34" charset="0"/>
                <a:cs typeface="Calibri" panose="020F0502020204030204" pitchFamily="34" charset="0"/>
              </a:rPr>
              <a:t> </a:t>
            </a:r>
            <a:r>
              <a:rPr lang="en-US" sz="1800" dirty="0">
                <a:solidFill>
                  <a:schemeClr val="accent2"/>
                </a:solidFill>
                <a:effectLst/>
                <a:ea typeface="Arial" panose="020B0604020202020204" pitchFamily="34" charset="0"/>
                <a:cs typeface="Calibri" panose="020F0502020204030204" pitchFamily="34" charset="0"/>
              </a:rPr>
              <a:t>the end of the period of performance for a grant award.</a:t>
            </a:r>
          </a:p>
        </p:txBody>
      </p:sp>
    </p:spTree>
    <p:custDataLst>
      <p:tags r:id="rId1"/>
    </p:custDataLst>
    <p:extLst>
      <p:ext uri="{BB962C8B-B14F-4D97-AF65-F5344CB8AC3E}">
        <p14:creationId xmlns:p14="http://schemas.microsoft.com/office/powerpoint/2010/main" val="104324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59F29F5-B766-A177-744A-D062E4901093}"/>
              </a:ext>
              <a:ext uri="{C183D7F6-B498-43B3-948B-1728B52AA6E4}">
                <adec:decorative xmlns:adec="http://schemas.microsoft.com/office/drawing/2017/decorative" val="1"/>
              </a:ext>
            </a:extLst>
          </p:cNvPr>
          <p:cNvSpPr/>
          <p:nvPr/>
        </p:nvSpPr>
        <p:spPr bwMode="auto">
          <a:xfrm>
            <a:off x="4974178" y="1330734"/>
            <a:ext cx="7104215" cy="5352700"/>
          </a:xfrm>
          <a:prstGeom prst="roundRect">
            <a:avLst/>
          </a:prstGeom>
          <a:solidFill>
            <a:schemeClr val="accent3">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6" name="Rectangle: Rounded Corners 5">
            <a:extLst>
              <a:ext uri="{FF2B5EF4-FFF2-40B4-BE49-F238E27FC236}">
                <a16:creationId xmlns:a16="http://schemas.microsoft.com/office/drawing/2014/main" id="{15F16FC5-0863-7745-B7FD-EFBD160B635A}"/>
              </a:ext>
              <a:ext uri="{C183D7F6-B498-43B3-948B-1728B52AA6E4}">
                <adec:decorative xmlns:adec="http://schemas.microsoft.com/office/drawing/2017/decorative" val="1"/>
              </a:ext>
            </a:extLst>
          </p:cNvPr>
          <p:cNvSpPr/>
          <p:nvPr/>
        </p:nvSpPr>
        <p:spPr bwMode="auto">
          <a:xfrm>
            <a:off x="-756460" y="1330734"/>
            <a:ext cx="4520938" cy="5310439"/>
          </a:xfrm>
          <a:prstGeom prst="roundRect">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409082" y="216827"/>
            <a:ext cx="10757328" cy="747244"/>
          </a:xfrm>
        </p:spPr>
        <p:txBody>
          <a:bodyPr vert="horz" lIns="91440" tIns="45720" rIns="91440" bIns="45720" rtlCol="0" anchor="b">
            <a:normAutofit/>
          </a:bodyPr>
          <a:lstStyle/>
          <a:p>
            <a:r>
              <a:rPr lang="en-US" sz="3800" kern="1200" dirty="0">
                <a:solidFill>
                  <a:schemeClr val="tx1"/>
                </a:solidFill>
                <a:latin typeface="+mj-lt"/>
                <a:ea typeface="+mj-ea"/>
                <a:cs typeface="+mj-cs"/>
              </a:rPr>
              <a:t>Section A. Grant Award Information </a:t>
            </a:r>
            <a:r>
              <a:rPr lang="en-US" sz="1800" b="0" kern="1200" dirty="0">
                <a:solidFill>
                  <a:schemeClr val="tx1"/>
                </a:solidFill>
                <a:latin typeface="+mj-lt"/>
                <a:ea typeface="+mj-ea"/>
                <a:cs typeface="+mj-cs"/>
              </a:rPr>
              <a:t>(4)</a:t>
            </a:r>
            <a:endParaRPr lang="en-US" sz="1800" kern="1200" dirty="0">
              <a:solidFill>
                <a:schemeClr val="tx1"/>
              </a:solidFill>
              <a:latin typeface="+mj-lt"/>
              <a:ea typeface="+mj-ea"/>
              <a:cs typeface="+mj-cs"/>
            </a:endParaRPr>
          </a:p>
        </p:txBody>
      </p:sp>
      <p:sp>
        <p:nvSpPr>
          <p:cNvPr id="9" name="Content Placeholder 2">
            <a:extLst>
              <a:ext uri="{FF2B5EF4-FFF2-40B4-BE49-F238E27FC236}">
                <a16:creationId xmlns:a16="http://schemas.microsoft.com/office/drawing/2014/main" id="{B8699F06-EE8E-9617-D02E-9AA5A22A9A2D}"/>
              </a:ext>
            </a:extLst>
          </p:cNvPr>
          <p:cNvSpPr txBox="1">
            <a:spLocks/>
          </p:cNvSpPr>
          <p:nvPr/>
        </p:nvSpPr>
        <p:spPr>
          <a:xfrm>
            <a:off x="273131" y="1485011"/>
            <a:ext cx="3158838" cy="4313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800" b="1" dirty="0">
                <a:solidFill>
                  <a:schemeClr val="accent2"/>
                </a:solidFill>
              </a:rPr>
              <a:t>4. Recipient Organization:</a:t>
            </a:r>
          </a:p>
          <a:p>
            <a:pPr marL="0" indent="0">
              <a:lnSpc>
                <a:spcPct val="120000"/>
              </a:lnSpc>
              <a:spcBef>
                <a:spcPts val="0"/>
              </a:spcBef>
              <a:buFont typeface="Arial" panose="020B0604020202020204" pitchFamily="34" charset="0"/>
              <a:buNone/>
            </a:pPr>
            <a:endParaRPr lang="en-US" sz="1800" b="1" dirty="0">
              <a:solidFill>
                <a:schemeClr val="accent2"/>
              </a:solidFill>
            </a:endParaRPr>
          </a:p>
          <a:p>
            <a:pPr>
              <a:lnSpc>
                <a:spcPct val="120000"/>
              </a:lnSpc>
              <a:spcBef>
                <a:spcPts val="0"/>
              </a:spcBef>
            </a:pPr>
            <a:r>
              <a:rPr lang="en-US" sz="1800" dirty="0">
                <a:solidFill>
                  <a:schemeClr val="accent2"/>
                </a:solidFill>
              </a:rPr>
              <a:t>The organization’s name and address listed in Box 1 of the GAN is the default entry.</a:t>
            </a:r>
          </a:p>
          <a:p>
            <a:pPr>
              <a:lnSpc>
                <a:spcPct val="120000"/>
              </a:lnSpc>
              <a:spcBef>
                <a:spcPts val="0"/>
              </a:spcBef>
            </a:pPr>
            <a:endParaRPr lang="en-US" sz="1800" dirty="0">
              <a:solidFill>
                <a:schemeClr val="accent2"/>
              </a:solidFill>
            </a:endParaRPr>
          </a:p>
          <a:p>
            <a:pPr marL="0" indent="0">
              <a:lnSpc>
                <a:spcPct val="120000"/>
              </a:lnSpc>
              <a:spcBef>
                <a:spcPts val="0"/>
              </a:spcBef>
              <a:buNone/>
            </a:pPr>
            <a:r>
              <a:rPr lang="en-US" sz="1800" i="1" dirty="0">
                <a:solidFill>
                  <a:schemeClr val="accent2"/>
                </a:solidFill>
              </a:rPr>
              <a:t>Data entry is not required.</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324172" y="1485011"/>
            <a:ext cx="6605381" cy="5486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1800" b="1" dirty="0">
                <a:solidFill>
                  <a:schemeClr val="accent2"/>
                </a:solidFill>
              </a:rPr>
              <a:t>5. Basis of Accounting:</a:t>
            </a:r>
          </a:p>
          <a:p>
            <a:pPr marL="0" indent="0">
              <a:lnSpc>
                <a:spcPct val="120000"/>
              </a:lnSpc>
              <a:spcBef>
                <a:spcPts val="0"/>
              </a:spcBef>
              <a:buFont typeface="Arial" panose="020B0604020202020204" pitchFamily="34" charset="0"/>
              <a:buNone/>
            </a:pPr>
            <a:endParaRPr lang="en-US" sz="1800" b="1" dirty="0">
              <a:solidFill>
                <a:schemeClr val="accent2"/>
              </a:solidFill>
            </a:endParaRPr>
          </a:p>
          <a:p>
            <a:pPr>
              <a:lnSpc>
                <a:spcPct val="120000"/>
              </a:lnSpc>
              <a:spcBef>
                <a:spcPts val="0"/>
              </a:spcBef>
            </a:pPr>
            <a:r>
              <a:rPr lang="en-US" sz="1800" dirty="0">
                <a:solidFill>
                  <a:schemeClr val="accent2"/>
                </a:solidFill>
              </a:rPr>
              <a:t>A grantee must report expenditures using either a cash or accrual basis of accounting (2 C.F.R. § 200.34). </a:t>
            </a:r>
          </a:p>
          <a:p>
            <a:pPr>
              <a:lnSpc>
                <a:spcPct val="120000"/>
              </a:lnSpc>
              <a:spcBef>
                <a:spcPts val="0"/>
              </a:spcBef>
            </a:pPr>
            <a:r>
              <a:rPr lang="en-US" sz="1800" dirty="0">
                <a:solidFill>
                  <a:schemeClr val="accent2"/>
                </a:solidFill>
              </a:rPr>
              <a:t>Specify whether the grantee used a cash or accrual basis for recording Federal and non-Federal grant award transactions that form the basis for the financial data submitted on the RSA-17.</a:t>
            </a:r>
          </a:p>
          <a:p>
            <a:pPr marL="0" indent="0">
              <a:lnSpc>
                <a:spcPct val="120000"/>
              </a:lnSpc>
              <a:spcBef>
                <a:spcPts val="0"/>
              </a:spcBef>
              <a:buNone/>
            </a:pPr>
            <a:endParaRPr lang="en-US" sz="1800" dirty="0">
              <a:solidFill>
                <a:schemeClr val="accent2"/>
              </a:solidFill>
            </a:endParaRPr>
          </a:p>
          <a:p>
            <a:pPr marL="0" indent="0">
              <a:lnSpc>
                <a:spcPct val="120000"/>
              </a:lnSpc>
              <a:spcBef>
                <a:spcPts val="0"/>
              </a:spcBef>
              <a:buNone/>
            </a:pPr>
            <a:r>
              <a:rPr lang="en-US" sz="1800" i="1" dirty="0">
                <a:solidFill>
                  <a:schemeClr val="accent2"/>
                </a:solidFill>
                <a:effectLst/>
                <a:ea typeface="Arial" panose="020B0604020202020204" pitchFamily="34" charset="0"/>
                <a:cs typeface="Calibri" panose="020F0502020204030204" pitchFamily="34" charset="0"/>
              </a:rPr>
              <a:t>To ensure grantees are not utilizing separate basis of accounting for reports covering the same period of performance, changes to an agency’s basis of accounting should coincide with the end of the period of performance for the grant award, thereby ensuring consistency for the entire period of performance.</a:t>
            </a:r>
            <a:endParaRPr lang="en-US" sz="1800" i="1" dirty="0">
              <a:solidFill>
                <a:schemeClr val="accent2"/>
              </a:solidFill>
              <a:effectLst/>
              <a:ea typeface="Arial" panose="020B0604020202020204" pitchFamily="34" charset="0"/>
            </a:endParaRPr>
          </a:p>
          <a:p>
            <a:pPr marL="0" indent="0">
              <a:lnSpc>
                <a:spcPct val="120000"/>
              </a:lnSpc>
              <a:spcBef>
                <a:spcPts val="0"/>
              </a:spcBef>
              <a:buNone/>
            </a:pPr>
            <a:endParaRPr lang="en-US" sz="1800" i="1" dirty="0">
              <a:solidFill>
                <a:schemeClr val="accent2"/>
              </a:solidFill>
            </a:endParaRPr>
          </a:p>
          <a:p>
            <a:pPr marL="0" indent="0">
              <a:lnSpc>
                <a:spcPct val="120000"/>
              </a:lnSpc>
              <a:spcBef>
                <a:spcPts val="0"/>
              </a:spcBef>
              <a:buNone/>
            </a:pPr>
            <a:endParaRPr lang="en-US" sz="1800" i="1" dirty="0">
              <a:solidFill>
                <a:schemeClr val="accent2"/>
              </a:solidFill>
            </a:endParaRPr>
          </a:p>
        </p:txBody>
      </p:sp>
      <p:pic>
        <p:nvPicPr>
          <p:cNvPr id="7" name="Picture 6">
            <a:extLst>
              <a:ext uri="{FF2B5EF4-FFF2-40B4-BE49-F238E27FC236}">
                <a16:creationId xmlns:a16="http://schemas.microsoft.com/office/drawing/2014/main" id="{E74A141C-7D43-634D-C534-066E08396A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335" y="3908145"/>
            <a:ext cx="2823998" cy="2823998"/>
          </a:xfrm>
          <a:prstGeom prst="rect">
            <a:avLst/>
          </a:prstGeom>
        </p:spPr>
      </p:pic>
    </p:spTree>
    <p:custDataLst>
      <p:tags r:id="rId1"/>
    </p:custDataLst>
    <p:extLst>
      <p:ext uri="{BB962C8B-B14F-4D97-AF65-F5344CB8AC3E}">
        <p14:creationId xmlns:p14="http://schemas.microsoft.com/office/powerpoint/2010/main" val="49203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B65A51B-1690-24D6-31CB-5206776945B8}"/>
              </a:ext>
              <a:ext uri="{C183D7F6-B498-43B3-948B-1728B52AA6E4}">
                <adec:decorative xmlns:adec="http://schemas.microsoft.com/office/drawing/2017/decorative" val="1"/>
              </a:ext>
            </a:extLst>
          </p:cNvPr>
          <p:cNvSpPr/>
          <p:nvPr/>
        </p:nvSpPr>
        <p:spPr bwMode="auto">
          <a:xfrm>
            <a:off x="345773" y="1484417"/>
            <a:ext cx="4175155" cy="5170048"/>
          </a:xfrm>
          <a:prstGeom prst="roundRect">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chemeClr val="accent2"/>
              </a:solidFill>
            </a:endParaRPr>
          </a:p>
        </p:txBody>
      </p:sp>
      <p:sp>
        <p:nvSpPr>
          <p:cNvPr id="5" name="Rectangle: Rounded Corners 4">
            <a:extLst>
              <a:ext uri="{FF2B5EF4-FFF2-40B4-BE49-F238E27FC236}">
                <a16:creationId xmlns:a16="http://schemas.microsoft.com/office/drawing/2014/main" id="{F0FAE14B-358D-A5E3-4A15-DD77ED9A738A}"/>
              </a:ext>
              <a:ext uri="{C183D7F6-B498-43B3-948B-1728B52AA6E4}">
                <adec:decorative xmlns:adec="http://schemas.microsoft.com/office/drawing/2017/decorative" val="1"/>
              </a:ext>
            </a:extLst>
          </p:cNvPr>
          <p:cNvSpPr/>
          <p:nvPr/>
        </p:nvSpPr>
        <p:spPr bwMode="auto">
          <a:xfrm>
            <a:off x="4677295" y="1932514"/>
            <a:ext cx="4000809" cy="4721952"/>
          </a:xfrm>
          <a:prstGeom prst="roundRect">
            <a:avLst/>
          </a:prstGeom>
          <a:solidFill>
            <a:schemeClr val="accent3">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chemeClr val="accent2"/>
              </a:solidFill>
            </a:endParaRPr>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577140" y="206754"/>
            <a:ext cx="10757328" cy="736099"/>
          </a:xfrm>
        </p:spPr>
        <p:txBody>
          <a:bodyPr vert="horz" lIns="91440" tIns="45720" rIns="91440" bIns="45720" rtlCol="0" anchor="b">
            <a:normAutofit/>
          </a:bodyPr>
          <a:lstStyle/>
          <a:p>
            <a:r>
              <a:rPr lang="en-US" sz="3800" kern="1200" dirty="0">
                <a:solidFill>
                  <a:schemeClr val="tx1"/>
                </a:solidFill>
                <a:latin typeface="+mj-lt"/>
                <a:ea typeface="+mj-ea"/>
                <a:cs typeface="+mj-cs"/>
              </a:rPr>
              <a:t>Section A. Grant Award Information </a:t>
            </a:r>
            <a:r>
              <a:rPr lang="en-US" sz="1800" b="0" kern="1200" dirty="0">
                <a:solidFill>
                  <a:schemeClr val="tx1"/>
                </a:solidFill>
                <a:latin typeface="+mj-lt"/>
                <a:ea typeface="+mj-ea"/>
                <a:cs typeface="+mj-cs"/>
              </a:rPr>
              <a:t>(5)</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455189" y="1966321"/>
            <a:ext cx="3926760" cy="42062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b="1" dirty="0">
                <a:solidFill>
                  <a:schemeClr val="accent2"/>
                </a:solidFill>
              </a:rPr>
              <a:t>6. Reporting Period End Date:</a:t>
            </a:r>
          </a:p>
          <a:p>
            <a:pPr>
              <a:lnSpc>
                <a:spcPct val="120000"/>
              </a:lnSpc>
            </a:pPr>
            <a:r>
              <a:rPr lang="en-US" sz="2000" dirty="0">
                <a:solidFill>
                  <a:schemeClr val="accent2"/>
                </a:solidFill>
              </a:rPr>
              <a:t>The default reporting period end date corresponds with the end of the required quarterly reporting period. The period covered is always the beginning date of the grant through the end of the reporting period.</a:t>
            </a:r>
          </a:p>
          <a:p>
            <a:pPr>
              <a:lnSpc>
                <a:spcPct val="120000"/>
              </a:lnSpc>
            </a:pPr>
            <a:endParaRPr lang="en-US" i="1" dirty="0">
              <a:solidFill>
                <a:schemeClr val="accent2"/>
              </a:solidFill>
            </a:endParaRPr>
          </a:p>
        </p:txBody>
      </p:sp>
      <p:sp>
        <p:nvSpPr>
          <p:cNvPr id="6" name="Content Placeholder 2">
            <a:extLst>
              <a:ext uri="{FF2B5EF4-FFF2-40B4-BE49-F238E27FC236}">
                <a16:creationId xmlns:a16="http://schemas.microsoft.com/office/drawing/2014/main" id="{E4AFBCB4-29E0-3C1D-42D4-45828879BA5F}"/>
              </a:ext>
            </a:extLst>
          </p:cNvPr>
          <p:cNvSpPr txBox="1">
            <a:spLocks/>
          </p:cNvSpPr>
          <p:nvPr/>
        </p:nvSpPr>
        <p:spPr>
          <a:xfrm>
            <a:off x="4941068" y="2259047"/>
            <a:ext cx="3657600" cy="449718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dirty="0">
                <a:solidFill>
                  <a:schemeClr val="accent2"/>
                </a:solidFill>
              </a:rPr>
              <a:t>7. Final Report:</a:t>
            </a:r>
          </a:p>
          <a:p>
            <a:pPr>
              <a:lnSpc>
                <a:spcPct val="120000"/>
              </a:lnSpc>
            </a:pPr>
            <a:r>
              <a:rPr lang="en-US" dirty="0">
                <a:solidFill>
                  <a:schemeClr val="accent2"/>
                </a:solidFill>
              </a:rPr>
              <a:t>Check the Final Report box if the report being submitted is the grantee’s final report for the period of performance. </a:t>
            </a:r>
          </a:p>
          <a:p>
            <a:pPr>
              <a:lnSpc>
                <a:spcPct val="120000"/>
              </a:lnSpc>
            </a:pPr>
            <a:r>
              <a:rPr lang="en-US" dirty="0">
                <a:solidFill>
                  <a:schemeClr val="accent2"/>
                </a:solidFill>
              </a:rPr>
              <a:t>The grantee submits the final RSA-17 report for the reporting period in which the Reporting Period End Date (Line 6) is the same as the end of the period of performance.</a:t>
            </a:r>
            <a:endParaRPr lang="en-US" i="1" dirty="0">
              <a:solidFill>
                <a:schemeClr val="accent2"/>
              </a:solidFill>
            </a:endParaRPr>
          </a:p>
        </p:txBody>
      </p:sp>
      <p:pic>
        <p:nvPicPr>
          <p:cNvPr id="4" name="Picture 3">
            <a:extLst>
              <a:ext uri="{FF2B5EF4-FFF2-40B4-BE49-F238E27FC236}">
                <a16:creationId xmlns:a16="http://schemas.microsoft.com/office/drawing/2014/main" id="{7164A0DA-CEDD-C23F-BC4E-87139D3E5B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834" y="1873623"/>
            <a:ext cx="4984377" cy="4984377"/>
          </a:xfrm>
          <a:prstGeom prst="rect">
            <a:avLst/>
          </a:prstGeom>
        </p:spPr>
      </p:pic>
    </p:spTree>
    <p:custDataLst>
      <p:tags r:id="rId1"/>
    </p:custDataLst>
    <p:extLst>
      <p:ext uri="{BB962C8B-B14F-4D97-AF65-F5344CB8AC3E}">
        <p14:creationId xmlns:p14="http://schemas.microsoft.com/office/powerpoint/2010/main" val="145435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C7B76AF-11F9-6638-47B8-A0F166D6F005}"/>
              </a:ext>
              <a:ext uri="{C183D7F6-B498-43B3-948B-1728B52AA6E4}">
                <adec:decorative xmlns:adec="http://schemas.microsoft.com/office/drawing/2017/decorative" val="1"/>
              </a:ext>
            </a:extLst>
          </p:cNvPr>
          <p:cNvSpPr/>
          <p:nvPr/>
        </p:nvSpPr>
        <p:spPr bwMode="auto">
          <a:xfrm>
            <a:off x="-1072341" y="1431818"/>
            <a:ext cx="10928860" cy="540327"/>
          </a:xfrm>
          <a:prstGeom prst="roundRect">
            <a:avLst/>
          </a:prstGeom>
          <a:solidFill>
            <a:schemeClr val="accent3">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2" name="Rectangle: Rounded Corners 11">
            <a:extLst>
              <a:ext uri="{FF2B5EF4-FFF2-40B4-BE49-F238E27FC236}">
                <a16:creationId xmlns:a16="http://schemas.microsoft.com/office/drawing/2014/main" id="{59BE79D4-52F3-6E7E-A912-A11B8F351C38}"/>
              </a:ext>
              <a:ext uri="{C183D7F6-B498-43B3-948B-1728B52AA6E4}">
                <adec:decorative xmlns:adec="http://schemas.microsoft.com/office/drawing/2017/decorative" val="1"/>
              </a:ext>
            </a:extLst>
          </p:cNvPr>
          <p:cNvSpPr/>
          <p:nvPr/>
        </p:nvSpPr>
        <p:spPr bwMode="auto">
          <a:xfrm>
            <a:off x="-1695795" y="4247804"/>
            <a:ext cx="8695113" cy="540327"/>
          </a:xfrm>
          <a:prstGeom prst="roundRect">
            <a:avLst/>
          </a:prstGeom>
          <a:solidFill>
            <a:schemeClr val="accent4">
              <a:lumMod val="40000"/>
              <a:lumOff val="6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17336" y="289337"/>
            <a:ext cx="10757328" cy="718111"/>
          </a:xfrm>
        </p:spPr>
        <p:txBody>
          <a:bodyPr vert="horz" lIns="91440" tIns="45720" rIns="91440" bIns="45720" rtlCol="0" anchor="b">
            <a:normAutofit/>
          </a:bodyPr>
          <a:lstStyle/>
          <a:p>
            <a:r>
              <a:rPr lang="en-US" sz="3800" kern="1200" dirty="0">
                <a:solidFill>
                  <a:schemeClr val="tx1"/>
                </a:solidFill>
                <a:latin typeface="+mj-lt"/>
                <a:ea typeface="+mj-ea"/>
                <a:cs typeface="+mj-cs"/>
              </a:rPr>
              <a:t>Section A. Grant Award Information </a:t>
            </a:r>
            <a:r>
              <a:rPr lang="en-US" sz="1800" b="0" kern="1200" dirty="0">
                <a:solidFill>
                  <a:schemeClr val="tx1"/>
                </a:solidFill>
                <a:latin typeface="+mj-lt"/>
                <a:ea typeface="+mj-ea"/>
                <a:cs typeface="+mj-cs"/>
              </a:rPr>
              <a:t>(6)</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731520" y="1499384"/>
            <a:ext cx="10515600" cy="47102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accent2"/>
                </a:solidFill>
              </a:rPr>
              <a:t>8. DUNS Number: </a:t>
            </a:r>
            <a:r>
              <a:rPr lang="en-US" sz="1800" b="1" spc="-10" dirty="0">
                <a:solidFill>
                  <a:schemeClr val="accent2"/>
                </a:solidFill>
                <a:effectLst/>
                <a:ea typeface="Calibri" panose="020F0502020204030204" pitchFamily="34" charset="0"/>
              </a:rPr>
              <a:t>(Note: updated RSA-17 will use Unique Entity Identifier (UEI))</a:t>
            </a:r>
            <a:endParaRPr lang="en-US" sz="1800" b="1" dirty="0">
              <a:solidFill>
                <a:schemeClr val="accent2"/>
              </a:solidFill>
            </a:endParaRPr>
          </a:p>
          <a:p>
            <a:pPr>
              <a:lnSpc>
                <a:spcPct val="120000"/>
              </a:lnSpc>
            </a:pPr>
            <a:r>
              <a:rPr lang="en-US" sz="1800" dirty="0">
                <a:solidFill>
                  <a:schemeClr val="accent2"/>
                </a:solidFill>
              </a:rPr>
              <a:t>The Unique Entity Identifier (UEI) replaces the DUNS Number and is the official identifier for doing business with the U.S. Government as of April 4, 2022. </a:t>
            </a:r>
          </a:p>
          <a:p>
            <a:pPr>
              <a:lnSpc>
                <a:spcPct val="120000"/>
              </a:lnSpc>
            </a:pPr>
            <a:r>
              <a:rPr lang="en-US" sz="1800" dirty="0">
                <a:solidFill>
                  <a:schemeClr val="accent2"/>
                </a:solidFill>
              </a:rPr>
              <a:t>This is the UEI listed in Box 8 of the GAN. </a:t>
            </a:r>
          </a:p>
          <a:p>
            <a:pPr>
              <a:lnSpc>
                <a:spcPct val="120000"/>
              </a:lnSpc>
            </a:pPr>
            <a:r>
              <a:rPr lang="en-US" sz="1800" dirty="0">
                <a:solidFill>
                  <a:schemeClr val="accent2"/>
                </a:solidFill>
                <a:effectLst/>
                <a:ea typeface="Arial" panose="020B0604020202020204" pitchFamily="34" charset="0"/>
                <a:cs typeface="Calibri" panose="020F0502020204030204" pitchFamily="34" charset="0"/>
              </a:rPr>
              <a:t>In accordance with the grant award terms and conditions, grantees must ensure that the UEI remains active in SAM.gov and is renewed in a timely manner. RSA is unable to issue grant awards to grantees with inactive UEI.</a:t>
            </a:r>
            <a:endParaRPr lang="en-US" sz="1800" dirty="0">
              <a:solidFill>
                <a:schemeClr val="accent2"/>
              </a:solidFill>
            </a:endParaRPr>
          </a:p>
          <a:p>
            <a:pPr marL="0" indent="0">
              <a:lnSpc>
                <a:spcPct val="120000"/>
              </a:lnSpc>
              <a:buFont typeface="Arial" panose="020B0604020202020204" pitchFamily="34" charset="0"/>
              <a:buNone/>
            </a:pPr>
            <a:r>
              <a:rPr lang="en-US" sz="1800" b="1" dirty="0">
                <a:solidFill>
                  <a:schemeClr val="accent2"/>
                </a:solidFill>
              </a:rPr>
              <a:t>9. Recipient Account Number or Identifying Number:</a:t>
            </a:r>
          </a:p>
          <a:p>
            <a:pPr>
              <a:lnSpc>
                <a:spcPct val="120000"/>
              </a:lnSpc>
            </a:pPr>
            <a:r>
              <a:rPr lang="en-US" sz="1800" dirty="0">
                <a:solidFill>
                  <a:schemeClr val="accent2"/>
                </a:solidFill>
              </a:rPr>
              <a:t>This data element is optional.</a:t>
            </a:r>
          </a:p>
          <a:p>
            <a:pPr>
              <a:lnSpc>
                <a:spcPct val="120000"/>
              </a:lnSpc>
            </a:pPr>
            <a:r>
              <a:rPr lang="en-US" sz="1800" dirty="0">
                <a:solidFill>
                  <a:schemeClr val="accent2"/>
                </a:solidFill>
              </a:rPr>
              <a:t>Enter an account number or other identifying number, if any, assigned by the grantee to the award. </a:t>
            </a:r>
            <a:r>
              <a:rPr lang="en-US" sz="1800" i="1" dirty="0">
                <a:solidFill>
                  <a:schemeClr val="accent2"/>
                </a:solidFill>
              </a:rPr>
              <a:t>This number, if assigned by the grantee, is for the grantee’s own administrative use only and is not required by the Department or RSA.</a:t>
            </a:r>
          </a:p>
          <a:p>
            <a:pPr marL="0" indent="0">
              <a:lnSpc>
                <a:spcPct val="120000"/>
              </a:lnSpc>
              <a:buNone/>
            </a:pPr>
            <a:endParaRPr lang="en-US" sz="1800" dirty="0">
              <a:solidFill>
                <a:schemeClr val="accent2"/>
              </a:solidFill>
            </a:endParaRPr>
          </a:p>
        </p:txBody>
      </p:sp>
    </p:spTree>
    <p:custDataLst>
      <p:tags r:id="rId1"/>
    </p:custDataLst>
    <p:extLst>
      <p:ext uri="{BB962C8B-B14F-4D97-AF65-F5344CB8AC3E}">
        <p14:creationId xmlns:p14="http://schemas.microsoft.com/office/powerpoint/2010/main" val="390175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1127-5D9C-4334-ACE7-FEB7174600CA}"/>
              </a:ext>
            </a:extLst>
          </p:cNvPr>
          <p:cNvSpPr>
            <a:spLocks noGrp="1"/>
          </p:cNvSpPr>
          <p:nvPr>
            <p:ph type="title"/>
          </p:nvPr>
        </p:nvSpPr>
        <p:spPr>
          <a:xfrm>
            <a:off x="731519" y="365761"/>
            <a:ext cx="10685169" cy="931411"/>
          </a:xfrm>
        </p:spPr>
        <p:txBody>
          <a:bodyPr/>
          <a:lstStyle/>
          <a:p>
            <a:r>
              <a:rPr lang="en-US" sz="4400" dirty="0">
                <a:solidFill>
                  <a:schemeClr val="tx1"/>
                </a:solidFill>
              </a:rPr>
              <a:t>Disclaimer</a:t>
            </a:r>
          </a:p>
        </p:txBody>
      </p:sp>
      <p:sp>
        <p:nvSpPr>
          <p:cNvPr id="3" name="Content Placeholder 2">
            <a:extLst>
              <a:ext uri="{FF2B5EF4-FFF2-40B4-BE49-F238E27FC236}">
                <a16:creationId xmlns:a16="http://schemas.microsoft.com/office/drawing/2014/main" id="{133F53F5-03EC-4B2A-B6A4-D28C62798C2A}"/>
              </a:ext>
            </a:extLst>
          </p:cNvPr>
          <p:cNvSpPr>
            <a:spLocks noGrp="1"/>
          </p:cNvSpPr>
          <p:nvPr>
            <p:ph sz="half" idx="1"/>
          </p:nvPr>
        </p:nvSpPr>
        <p:spPr>
          <a:xfrm>
            <a:off x="731520" y="1509823"/>
            <a:ext cx="10507094" cy="4982416"/>
          </a:xfrm>
        </p:spPr>
        <p:txBody>
          <a:bodyPr>
            <a:noAutofit/>
          </a:bodyPr>
          <a:lstStyle/>
          <a:p>
            <a:pPr marL="0" indent="0">
              <a:lnSpc>
                <a:spcPts val="4200"/>
              </a:lnSpc>
              <a:buNone/>
            </a:pPr>
            <a:r>
              <a:rPr lang="en-US" sz="2800"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p>
        </p:txBody>
      </p:sp>
    </p:spTree>
    <p:custDataLst>
      <p:tags r:id="rId1"/>
    </p:custDataLst>
    <p:extLst>
      <p:ext uri="{BB962C8B-B14F-4D97-AF65-F5344CB8AC3E}">
        <p14:creationId xmlns:p14="http://schemas.microsoft.com/office/powerpoint/2010/main" val="239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31520" y="365761"/>
            <a:ext cx="10757328" cy="691143"/>
          </a:xfrm>
        </p:spPr>
        <p:txBody>
          <a:bodyPr vert="horz" lIns="91440" tIns="45720" rIns="91440" bIns="45720" rtlCol="0" anchor="b">
            <a:normAutofit/>
          </a:bodyPr>
          <a:lstStyle/>
          <a:p>
            <a:r>
              <a:rPr lang="en-US" sz="3800" kern="1200" dirty="0">
                <a:solidFill>
                  <a:schemeClr val="tx1"/>
                </a:solidFill>
                <a:latin typeface="+mj-lt"/>
                <a:ea typeface="+mj-ea"/>
                <a:cs typeface="+mj-cs"/>
              </a:rPr>
              <a:t>Section B. Federal Funds</a:t>
            </a:r>
          </a:p>
        </p:txBody>
      </p:sp>
      <p:graphicFrame>
        <p:nvGraphicFramePr>
          <p:cNvPr id="3" name="Table 3">
            <a:extLst>
              <a:ext uri="{FF2B5EF4-FFF2-40B4-BE49-F238E27FC236}">
                <a16:creationId xmlns:a16="http://schemas.microsoft.com/office/drawing/2014/main" id="{7EB95FB7-4E39-9ED6-302E-6360F8D364C0}"/>
              </a:ext>
            </a:extLst>
          </p:cNvPr>
          <p:cNvGraphicFramePr>
            <a:graphicFrameLocks noGrp="1"/>
          </p:cNvGraphicFramePr>
          <p:nvPr>
            <p:extLst>
              <p:ext uri="{D42A27DB-BD31-4B8C-83A1-F6EECF244321}">
                <p14:modId xmlns:p14="http://schemas.microsoft.com/office/powerpoint/2010/main" val="830549284"/>
              </p:ext>
            </p:extLst>
          </p:nvPr>
        </p:nvGraphicFramePr>
        <p:xfrm>
          <a:off x="731520" y="1231404"/>
          <a:ext cx="11018983" cy="5075596"/>
        </p:xfrm>
        <a:graphic>
          <a:graphicData uri="http://schemas.openxmlformats.org/drawingml/2006/table">
            <a:tbl>
              <a:tblPr firstRow="1" bandRow="1">
                <a:tableStyleId>{F5AB1C69-6EDB-4FF4-983F-18BD219EF322}</a:tableStyleId>
              </a:tblPr>
              <a:tblGrid>
                <a:gridCol w="9807701">
                  <a:extLst>
                    <a:ext uri="{9D8B030D-6E8A-4147-A177-3AD203B41FA5}">
                      <a16:colId xmlns:a16="http://schemas.microsoft.com/office/drawing/2014/main" val="1299016654"/>
                    </a:ext>
                  </a:extLst>
                </a:gridCol>
                <a:gridCol w="1211282">
                  <a:extLst>
                    <a:ext uri="{9D8B030D-6E8A-4147-A177-3AD203B41FA5}">
                      <a16:colId xmlns:a16="http://schemas.microsoft.com/office/drawing/2014/main" val="4196759448"/>
                    </a:ext>
                  </a:extLst>
                </a:gridCol>
              </a:tblGrid>
              <a:tr h="396371">
                <a:tc>
                  <a:txBody>
                    <a:bodyPr/>
                    <a:lstStyle/>
                    <a:p>
                      <a:pPr marL="0" marR="0">
                        <a:lnSpc>
                          <a:spcPct val="120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B.   Federal Funds Amount </a:t>
                      </a:r>
                    </a:p>
                  </a:txBody>
                  <a:tcPr marL="73302" marR="73302" marT="0" marB="0" anchor="ctr">
                    <a:solidFill>
                      <a:schemeClr val="accent1"/>
                    </a:solidFill>
                  </a:tcPr>
                </a:tc>
                <a:tc>
                  <a:txBody>
                    <a:bodyPr/>
                    <a:lstStyle/>
                    <a:p>
                      <a:pPr>
                        <a:lnSpc>
                          <a:spcPct val="120000"/>
                        </a:lnSpc>
                      </a:pPr>
                      <a:r>
                        <a:rPr lang="en-US" sz="1800" dirty="0">
                          <a:solidFill>
                            <a:schemeClr val="bg1"/>
                          </a:solidFill>
                          <a:latin typeface="+mn-lt"/>
                        </a:rPr>
                        <a:t>Amount</a:t>
                      </a:r>
                    </a:p>
                  </a:txBody>
                  <a:tcPr marL="97735" marR="97735" marT="48868" marB="48868" anchor="ctr">
                    <a:solidFill>
                      <a:schemeClr val="accent1"/>
                    </a:solidFill>
                  </a:tcPr>
                </a:tc>
                <a:extLst>
                  <a:ext uri="{0D108BD9-81ED-4DB2-BD59-A6C34878D82A}">
                    <a16:rowId xmlns:a16="http://schemas.microsoft.com/office/drawing/2014/main" val="674537750"/>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10. Total Federal Funds Awarded*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282767070"/>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11. Federal Cash Receipts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582710389"/>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12. Federal Cash Disbursements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2228545"/>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13. Federal Cash on Hand*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35015976"/>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14. Federal Share of Allowable Expenditures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690663069"/>
                  </a:ext>
                </a:extLst>
              </a:tr>
              <a:tr h="488677">
                <a:tc>
                  <a:txBody>
                    <a:bodyPr/>
                    <a:lstStyle/>
                    <a:p>
                      <a:pPr marL="344488" marR="0" indent="-344488">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15. Federal Funds Expended for the Provision of Pre-Employment Transition Services (not including expenditures for these services incurred with program income)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734304569"/>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16. Federal Share for Establishment of Facilities for CRP Purposes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1166740196"/>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17. Federal Share for Construction of Facilities for CRP Purposes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497892050"/>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18. Federal Share of Allowable Unliquidated Obligations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4197117162"/>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19. Total Federal Share* </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962463896"/>
                  </a:ext>
                </a:extLst>
              </a:tr>
              <a:tr h="396371">
                <a:tc>
                  <a:txBody>
                    <a:bodyPr/>
                    <a:lstStyle/>
                    <a:p>
                      <a:pPr marL="0" marR="0">
                        <a:lnSpc>
                          <a:spcPct val="120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20. Unobligated Balance of Federal Funds*</a:t>
                      </a:r>
                    </a:p>
                  </a:txBody>
                  <a:tcPr marL="73302" marR="73302"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058637554"/>
                  </a:ext>
                </a:extLst>
              </a:tr>
            </a:tbl>
          </a:graphicData>
        </a:graphic>
      </p:graphicFrame>
    </p:spTree>
    <p:custDataLst>
      <p:tags r:id="rId1"/>
    </p:custDataLst>
    <p:extLst>
      <p:ext uri="{BB962C8B-B14F-4D97-AF65-F5344CB8AC3E}">
        <p14:creationId xmlns:p14="http://schemas.microsoft.com/office/powerpoint/2010/main" val="276849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FDF1BF3-ACD7-BF70-0DA6-6618568C3251}"/>
              </a:ext>
              <a:ext uri="{C183D7F6-B498-43B3-948B-1728B52AA6E4}">
                <adec:decorative xmlns:adec="http://schemas.microsoft.com/office/drawing/2017/decorative" val="1"/>
              </a:ext>
            </a:extLst>
          </p:cNvPr>
          <p:cNvSpPr/>
          <p:nvPr/>
        </p:nvSpPr>
        <p:spPr bwMode="auto">
          <a:xfrm>
            <a:off x="345773" y="1626919"/>
            <a:ext cx="4000809" cy="4975761"/>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chemeClr val="accent2"/>
              </a:solidFill>
            </a:endParaRPr>
          </a:p>
        </p:txBody>
      </p:sp>
      <p:sp>
        <p:nvSpPr>
          <p:cNvPr id="9" name="Rectangle: Rounded Corners 8">
            <a:extLst>
              <a:ext uri="{FF2B5EF4-FFF2-40B4-BE49-F238E27FC236}">
                <a16:creationId xmlns:a16="http://schemas.microsoft.com/office/drawing/2014/main" id="{4B45AE5E-EB1C-1427-ED94-C70C8739EDFA}"/>
              </a:ext>
              <a:ext uri="{C183D7F6-B498-43B3-948B-1728B52AA6E4}">
                <adec:decorative xmlns:adec="http://schemas.microsoft.com/office/drawing/2017/decorative" val="1"/>
              </a:ext>
            </a:extLst>
          </p:cNvPr>
          <p:cNvSpPr/>
          <p:nvPr/>
        </p:nvSpPr>
        <p:spPr bwMode="auto">
          <a:xfrm>
            <a:off x="4677295" y="1626919"/>
            <a:ext cx="4573583" cy="5081453"/>
          </a:xfrm>
          <a:prstGeom prst="round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solidFill>
                <a:schemeClr val="accent2"/>
              </a:solidFill>
            </a:endParaRPr>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356756" y="389512"/>
            <a:ext cx="10757328" cy="750520"/>
          </a:xfrm>
        </p:spPr>
        <p:txBody>
          <a:bodyPr vert="horz" lIns="91440" tIns="45720" rIns="91440" bIns="45720" rtlCol="0" anchor="b">
            <a:normAutofit/>
          </a:bodyPr>
          <a:lstStyle/>
          <a:p>
            <a:r>
              <a:rPr lang="en-US" kern="1200" dirty="0">
                <a:solidFill>
                  <a:schemeClr val="tx1"/>
                </a:solidFill>
                <a:latin typeface="+mj-lt"/>
                <a:ea typeface="+mj-ea"/>
                <a:cs typeface="+mj-cs"/>
              </a:rPr>
              <a:t>Section B. Federal Funds </a:t>
            </a:r>
            <a:r>
              <a:rPr lang="en-US" sz="1800" b="0" kern="1200" dirty="0">
                <a:solidFill>
                  <a:schemeClr val="tx1"/>
                </a:solidFill>
                <a:latin typeface="+mj-lt"/>
                <a:ea typeface="+mj-ea"/>
                <a:cs typeface="+mj-cs"/>
              </a:rPr>
              <a:t>(2)</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95087" y="1935678"/>
            <a:ext cx="3492387" cy="43326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20000"/>
              </a:lnSpc>
              <a:buFont typeface="Arial" panose="020B0604020202020204" pitchFamily="34" charset="0"/>
              <a:buNone/>
            </a:pPr>
            <a:r>
              <a:rPr lang="en-US" sz="1800" b="1" dirty="0">
                <a:solidFill>
                  <a:schemeClr val="accent2"/>
                </a:solidFill>
              </a:rPr>
              <a:t>10. Total Federal Funds Awarded:</a:t>
            </a:r>
          </a:p>
          <a:p>
            <a:pPr>
              <a:lnSpc>
                <a:spcPct val="120000"/>
              </a:lnSpc>
            </a:pPr>
            <a:r>
              <a:rPr lang="en-US" sz="1800" dirty="0">
                <a:solidFill>
                  <a:schemeClr val="accent2"/>
                </a:solidFill>
              </a:rPr>
              <a:t>This data element represents the total amount of Federal funds awarded by the Department to the grantee for the specific FFY as of the end of the reporting period. </a:t>
            </a:r>
          </a:p>
          <a:p>
            <a:pPr marL="0" indent="0">
              <a:lnSpc>
                <a:spcPct val="120000"/>
              </a:lnSpc>
              <a:buNone/>
            </a:pPr>
            <a:r>
              <a:rPr lang="en-US" sz="1800" i="1" dirty="0">
                <a:solidFill>
                  <a:schemeClr val="accent2"/>
                </a:solidFill>
              </a:rPr>
              <a:t>Data entry is not required.</a:t>
            </a:r>
          </a:p>
        </p:txBody>
      </p:sp>
      <p:sp>
        <p:nvSpPr>
          <p:cNvPr id="11" name="Content Placeholder 2">
            <a:extLst>
              <a:ext uri="{FF2B5EF4-FFF2-40B4-BE49-F238E27FC236}">
                <a16:creationId xmlns:a16="http://schemas.microsoft.com/office/drawing/2014/main" id="{C5DF4293-FFD9-DAC4-FB56-049D8A9E8FCB}"/>
              </a:ext>
            </a:extLst>
          </p:cNvPr>
          <p:cNvSpPr txBox="1">
            <a:spLocks/>
          </p:cNvSpPr>
          <p:nvPr/>
        </p:nvSpPr>
        <p:spPr>
          <a:xfrm>
            <a:off x="4979323" y="1935678"/>
            <a:ext cx="3876603" cy="479763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en-US" b="1" dirty="0">
                <a:solidFill>
                  <a:schemeClr val="accent2"/>
                </a:solidFill>
              </a:rPr>
              <a:t>11. Federal Cash Receipts:</a:t>
            </a:r>
          </a:p>
          <a:p>
            <a:pPr>
              <a:lnSpc>
                <a:spcPct val="140000"/>
              </a:lnSpc>
            </a:pPr>
            <a:r>
              <a:rPr lang="en-US" dirty="0">
                <a:solidFill>
                  <a:schemeClr val="accent2"/>
                </a:solidFill>
              </a:rPr>
              <a:t>Enter the cumulative amount of Federal grant funds that the grantee has drawn down and received from the amount awarded as listed above on Line 10, Total Federal Funds Awarded, per G5. </a:t>
            </a:r>
          </a:p>
          <a:p>
            <a:pPr>
              <a:lnSpc>
                <a:spcPct val="140000"/>
              </a:lnSpc>
            </a:pPr>
            <a:r>
              <a:rPr lang="en-US" dirty="0">
                <a:solidFill>
                  <a:schemeClr val="accent2"/>
                </a:solidFill>
              </a:rPr>
              <a:t>This amount (Federal cash receipts) is obtained by running a G5 External Award Activity Report (</a:t>
            </a:r>
            <a:r>
              <a:rPr lang="en-US" b="1" dirty="0">
                <a:solidFill>
                  <a:schemeClr val="accent2"/>
                </a:solidFill>
                <a:hlinkClick r:id="rId4"/>
              </a:rPr>
              <a:t>https://www.g5.gov</a:t>
            </a:r>
            <a:r>
              <a:rPr lang="en-US" dirty="0">
                <a:solidFill>
                  <a:schemeClr val="accent2"/>
                </a:solidFill>
              </a:rPr>
              <a:t>) using date parameters.</a:t>
            </a:r>
          </a:p>
        </p:txBody>
      </p:sp>
      <p:pic>
        <p:nvPicPr>
          <p:cNvPr id="4" name="Picture 3">
            <a:extLst>
              <a:ext uri="{FF2B5EF4-FFF2-40B4-BE49-F238E27FC236}">
                <a16:creationId xmlns:a16="http://schemas.microsoft.com/office/drawing/2014/main" id="{7CB32067-38C1-EC49-B711-2D61A4E91A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66589" y="2825471"/>
            <a:ext cx="2079638" cy="3882899"/>
          </a:xfrm>
          <a:prstGeom prst="rect">
            <a:avLst/>
          </a:prstGeom>
        </p:spPr>
      </p:pic>
    </p:spTree>
    <p:custDataLst>
      <p:tags r:id="rId1"/>
    </p:custDataLst>
    <p:extLst>
      <p:ext uri="{BB962C8B-B14F-4D97-AF65-F5344CB8AC3E}">
        <p14:creationId xmlns:p14="http://schemas.microsoft.com/office/powerpoint/2010/main" val="265239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DF68A0F-E675-C856-E688-FAC912A7C965}"/>
              </a:ext>
              <a:ext uri="{C183D7F6-B498-43B3-948B-1728B52AA6E4}">
                <adec:decorative xmlns:adec="http://schemas.microsoft.com/office/drawing/2017/decorative" val="1"/>
              </a:ext>
            </a:extLst>
          </p:cNvPr>
          <p:cNvSpPr/>
          <p:nvPr/>
        </p:nvSpPr>
        <p:spPr bwMode="auto">
          <a:xfrm>
            <a:off x="6231776" y="1571103"/>
            <a:ext cx="6625244" cy="4314307"/>
          </a:xfrm>
          <a:prstGeom prst="round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6" name="Rectangle: Rounded Corners 5">
            <a:extLst>
              <a:ext uri="{FF2B5EF4-FFF2-40B4-BE49-F238E27FC236}">
                <a16:creationId xmlns:a16="http://schemas.microsoft.com/office/drawing/2014/main" id="{F140530C-25BA-F78F-71B0-349F80728CB9}"/>
              </a:ext>
              <a:ext uri="{C183D7F6-B498-43B3-948B-1728B52AA6E4}">
                <adec:decorative xmlns:adec="http://schemas.microsoft.com/office/drawing/2017/decorative" val="1"/>
              </a:ext>
            </a:extLst>
          </p:cNvPr>
          <p:cNvSpPr/>
          <p:nvPr/>
        </p:nvSpPr>
        <p:spPr bwMode="auto">
          <a:xfrm>
            <a:off x="-756458" y="1571104"/>
            <a:ext cx="6625244" cy="4314307"/>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17336" y="178723"/>
            <a:ext cx="10757328" cy="793866"/>
          </a:xfrm>
        </p:spPr>
        <p:txBody>
          <a:bodyPr vert="horz" lIns="91440" tIns="45720" rIns="91440" bIns="45720" rtlCol="0" anchor="b">
            <a:normAutofit/>
          </a:bodyPr>
          <a:lstStyle/>
          <a:p>
            <a:r>
              <a:rPr lang="en-US" kern="1200" dirty="0">
                <a:solidFill>
                  <a:schemeClr val="tx1"/>
                </a:solidFill>
                <a:latin typeface="+mj-lt"/>
                <a:ea typeface="+mj-ea"/>
                <a:cs typeface="+mj-cs"/>
              </a:rPr>
              <a:t>Section B. Federal Funds</a:t>
            </a:r>
            <a:r>
              <a:rPr lang="en-US" sz="3200" kern="1200" dirty="0">
                <a:solidFill>
                  <a:schemeClr val="tx1"/>
                </a:solidFill>
                <a:latin typeface="+mj-lt"/>
                <a:ea typeface="+mj-ea"/>
                <a:cs typeface="+mj-cs"/>
              </a:rPr>
              <a:t> </a:t>
            </a:r>
            <a:r>
              <a:rPr lang="en-US" sz="1800" b="0" kern="1200" dirty="0">
                <a:solidFill>
                  <a:schemeClr val="tx1"/>
                </a:solidFill>
                <a:latin typeface="+mj-lt"/>
                <a:ea typeface="+mj-ea"/>
                <a:cs typeface="+mj-cs"/>
              </a:rPr>
              <a:t>(3)</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106680" y="1773704"/>
            <a:ext cx="5579225" cy="39953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accent2"/>
                </a:solidFill>
              </a:rPr>
              <a:t>12. Federal Cash Disbursements:</a:t>
            </a:r>
          </a:p>
          <a:p>
            <a:pPr>
              <a:lnSpc>
                <a:spcPct val="120000"/>
              </a:lnSpc>
            </a:pPr>
            <a:r>
              <a:rPr lang="en-US" sz="1800" dirty="0">
                <a:solidFill>
                  <a:schemeClr val="accent2"/>
                </a:solidFill>
              </a:rPr>
              <a:t>Enter the cumulative amount of actual disbursements made by the grantee from the Federal VR funds drawn down and received during the reporting period from Line 11, Federal Cash Receipts. </a:t>
            </a:r>
          </a:p>
          <a:p>
            <a:pPr>
              <a:lnSpc>
                <a:spcPct val="120000"/>
              </a:lnSpc>
            </a:pPr>
            <a:r>
              <a:rPr lang="en-US" sz="1800" dirty="0">
                <a:solidFill>
                  <a:schemeClr val="accent2"/>
                </a:solidFill>
              </a:rPr>
              <a:t>Disbursements are the sum of actual cash expenditures made for direct charges for goods and services, the amount of indirect expenses charged to the award, and the amount of payments made to contractors/vendors.</a:t>
            </a:r>
          </a:p>
        </p:txBody>
      </p:sp>
      <p:sp>
        <p:nvSpPr>
          <p:cNvPr id="9" name="Content Placeholder 2">
            <a:extLst>
              <a:ext uri="{FF2B5EF4-FFF2-40B4-BE49-F238E27FC236}">
                <a16:creationId xmlns:a16="http://schemas.microsoft.com/office/drawing/2014/main" id="{909A7F64-7AFA-1F8B-5F6B-022029562778}"/>
              </a:ext>
            </a:extLst>
          </p:cNvPr>
          <p:cNvSpPr txBox="1">
            <a:spLocks/>
          </p:cNvSpPr>
          <p:nvPr/>
        </p:nvSpPr>
        <p:spPr>
          <a:xfrm>
            <a:off x="6392874" y="1773704"/>
            <a:ext cx="5799126" cy="36461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accent2"/>
                </a:solidFill>
              </a:rPr>
              <a:t>13. Federal Cash on Hand (Line 11 minus Line 12):</a:t>
            </a:r>
          </a:p>
          <a:p>
            <a:pPr>
              <a:lnSpc>
                <a:spcPct val="120000"/>
              </a:lnSpc>
            </a:pPr>
            <a:r>
              <a:rPr lang="en-US" sz="1800" dirty="0">
                <a:solidFill>
                  <a:schemeClr val="accent2"/>
                </a:solidFill>
                <a:effectLst/>
                <a:ea typeface="Arial" panose="020B0604020202020204" pitchFamily="34" charset="0"/>
              </a:rPr>
              <a:t>If more than three business days</a:t>
            </a:r>
            <a:r>
              <a:rPr lang="en-US" sz="1800" spc="-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of cash are on</a:t>
            </a:r>
            <a:r>
              <a:rPr lang="en-US" sz="1800" spc="-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hand,</a:t>
            </a:r>
            <a:r>
              <a:rPr lang="en-US" sz="1800" spc="-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grantees must provide an explanation on Line</a:t>
            </a:r>
            <a:r>
              <a:rPr lang="en-US" sz="1800" spc="-3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40,</a:t>
            </a:r>
            <a:r>
              <a:rPr lang="en-US" sz="1800" spc="-5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Remarks,</a:t>
            </a:r>
            <a:r>
              <a:rPr lang="en-US" sz="1800" spc="-10"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as</a:t>
            </a:r>
            <a:r>
              <a:rPr lang="en-US" sz="1800" spc="-60"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to</a:t>
            </a:r>
            <a:r>
              <a:rPr lang="en-US" sz="1800" spc="-5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why</a:t>
            </a:r>
            <a:r>
              <a:rPr lang="en-US" sz="1800" spc="-50"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the</a:t>
            </a:r>
            <a:r>
              <a:rPr lang="en-US" sz="1800" spc="-6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drawdown</a:t>
            </a:r>
            <a:r>
              <a:rPr lang="en-US" sz="1800" spc="-2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was</a:t>
            </a:r>
            <a:r>
              <a:rPr lang="en-US" sz="1800" spc="-40"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made</a:t>
            </a:r>
            <a:r>
              <a:rPr lang="en-US" sz="1800" spc="-40"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prematurely</a:t>
            </a:r>
            <a:r>
              <a:rPr lang="en-US" sz="1800" spc="-2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or</a:t>
            </a:r>
            <a:r>
              <a:rPr lang="en-US" sz="1800" spc="-5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other</a:t>
            </a:r>
            <a:r>
              <a:rPr lang="en-US" sz="1800" spc="-5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reasons</a:t>
            </a:r>
            <a:r>
              <a:rPr lang="en-US" sz="1800" spc="-2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for</a:t>
            </a:r>
            <a:r>
              <a:rPr lang="en-US" sz="1800" spc="-55"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the</a:t>
            </a:r>
            <a:r>
              <a:rPr lang="en-US" sz="1800" spc="-40" dirty="0">
                <a:solidFill>
                  <a:schemeClr val="accent2"/>
                </a:solidFill>
                <a:effectLst/>
                <a:ea typeface="Arial" panose="020B0604020202020204" pitchFamily="34" charset="0"/>
              </a:rPr>
              <a:t> </a:t>
            </a:r>
            <a:r>
              <a:rPr lang="en-US" sz="1800" dirty="0">
                <a:solidFill>
                  <a:schemeClr val="accent2"/>
                </a:solidFill>
                <a:effectLst/>
                <a:ea typeface="Arial" panose="020B0604020202020204" pitchFamily="34" charset="0"/>
              </a:rPr>
              <a:t>excess </a:t>
            </a:r>
            <a:r>
              <a:rPr lang="en-US" sz="1800" spc="-10" dirty="0">
                <a:solidFill>
                  <a:schemeClr val="accent2"/>
                </a:solidFill>
                <a:effectLst/>
                <a:ea typeface="Arial" panose="020B0604020202020204" pitchFamily="34" charset="0"/>
              </a:rPr>
              <a:t>cash.</a:t>
            </a:r>
            <a:r>
              <a:rPr lang="en-US" sz="1800" dirty="0">
                <a:solidFill>
                  <a:schemeClr val="accent2"/>
                </a:solidFill>
                <a:effectLst/>
                <a:ea typeface="Arial" panose="020B0604020202020204" pitchFamily="34" charset="0"/>
              </a:rPr>
              <a:t> </a:t>
            </a:r>
            <a:r>
              <a:rPr lang="en-US" sz="1800" spc="-10" dirty="0">
                <a:solidFill>
                  <a:schemeClr val="accent2"/>
                </a:solidFill>
                <a:effectLst/>
                <a:ea typeface="Arial" panose="020B0604020202020204" pitchFamily="34" charset="0"/>
              </a:rPr>
              <a:t>In accordance with the Cash Management Improvement Act (CMIA) requirements and Department guidance, grantees must minimize the time elapsing between drawdown of Federal funds and disbursement.</a:t>
            </a:r>
            <a:endParaRPr lang="en-US" sz="1800" dirty="0">
              <a:solidFill>
                <a:schemeClr val="accent2"/>
              </a:solidFill>
              <a:effectLst/>
              <a:ea typeface="Arial" panose="020B0604020202020204" pitchFamily="34" charset="0"/>
            </a:endParaRPr>
          </a:p>
          <a:p>
            <a:pPr marL="0" indent="0">
              <a:lnSpc>
                <a:spcPct val="120000"/>
              </a:lnSpc>
              <a:buNone/>
            </a:pPr>
            <a:r>
              <a:rPr lang="en-US" sz="1800" i="1" dirty="0">
                <a:solidFill>
                  <a:schemeClr val="accent2"/>
                </a:solidFill>
              </a:rPr>
              <a:t>Data entry is not required.</a:t>
            </a:r>
          </a:p>
        </p:txBody>
      </p:sp>
    </p:spTree>
    <p:custDataLst>
      <p:tags r:id="rId1"/>
    </p:custDataLst>
    <p:extLst>
      <p:ext uri="{BB962C8B-B14F-4D97-AF65-F5344CB8AC3E}">
        <p14:creationId xmlns:p14="http://schemas.microsoft.com/office/powerpoint/2010/main" val="37879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41F99C0-FEFD-23D6-5380-8109A1ED6995}"/>
              </a:ext>
              <a:ext uri="{C183D7F6-B498-43B3-948B-1728B52AA6E4}">
                <adec:decorative xmlns:adec="http://schemas.microsoft.com/office/drawing/2017/decorative" val="1"/>
              </a:ext>
            </a:extLst>
          </p:cNvPr>
          <p:cNvSpPr/>
          <p:nvPr/>
        </p:nvSpPr>
        <p:spPr bwMode="auto">
          <a:xfrm>
            <a:off x="4139739" y="-1213659"/>
            <a:ext cx="9659389" cy="9659389"/>
          </a:xfrm>
          <a:prstGeom prst="ellipse">
            <a:avLst/>
          </a:pr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266007" y="274321"/>
            <a:ext cx="4879571" cy="1234440"/>
          </a:xfrm>
        </p:spPr>
        <p:txBody>
          <a:bodyPr vert="horz" lIns="91440" tIns="45720" rIns="91440" bIns="45720" rtlCol="0" anchor="b">
            <a:normAutofit fontScale="90000"/>
          </a:bodyPr>
          <a:lstStyle/>
          <a:p>
            <a:r>
              <a:rPr lang="en-US" kern="1200" dirty="0">
                <a:solidFill>
                  <a:schemeClr val="tx1"/>
                </a:solidFill>
                <a:latin typeface="+mj-lt"/>
                <a:ea typeface="+mj-ea"/>
                <a:cs typeface="+mj-cs"/>
              </a:rPr>
              <a:t>Section B. Federal Funds </a:t>
            </a:r>
            <a:r>
              <a:rPr lang="en-US" sz="2000" b="0" kern="1200" dirty="0">
                <a:solidFill>
                  <a:schemeClr val="tx1"/>
                </a:solidFill>
                <a:latin typeface="+mj-lt"/>
                <a:ea typeface="+mj-ea"/>
                <a:cs typeface="+mj-cs"/>
              </a:rPr>
              <a:t>(4)</a:t>
            </a:r>
            <a:endParaRPr lang="en-US" sz="20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145578" y="1165328"/>
            <a:ext cx="6817096" cy="550147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200" b="1" dirty="0">
                <a:solidFill>
                  <a:schemeClr val="bg1"/>
                </a:solidFill>
              </a:rPr>
              <a:t>14. Federal Share of Allowable Expenditures:</a:t>
            </a:r>
          </a:p>
          <a:p>
            <a:pPr>
              <a:lnSpc>
                <a:spcPct val="120000"/>
              </a:lnSpc>
            </a:pPr>
            <a:r>
              <a:rPr lang="en-US" sz="3200" dirty="0">
                <a:solidFill>
                  <a:schemeClr val="bg1"/>
                </a:solidFill>
              </a:rPr>
              <a:t>Enter the </a:t>
            </a:r>
            <a:r>
              <a:rPr lang="en-US" sz="3200" b="1" dirty="0">
                <a:solidFill>
                  <a:schemeClr val="bg1"/>
                </a:solidFill>
              </a:rPr>
              <a:t>total</a:t>
            </a:r>
            <a:r>
              <a:rPr lang="en-US" sz="3200" dirty="0">
                <a:solidFill>
                  <a:schemeClr val="bg1"/>
                </a:solidFill>
              </a:rPr>
              <a:t> amount of allowable expenditures incurred with Federal VR funds (also known as Federal expenditures). </a:t>
            </a:r>
          </a:p>
          <a:p>
            <a:pPr marL="0" indent="0">
              <a:lnSpc>
                <a:spcPct val="120000"/>
              </a:lnSpc>
              <a:buNone/>
            </a:pPr>
            <a:r>
              <a:rPr lang="en-US" b="1" dirty="0">
                <a:solidFill>
                  <a:schemeClr val="bg1"/>
                </a:solidFill>
              </a:rPr>
              <a:t>Do not include </a:t>
            </a:r>
            <a:r>
              <a:rPr lang="en-US" dirty="0">
                <a:solidFill>
                  <a:schemeClr val="bg1"/>
                </a:solidFill>
              </a:rPr>
              <a:t>expenditures incurred with program income (e.g., program income received as SSA reimbursements for VR services provided to SSA recipients and beneficiaries) received by the grantee on this line. Such program income expenditures will be reported in Section C, Federal Program Income.</a:t>
            </a:r>
          </a:p>
          <a:p>
            <a:pPr marL="0" indent="0">
              <a:lnSpc>
                <a:spcPct val="120000"/>
              </a:lnSpc>
              <a:buNone/>
            </a:pPr>
            <a:r>
              <a:rPr lang="en-US" i="1" dirty="0">
                <a:solidFill>
                  <a:schemeClr val="bg1"/>
                </a:solidFill>
              </a:rPr>
              <a:t>Grantees </a:t>
            </a:r>
            <a:r>
              <a:rPr lang="en-US" b="1" i="1" dirty="0">
                <a:solidFill>
                  <a:schemeClr val="bg1"/>
                </a:solidFill>
              </a:rPr>
              <a:t>must include </a:t>
            </a:r>
            <a:r>
              <a:rPr lang="en-US" i="1" dirty="0">
                <a:solidFill>
                  <a:schemeClr val="bg1"/>
                </a:solidFill>
              </a:rPr>
              <a:t>the total of all allowable Federal VR fund expenditures incurred, as reported on Lines 15, 16 and 17. </a:t>
            </a:r>
          </a:p>
          <a:p>
            <a:pPr marL="457200" lvl="1" indent="0">
              <a:lnSpc>
                <a:spcPct val="120000"/>
              </a:lnSpc>
              <a:buNone/>
            </a:pPr>
            <a:r>
              <a:rPr lang="en-US" sz="2700" i="1" dirty="0">
                <a:solidFill>
                  <a:schemeClr val="bg1"/>
                </a:solidFill>
              </a:rPr>
              <a:t>For example, grantees </a:t>
            </a:r>
            <a:r>
              <a:rPr lang="en-US" sz="2700" b="1" i="1" dirty="0">
                <a:solidFill>
                  <a:schemeClr val="bg1"/>
                </a:solidFill>
              </a:rPr>
              <a:t>must include</a:t>
            </a:r>
            <a:r>
              <a:rPr lang="en-US" sz="2700" i="1" dirty="0">
                <a:solidFill>
                  <a:schemeClr val="bg1"/>
                </a:solidFill>
              </a:rPr>
              <a:t> the amount expended on pre-employment transition services (which is reported on Line 14 as part of the total of Federal Share of Allowable Expenditures) separately in Line 15, Federal Funds Expended for the Provision of Pre-Employment Transition Services.</a:t>
            </a:r>
          </a:p>
        </p:txBody>
      </p:sp>
      <p:pic>
        <p:nvPicPr>
          <p:cNvPr id="4" name="Picture 3">
            <a:extLst>
              <a:ext uri="{FF2B5EF4-FFF2-40B4-BE49-F238E27FC236}">
                <a16:creationId xmlns:a16="http://schemas.microsoft.com/office/drawing/2014/main" id="{AEA54CE2-B52D-FD88-F729-6873F3BC145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69793"/>
          <a:stretch/>
        </p:blipFill>
        <p:spPr>
          <a:xfrm>
            <a:off x="2705792" y="4987636"/>
            <a:ext cx="2210437" cy="1679171"/>
          </a:xfrm>
          <a:prstGeom prst="rect">
            <a:avLst/>
          </a:prstGeom>
        </p:spPr>
      </p:pic>
    </p:spTree>
    <p:custDataLst>
      <p:tags r:id="rId1"/>
    </p:custDataLst>
    <p:extLst>
      <p:ext uri="{BB962C8B-B14F-4D97-AF65-F5344CB8AC3E}">
        <p14:creationId xmlns:p14="http://schemas.microsoft.com/office/powerpoint/2010/main" val="2964944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B92EE49-CAAC-B45B-AFC9-47CFBD3880AC}"/>
              </a:ext>
              <a:ext uri="{C183D7F6-B498-43B3-948B-1728B52AA6E4}">
                <adec:decorative xmlns:adec="http://schemas.microsoft.com/office/drawing/2017/decorative" val="1"/>
              </a:ext>
            </a:extLst>
          </p:cNvPr>
          <p:cNvSpPr/>
          <p:nvPr/>
        </p:nvSpPr>
        <p:spPr bwMode="auto">
          <a:xfrm>
            <a:off x="-399012" y="1552700"/>
            <a:ext cx="11873676" cy="1409007"/>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596472" y="344385"/>
            <a:ext cx="10757328" cy="890649"/>
          </a:xfrm>
        </p:spPr>
        <p:txBody>
          <a:bodyPr vert="horz" lIns="91440" tIns="45720" rIns="91440" bIns="45720" rtlCol="0" anchor="b">
            <a:normAutofit/>
          </a:bodyPr>
          <a:lstStyle/>
          <a:p>
            <a:r>
              <a:rPr lang="en-US" kern="1200" dirty="0">
                <a:solidFill>
                  <a:schemeClr val="tx1"/>
                </a:solidFill>
                <a:latin typeface="+mj-lt"/>
                <a:ea typeface="+mj-ea"/>
                <a:cs typeface="+mj-cs"/>
              </a:rPr>
              <a:t>Section B. Federal Funds </a:t>
            </a:r>
            <a:r>
              <a:rPr lang="en-US" sz="1800" b="0" kern="1200" dirty="0">
                <a:solidFill>
                  <a:schemeClr val="tx1"/>
                </a:solidFill>
                <a:latin typeface="+mj-lt"/>
                <a:ea typeface="+mj-ea"/>
                <a:cs typeface="+mj-cs"/>
              </a:rPr>
              <a:t>(5)</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838200" y="1616149"/>
            <a:ext cx="10515600" cy="50174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Font typeface="Arial" panose="020B0604020202020204" pitchFamily="34" charset="0"/>
              <a:buNone/>
            </a:pPr>
            <a:r>
              <a:rPr lang="en-US" sz="2200" b="1" dirty="0">
                <a:solidFill>
                  <a:schemeClr val="accent2"/>
                </a:solidFill>
              </a:rPr>
              <a:t>15. Federal Funds Expended for the Provision of Pre-Employment Transition Services (not including expenditures for these services incurred with program income):</a:t>
            </a:r>
          </a:p>
          <a:p>
            <a:pPr marL="457200" indent="-342900">
              <a:lnSpc>
                <a:spcPct val="120000"/>
              </a:lnSpc>
            </a:pPr>
            <a:r>
              <a:rPr lang="en-US" sz="2000" dirty="0">
                <a:solidFill>
                  <a:schemeClr val="accent1"/>
                </a:solidFill>
                <a:effectLst/>
                <a:ea typeface="Arial" panose="020B0604020202020204" pitchFamily="34" charset="0"/>
              </a:rPr>
              <a:t>Enter</a:t>
            </a:r>
            <a:r>
              <a:rPr lang="en-US" sz="2000" spc="-2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the</a:t>
            </a:r>
            <a:r>
              <a:rPr lang="en-US" sz="2000" b="1" spc="-15" dirty="0">
                <a:solidFill>
                  <a:schemeClr val="accent1"/>
                </a:solidFill>
                <a:effectLst/>
                <a:ea typeface="Arial" panose="020B0604020202020204" pitchFamily="34" charset="0"/>
              </a:rPr>
              <a:t> </a:t>
            </a:r>
            <a:r>
              <a:rPr lang="en-US" sz="2000" b="1" dirty="0">
                <a:solidFill>
                  <a:schemeClr val="accent1"/>
                </a:solidFill>
                <a:effectLst/>
                <a:ea typeface="Arial" panose="020B0604020202020204" pitchFamily="34" charset="0"/>
              </a:rPr>
              <a:t>total</a:t>
            </a:r>
            <a:r>
              <a:rPr lang="en-US" sz="2000" dirty="0">
                <a:solidFill>
                  <a:schemeClr val="accent1"/>
                </a:solidFill>
                <a:effectLst/>
                <a:ea typeface="Arial" panose="020B0604020202020204" pitchFamily="34" charset="0"/>
              </a:rPr>
              <a:t>, even if it exceeds the 15 percent requirement, amount</a:t>
            </a:r>
            <a:r>
              <a:rPr lang="en-US" sz="2000" spc="-1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of</a:t>
            </a:r>
            <a:r>
              <a:rPr lang="en-US" sz="2000" spc="-1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allowable</a:t>
            </a:r>
            <a:r>
              <a:rPr lang="en-US" sz="2000" spc="-3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Federal</a:t>
            </a:r>
            <a:r>
              <a:rPr lang="en-US" sz="2000" spc="-2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expenditures,</a:t>
            </a:r>
            <a:r>
              <a:rPr lang="en-US" sz="2000" spc="-5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included</a:t>
            </a:r>
            <a:r>
              <a:rPr lang="en-US" sz="2000" spc="-5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in</a:t>
            </a:r>
            <a:r>
              <a:rPr lang="en-US" sz="2000" spc="-3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Line 14, Federal Share of Expenditures, for the provision of pre-employment transition</a:t>
            </a:r>
            <a:r>
              <a:rPr lang="en-US" sz="2000" spc="-4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services</a:t>
            </a:r>
            <a:r>
              <a:rPr lang="en-US" sz="2000" spc="-6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to</a:t>
            </a:r>
            <a:r>
              <a:rPr lang="en-US" sz="2000" spc="-4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students</a:t>
            </a:r>
            <a:r>
              <a:rPr lang="en-US" sz="2000" spc="-5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with</a:t>
            </a:r>
            <a:r>
              <a:rPr lang="en-US" sz="2000" spc="-4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disabilities</a:t>
            </a:r>
            <a:r>
              <a:rPr lang="en-US" sz="2000" spc="-4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who</a:t>
            </a:r>
            <a:r>
              <a:rPr lang="en-US" sz="2000" spc="-4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are</a:t>
            </a:r>
            <a:r>
              <a:rPr lang="en-US" sz="2000" spc="-5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potentially</a:t>
            </a:r>
            <a:r>
              <a:rPr lang="en-US" sz="2000" spc="-3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eligible or eligible for the VR program.</a:t>
            </a:r>
          </a:p>
          <a:p>
            <a:pPr marL="457200" indent="-342900">
              <a:lnSpc>
                <a:spcPct val="120000"/>
              </a:lnSpc>
            </a:pPr>
            <a:r>
              <a:rPr lang="en-US" sz="2000" dirty="0">
                <a:solidFill>
                  <a:schemeClr val="accent1"/>
                </a:solidFill>
                <a:effectLst/>
                <a:ea typeface="Arial" panose="020B0604020202020204" pitchFamily="34" charset="0"/>
              </a:rPr>
              <a:t>Include all Federal expenditures for pre-employment transition services whether provided</a:t>
            </a:r>
            <a:r>
              <a:rPr lang="en-US" sz="2000" spc="-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by agency staff or purchased. Only include</a:t>
            </a:r>
            <a:r>
              <a:rPr lang="en-US" sz="2000" spc="-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Federal VR funds</a:t>
            </a:r>
            <a:r>
              <a:rPr lang="en-US" sz="2000" spc="-7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that</a:t>
            </a:r>
            <a:r>
              <a:rPr lang="en-US" sz="2000" spc="-6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were</a:t>
            </a:r>
            <a:r>
              <a:rPr lang="en-US" sz="2000" spc="-6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expended</a:t>
            </a:r>
            <a:r>
              <a:rPr lang="en-US" sz="2000" spc="-9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for</a:t>
            </a:r>
            <a:r>
              <a:rPr lang="en-US" sz="2000" spc="-6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pre-employment</a:t>
            </a:r>
            <a:r>
              <a:rPr lang="en-US" sz="2000" spc="-6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transition</a:t>
            </a:r>
            <a:r>
              <a:rPr lang="en-US" sz="2000" spc="-50"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services</a:t>
            </a:r>
            <a:r>
              <a:rPr lang="en-US" sz="2000" spc="-75" dirty="0">
                <a:solidFill>
                  <a:schemeClr val="accent1"/>
                </a:solidFill>
                <a:effectLst/>
                <a:ea typeface="Arial" panose="020B0604020202020204" pitchFamily="34" charset="0"/>
              </a:rPr>
              <a:t> </a:t>
            </a:r>
            <a:r>
              <a:rPr lang="en-US" sz="2000" dirty="0">
                <a:solidFill>
                  <a:schemeClr val="accent1"/>
                </a:solidFill>
                <a:effectLst/>
                <a:ea typeface="Arial" panose="020B0604020202020204" pitchFamily="34" charset="0"/>
              </a:rPr>
              <a:t>activities described in Section 113 of the Rehabilitation Act.</a:t>
            </a:r>
          </a:p>
        </p:txBody>
      </p:sp>
    </p:spTree>
    <p:custDataLst>
      <p:tags r:id="rId1"/>
    </p:custDataLst>
    <p:extLst>
      <p:ext uri="{BB962C8B-B14F-4D97-AF65-F5344CB8AC3E}">
        <p14:creationId xmlns:p14="http://schemas.microsoft.com/office/powerpoint/2010/main" val="377163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2554448" y="151822"/>
            <a:ext cx="10757328" cy="781297"/>
          </a:xfrm>
        </p:spPr>
        <p:txBody>
          <a:bodyPr vert="horz" lIns="91440" tIns="45720" rIns="91440" bIns="45720" rtlCol="0" anchor="b">
            <a:normAutofit/>
          </a:bodyPr>
          <a:lstStyle/>
          <a:p>
            <a:r>
              <a:rPr lang="en-US" kern="1200" dirty="0">
                <a:solidFill>
                  <a:schemeClr val="tx1"/>
                </a:solidFill>
                <a:latin typeface="+mj-lt"/>
                <a:ea typeface="+mj-ea"/>
                <a:cs typeface="+mj-cs"/>
              </a:rPr>
              <a:t>Section B. Federal Funds </a:t>
            </a:r>
            <a:r>
              <a:rPr lang="en-US" sz="1800" b="0" kern="1200" dirty="0">
                <a:solidFill>
                  <a:schemeClr val="tx1"/>
                </a:solidFill>
                <a:latin typeface="+mj-lt"/>
                <a:ea typeface="+mj-ea"/>
                <a:cs typeface="+mj-cs"/>
              </a:rPr>
              <a:t>(6)</a:t>
            </a:r>
            <a:endParaRPr lang="en-US" sz="1800" kern="1200" dirty="0">
              <a:solidFill>
                <a:schemeClr val="tx1"/>
              </a:solidFill>
              <a:latin typeface="+mj-lt"/>
              <a:ea typeface="+mj-ea"/>
              <a:cs typeface="+mj-cs"/>
            </a:endParaRPr>
          </a:p>
        </p:txBody>
      </p:sp>
      <p:sp>
        <p:nvSpPr>
          <p:cNvPr id="6" name="Oval 5">
            <a:extLst>
              <a:ext uri="{FF2B5EF4-FFF2-40B4-BE49-F238E27FC236}">
                <a16:creationId xmlns:a16="http://schemas.microsoft.com/office/drawing/2014/main" id="{E1FD2CDF-5F18-7933-F9E1-881BBD566EF5}"/>
              </a:ext>
            </a:extLst>
          </p:cNvPr>
          <p:cNvSpPr/>
          <p:nvPr/>
        </p:nvSpPr>
        <p:spPr bwMode="auto">
          <a:xfrm>
            <a:off x="-229985" y="933119"/>
            <a:ext cx="2723803" cy="2723803"/>
          </a:xfrm>
          <a:prstGeom prst="ellipse">
            <a:avLst/>
          </a:prstGeom>
          <a:solidFill>
            <a:schemeClr val="accent3">
              <a:lumMod val="75000"/>
            </a:schemeClr>
          </a:solidFill>
          <a:ln w="25400">
            <a:noFill/>
          </a:ln>
        </p:spPr>
        <p:txBody>
          <a:bodyPr vert="horz" wrap="square" lIns="91440" tIns="45720" rIns="91440" bIns="45720" numCol="1" rtlCol="0" anchor="t" anchorCtr="0" compatLnSpc="1">
            <a:prstTxWarp prst="textNoShape">
              <a:avLst/>
            </a:prstTxWarp>
          </a:bodyPr>
          <a:lstStyle/>
          <a:p>
            <a:pPr algn="ctr"/>
            <a:r>
              <a:rPr lang="en-US" b="1" dirty="0">
                <a:solidFill>
                  <a:schemeClr val="bg1"/>
                </a:solidFill>
              </a:rPr>
              <a:t>16. Federal Share for Establishment of Facilities for CRP Purposes:</a:t>
            </a:r>
          </a:p>
          <a:p>
            <a:pPr algn="r"/>
            <a:endParaRPr lang="en-US" dirty="0"/>
          </a:p>
        </p:txBody>
      </p:sp>
      <p:sp>
        <p:nvSpPr>
          <p:cNvPr id="9" name="Content Placeholder 2">
            <a:extLst>
              <a:ext uri="{FF2B5EF4-FFF2-40B4-BE49-F238E27FC236}">
                <a16:creationId xmlns:a16="http://schemas.microsoft.com/office/drawing/2014/main" id="{151EFC82-03C4-2A1E-9A0D-6AEC25EC6F21}"/>
              </a:ext>
            </a:extLst>
          </p:cNvPr>
          <p:cNvSpPr txBox="1">
            <a:spLocks/>
          </p:cNvSpPr>
          <p:nvPr/>
        </p:nvSpPr>
        <p:spPr>
          <a:xfrm>
            <a:off x="2493818" y="1170692"/>
            <a:ext cx="9468196" cy="2623004"/>
          </a:xfrm>
          <a:prstGeom prst="rect">
            <a:avLst/>
          </a:prstGeom>
          <a:solidFill>
            <a:schemeClr val="accent3">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800" dirty="0"/>
              <a:t>Enter the Federal share of allowable expenditures incurred for the establishment of facilities for Community Rehabilitation Program (CRP) purposes, which was also included in the total amount of Federal expenditures reported on Line 14, Federal Share of Expenditures. </a:t>
            </a:r>
          </a:p>
          <a:p>
            <a:pPr>
              <a:lnSpc>
                <a:spcPct val="120000"/>
              </a:lnSpc>
            </a:pPr>
            <a:r>
              <a:rPr lang="en-US" sz="1800" dirty="0"/>
              <a:t>Include only those Federal expenditures on Line 16 for activities that would meet the definition of “establishment of a facility for a public or nonprofit community rehabilitation program” at 34 C.F.R. § 361.5(c)(17).</a:t>
            </a:r>
          </a:p>
        </p:txBody>
      </p:sp>
      <p:sp>
        <p:nvSpPr>
          <p:cNvPr id="7" name="Oval 6">
            <a:extLst>
              <a:ext uri="{FF2B5EF4-FFF2-40B4-BE49-F238E27FC236}">
                <a16:creationId xmlns:a16="http://schemas.microsoft.com/office/drawing/2014/main" id="{82ECFEBC-29F9-1D45-67C1-4F30ACE28EB8}"/>
              </a:ext>
            </a:extLst>
          </p:cNvPr>
          <p:cNvSpPr/>
          <p:nvPr/>
        </p:nvSpPr>
        <p:spPr bwMode="auto">
          <a:xfrm>
            <a:off x="-229985" y="3701934"/>
            <a:ext cx="2723803" cy="2723803"/>
          </a:xfrm>
          <a:prstGeom prst="ellipse">
            <a:avLst/>
          </a:prstGeom>
          <a:solidFill>
            <a:schemeClr val="accent4">
              <a:lumMod val="75000"/>
            </a:schemeClr>
          </a:solidFill>
          <a:ln w="25400">
            <a:noFill/>
          </a:ln>
        </p:spPr>
        <p:txBody>
          <a:bodyPr vert="horz" wrap="square" lIns="91440" tIns="45720" rIns="91440" bIns="45720" numCol="1" rtlCol="0" anchor="t" anchorCtr="0" compatLnSpc="1">
            <a:prstTxWarp prst="textNoShape">
              <a:avLst/>
            </a:prstTxWarp>
          </a:bodyPr>
          <a:lstStyle/>
          <a:p>
            <a:pPr algn="ctr"/>
            <a:r>
              <a:rPr lang="en-US" b="1" dirty="0">
                <a:solidFill>
                  <a:schemeClr val="bg1"/>
                </a:solidFill>
              </a:rPr>
              <a:t>17. Federal Share for Construction of Facilities for CRP Purposes:</a:t>
            </a:r>
          </a:p>
          <a:p>
            <a:pPr algn="ctr"/>
            <a:endParaRPr lang="en-US" dirty="0"/>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2554448" y="4042046"/>
            <a:ext cx="9468197" cy="2319252"/>
          </a:xfrm>
          <a:prstGeom prst="rect">
            <a:avLst/>
          </a:prstGeom>
          <a:solidFill>
            <a:schemeClr val="accent4">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800" dirty="0"/>
              <a:t>Enter the Federal share of allowable expenditures incurred for the construction of facilities for CRP purposes, which was also included on Line 14, Federal Share of Expenditures. </a:t>
            </a:r>
          </a:p>
          <a:p>
            <a:pPr>
              <a:lnSpc>
                <a:spcPct val="120000"/>
              </a:lnSpc>
            </a:pPr>
            <a:r>
              <a:rPr lang="en-US" sz="1800" dirty="0"/>
              <a:t>Only include those expenditures, paid with Federal funds, for activities that would meet the definition of “construction of a facility for a public or nonprofit community rehabilitation program” at 34 C.F.R. § 361.5(c)(10).</a:t>
            </a:r>
            <a:endParaRPr lang="en-US" sz="1800" i="1" dirty="0"/>
          </a:p>
        </p:txBody>
      </p:sp>
    </p:spTree>
    <p:custDataLst>
      <p:tags r:id="rId1"/>
    </p:custDataLst>
    <p:extLst>
      <p:ext uri="{BB962C8B-B14F-4D97-AF65-F5344CB8AC3E}">
        <p14:creationId xmlns:p14="http://schemas.microsoft.com/office/powerpoint/2010/main" val="342665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218572" y="-232755"/>
            <a:ext cx="10757328" cy="1234440"/>
          </a:xfrm>
        </p:spPr>
        <p:txBody>
          <a:bodyPr vert="horz" lIns="91440" tIns="45720" rIns="91440" bIns="45720" rtlCol="0" anchor="b">
            <a:normAutofit/>
          </a:bodyPr>
          <a:lstStyle/>
          <a:p>
            <a:r>
              <a:rPr lang="en-US" kern="1200" dirty="0">
                <a:solidFill>
                  <a:schemeClr val="tx1"/>
                </a:solidFill>
                <a:latin typeface="+mj-lt"/>
                <a:ea typeface="+mj-ea"/>
                <a:cs typeface="+mj-cs"/>
              </a:rPr>
              <a:t>Section B. Federal Funds </a:t>
            </a:r>
            <a:r>
              <a:rPr lang="en-US" sz="1800" b="0" kern="1200" dirty="0">
                <a:solidFill>
                  <a:schemeClr val="tx1"/>
                </a:solidFill>
                <a:latin typeface="+mj-lt"/>
                <a:ea typeface="+mj-ea"/>
                <a:cs typeface="+mj-cs"/>
              </a:rPr>
              <a:t>(7)</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218572" y="922711"/>
            <a:ext cx="9420103" cy="56194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t>18. Federal Share of Unliquidated Obligations:</a:t>
            </a:r>
          </a:p>
          <a:p>
            <a:pPr>
              <a:lnSpc>
                <a:spcPct val="120000"/>
              </a:lnSpc>
            </a:pPr>
            <a:r>
              <a:rPr lang="en-US" sz="1800" dirty="0"/>
              <a:t>Enter the Federal portion of allowable unliquidated obligations incurred by the grantee. </a:t>
            </a:r>
          </a:p>
          <a:p>
            <a:pPr>
              <a:lnSpc>
                <a:spcPct val="120000"/>
              </a:lnSpc>
            </a:pPr>
            <a:r>
              <a:rPr lang="en-US" sz="1800" dirty="0"/>
              <a:t>These include direct and indirect obligations for goods and services incurred by the grantee, as well as amounts due to contractors/vendors. </a:t>
            </a:r>
          </a:p>
          <a:p>
            <a:pPr>
              <a:lnSpc>
                <a:spcPct val="120000"/>
              </a:lnSpc>
            </a:pPr>
            <a:r>
              <a:rPr lang="en-US" sz="1800" dirty="0"/>
              <a:t>When submitting a final RSA-17 report, this data element should be ZERO because all obligations must be liquidated prior to the submission of the final financial reports and grant closure. </a:t>
            </a:r>
          </a:p>
          <a:p>
            <a:pPr>
              <a:lnSpc>
                <a:spcPct val="120000"/>
              </a:lnSpc>
            </a:pPr>
            <a:r>
              <a:rPr lang="en-US" sz="1800" dirty="0"/>
              <a:t>Do not include on Line 18 –</a:t>
            </a:r>
          </a:p>
          <a:p>
            <a:pPr lvl="1">
              <a:lnSpc>
                <a:spcPct val="120000"/>
              </a:lnSpc>
            </a:pPr>
            <a:r>
              <a:rPr lang="en-US" sz="1800" dirty="0"/>
              <a:t>Expenditures reported on Line 12, Federal Cash Disbursements; </a:t>
            </a:r>
          </a:p>
          <a:p>
            <a:pPr lvl="1">
              <a:lnSpc>
                <a:spcPct val="120000"/>
              </a:lnSpc>
            </a:pPr>
            <a:r>
              <a:rPr lang="en-US" sz="1800" dirty="0"/>
              <a:t>Expenditures reported on Line 14, Federal Share of Allowable Expenditures; and</a:t>
            </a:r>
          </a:p>
          <a:p>
            <a:pPr lvl="1">
              <a:lnSpc>
                <a:spcPct val="120000"/>
              </a:lnSpc>
            </a:pPr>
            <a:r>
              <a:rPr lang="en-US" sz="1800" dirty="0"/>
              <a:t>Future fund commitments for which an obligation or expense has not been incurred during the reporting period, in accordance with 34 C.F.R. § 76.707.</a:t>
            </a:r>
          </a:p>
        </p:txBody>
      </p:sp>
      <p:pic>
        <p:nvPicPr>
          <p:cNvPr id="4" name="Picture 3">
            <a:extLst>
              <a:ext uri="{FF2B5EF4-FFF2-40B4-BE49-F238E27FC236}">
                <a16:creationId xmlns:a16="http://schemas.microsoft.com/office/drawing/2014/main" id="{A9EB11F1-6A3D-D4E8-C68E-29A51C52C7E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4427" y="665018"/>
            <a:ext cx="2897573" cy="6016336"/>
          </a:xfrm>
          <a:prstGeom prst="rect">
            <a:avLst/>
          </a:prstGeom>
        </p:spPr>
      </p:pic>
    </p:spTree>
    <p:custDataLst>
      <p:tags r:id="rId1"/>
    </p:custDataLst>
    <p:extLst>
      <p:ext uri="{BB962C8B-B14F-4D97-AF65-F5344CB8AC3E}">
        <p14:creationId xmlns:p14="http://schemas.microsoft.com/office/powerpoint/2010/main" val="305650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ctrTitle"/>
          </p:nvPr>
        </p:nvSpPr>
        <p:spPr>
          <a:xfrm>
            <a:off x="396517" y="386627"/>
            <a:ext cx="3872068" cy="2459044"/>
          </a:xfrm>
        </p:spPr>
        <p:txBody>
          <a:bodyPr vert="horz" lIns="91440" tIns="45720" rIns="91440" bIns="45720" rtlCol="0" anchor="b">
            <a:normAutofit/>
          </a:bodyPr>
          <a:lstStyle/>
          <a:p>
            <a:r>
              <a:rPr lang="en-US" sz="4800" kern="1200" dirty="0">
                <a:solidFill>
                  <a:schemeClr val="accent3">
                    <a:lumMod val="50000"/>
                  </a:schemeClr>
                </a:solidFill>
                <a:latin typeface="+mj-lt"/>
                <a:ea typeface="+mj-ea"/>
                <a:cs typeface="+mj-cs"/>
              </a:rPr>
              <a:t>Section B. Federal Funds </a:t>
            </a:r>
            <a:r>
              <a:rPr lang="en-US" sz="1800" b="0" kern="1200" dirty="0">
                <a:solidFill>
                  <a:schemeClr val="accent3">
                    <a:lumMod val="50000"/>
                  </a:schemeClr>
                </a:solidFill>
                <a:latin typeface="+mj-lt"/>
                <a:ea typeface="+mj-ea"/>
                <a:cs typeface="+mj-cs"/>
              </a:rPr>
              <a:t>(8)</a:t>
            </a:r>
            <a:endParaRPr lang="en-US" sz="1800" kern="1200" dirty="0">
              <a:solidFill>
                <a:schemeClr val="accent3">
                  <a:lumMod val="50000"/>
                </a:schemeClr>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377147" y="664603"/>
            <a:ext cx="5992091" cy="552879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1175" indent="-511175">
              <a:lnSpc>
                <a:spcPct val="140000"/>
              </a:lnSpc>
              <a:buFont typeface="Arial" panose="020B0604020202020204" pitchFamily="34" charset="0"/>
              <a:buNone/>
            </a:pPr>
            <a:r>
              <a:rPr lang="en-US" b="1" dirty="0">
                <a:solidFill>
                  <a:schemeClr val="bg1"/>
                </a:solidFill>
              </a:rPr>
              <a:t>19. Total Federal Share (sum of Lines 14 and 18):</a:t>
            </a:r>
          </a:p>
          <a:p>
            <a:pPr>
              <a:lnSpc>
                <a:spcPct val="140000"/>
              </a:lnSpc>
            </a:pPr>
            <a:r>
              <a:rPr lang="en-US" i="1" dirty="0">
                <a:solidFill>
                  <a:schemeClr val="bg1"/>
                </a:solidFill>
              </a:rPr>
              <a:t>Data entry is not required. </a:t>
            </a:r>
          </a:p>
          <a:p>
            <a:pPr marL="0" indent="0">
              <a:lnSpc>
                <a:spcPct val="140000"/>
              </a:lnSpc>
              <a:buNone/>
            </a:pPr>
            <a:endParaRPr lang="en-US" b="1" dirty="0">
              <a:solidFill>
                <a:schemeClr val="bg1"/>
              </a:solidFill>
            </a:endParaRPr>
          </a:p>
          <a:p>
            <a:pPr marL="463550" indent="-463550">
              <a:lnSpc>
                <a:spcPct val="140000"/>
              </a:lnSpc>
              <a:buNone/>
            </a:pPr>
            <a:r>
              <a:rPr lang="en-US" b="1" dirty="0">
                <a:solidFill>
                  <a:schemeClr val="bg1"/>
                </a:solidFill>
              </a:rPr>
              <a:t>20. Unobligated Balance of Federal Funds (Line 10 minus Line 19):</a:t>
            </a:r>
          </a:p>
          <a:p>
            <a:pPr>
              <a:lnSpc>
                <a:spcPct val="140000"/>
              </a:lnSpc>
            </a:pPr>
            <a:r>
              <a:rPr lang="en-US" dirty="0">
                <a:solidFill>
                  <a:schemeClr val="bg1"/>
                </a:solidFill>
              </a:rPr>
              <a:t>For the final report, this figure represents the amount of Federal VR funds awarded that the grantee did not obligate or draw down.</a:t>
            </a:r>
          </a:p>
          <a:p>
            <a:pPr>
              <a:lnSpc>
                <a:spcPct val="140000"/>
              </a:lnSpc>
            </a:pPr>
            <a:r>
              <a:rPr lang="en-US" i="1" dirty="0">
                <a:solidFill>
                  <a:schemeClr val="bg1"/>
                </a:solidFill>
              </a:rPr>
              <a:t>Data entry is not required.</a:t>
            </a:r>
          </a:p>
        </p:txBody>
      </p:sp>
    </p:spTree>
    <p:custDataLst>
      <p:tags r:id="rId1"/>
    </p:custDataLst>
    <p:extLst>
      <p:ext uri="{BB962C8B-B14F-4D97-AF65-F5344CB8AC3E}">
        <p14:creationId xmlns:p14="http://schemas.microsoft.com/office/powerpoint/2010/main" val="64883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31520" y="365761"/>
            <a:ext cx="10757328" cy="927239"/>
          </a:xfrm>
        </p:spPr>
        <p:txBody>
          <a:bodyPr vert="horz" lIns="91440" tIns="45720" rIns="91440" bIns="45720" rtlCol="0" anchor="b">
            <a:normAutofit/>
          </a:bodyPr>
          <a:lstStyle/>
          <a:p>
            <a:r>
              <a:rPr lang="en-US" sz="4600" kern="1200" dirty="0">
                <a:solidFill>
                  <a:schemeClr val="tx1"/>
                </a:solidFill>
                <a:latin typeface="+mj-lt"/>
                <a:ea typeface="+mj-ea"/>
                <a:cs typeface="+mj-cs"/>
              </a:rPr>
              <a:t>Section C. Federal Program Income</a:t>
            </a:r>
          </a:p>
        </p:txBody>
      </p:sp>
      <p:graphicFrame>
        <p:nvGraphicFramePr>
          <p:cNvPr id="7" name="Table 3">
            <a:extLst>
              <a:ext uri="{FF2B5EF4-FFF2-40B4-BE49-F238E27FC236}">
                <a16:creationId xmlns:a16="http://schemas.microsoft.com/office/drawing/2014/main" id="{6AE3AD00-F70D-72EC-8A53-D2F90345DB17}"/>
              </a:ext>
            </a:extLst>
          </p:cNvPr>
          <p:cNvGraphicFramePr>
            <a:graphicFrameLocks noGrp="1"/>
          </p:cNvGraphicFramePr>
          <p:nvPr>
            <p:extLst>
              <p:ext uri="{D42A27DB-BD31-4B8C-83A1-F6EECF244321}">
                <p14:modId xmlns:p14="http://schemas.microsoft.com/office/powerpoint/2010/main" val="3553756381"/>
              </p:ext>
            </p:extLst>
          </p:nvPr>
        </p:nvGraphicFramePr>
        <p:xfrm>
          <a:off x="838398" y="1634227"/>
          <a:ext cx="11018983" cy="3930773"/>
        </p:xfrm>
        <a:graphic>
          <a:graphicData uri="http://schemas.openxmlformats.org/drawingml/2006/table">
            <a:tbl>
              <a:tblPr firstRow="1" bandRow="1">
                <a:tableStyleId>{F5AB1C69-6EDB-4FF4-983F-18BD219EF322}</a:tableStyleId>
              </a:tblPr>
              <a:tblGrid>
                <a:gridCol w="9807701">
                  <a:extLst>
                    <a:ext uri="{9D8B030D-6E8A-4147-A177-3AD203B41FA5}">
                      <a16:colId xmlns:a16="http://schemas.microsoft.com/office/drawing/2014/main" val="1299016654"/>
                    </a:ext>
                  </a:extLst>
                </a:gridCol>
                <a:gridCol w="1211282">
                  <a:extLst>
                    <a:ext uri="{9D8B030D-6E8A-4147-A177-3AD203B41FA5}">
                      <a16:colId xmlns:a16="http://schemas.microsoft.com/office/drawing/2014/main" val="4196759448"/>
                    </a:ext>
                  </a:extLst>
                </a:gridCol>
              </a:tblGrid>
              <a:tr h="642124">
                <a:tc>
                  <a:txBody>
                    <a:bodyPr/>
                    <a:lstStyle/>
                    <a:p>
                      <a:pPr marL="0" marR="0">
                        <a:lnSpc>
                          <a:spcPct val="120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B.  Federal Funds Amount </a:t>
                      </a:r>
                    </a:p>
                  </a:txBody>
                  <a:tcPr marL="73302" marR="73302" marT="0" marB="0" anchor="ctr">
                    <a:solidFill>
                      <a:schemeClr val="accent1"/>
                    </a:solidFill>
                  </a:tcPr>
                </a:tc>
                <a:tc>
                  <a:txBody>
                    <a:bodyPr/>
                    <a:lstStyle/>
                    <a:p>
                      <a:pPr>
                        <a:lnSpc>
                          <a:spcPct val="120000"/>
                        </a:lnSpc>
                      </a:pPr>
                      <a:r>
                        <a:rPr lang="en-US" sz="1800" dirty="0">
                          <a:solidFill>
                            <a:schemeClr val="bg1"/>
                          </a:solidFill>
                          <a:latin typeface="+mn-lt"/>
                        </a:rPr>
                        <a:t>Amount</a:t>
                      </a:r>
                    </a:p>
                  </a:txBody>
                  <a:tcPr marL="97735" marR="97735" marT="48868" marB="48868" anchor="ctr">
                    <a:solidFill>
                      <a:schemeClr val="accent1"/>
                    </a:solidFill>
                  </a:tcPr>
                </a:tc>
                <a:extLst>
                  <a:ext uri="{0D108BD9-81ED-4DB2-BD59-A6C34878D82A}">
                    <a16:rowId xmlns:a16="http://schemas.microsoft.com/office/drawing/2014/main" val="674537750"/>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21. Total Federal Program Income Received</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282767070"/>
                  </a:ext>
                </a:extLst>
              </a:tr>
              <a:tr h="396371">
                <a:tc>
                  <a:txBody>
                    <a:bodyPr/>
                    <a:lstStyle/>
                    <a:p>
                      <a:pPr marL="403225" marR="0" lvl="0" indent="-403225"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22. Program Income Expended Under VR Program in Accordance with the Addition Alternative</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582710389"/>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23. VR SSA Payments Transferred to the State Independent Living Services Program</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35015976"/>
                  </a:ext>
                </a:extLst>
              </a:tr>
              <a:tr h="396371">
                <a:tc>
                  <a:txBody>
                    <a:bodyPr/>
                    <a:lstStyle/>
                    <a:p>
                      <a:pPr marL="396875" marR="0" lvl="0" indent="-396875"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24. VR SSA Payments Transferred to the Independent Living Services for Older Individuals who are Blind Program</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690663069"/>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25. VR SSA Payments Transferred to the Client Assistance Program</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1166740196"/>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26. VR SSA Payments Transferred to the State Supported Employment Services Program</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497892050"/>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27. Unexpended Program Income*</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962463896"/>
                  </a:ext>
                </a:extLst>
              </a:tr>
            </a:tbl>
          </a:graphicData>
        </a:graphic>
      </p:graphicFrame>
    </p:spTree>
    <p:custDataLst>
      <p:tags r:id="rId1"/>
    </p:custDataLst>
    <p:extLst>
      <p:ext uri="{BB962C8B-B14F-4D97-AF65-F5344CB8AC3E}">
        <p14:creationId xmlns:p14="http://schemas.microsoft.com/office/powerpoint/2010/main" val="312997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5376949" y="598518"/>
            <a:ext cx="6485313" cy="1234440"/>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Section C. Federal Program Income </a:t>
            </a:r>
            <a:r>
              <a:rPr lang="en-US" sz="2000" b="0" kern="1200" dirty="0">
                <a:solidFill>
                  <a:schemeClr val="tx1"/>
                </a:solidFill>
                <a:latin typeface="+mj-lt"/>
                <a:ea typeface="+mj-ea"/>
                <a:cs typeface="+mj-cs"/>
              </a:rPr>
              <a:t>(2)</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376949" y="2078182"/>
            <a:ext cx="6485313" cy="392399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b="1" dirty="0"/>
              <a:t>21. Total Federal Program Income Received:</a:t>
            </a:r>
          </a:p>
          <a:p>
            <a:pPr>
              <a:lnSpc>
                <a:spcPct val="120000"/>
              </a:lnSpc>
            </a:pPr>
            <a:r>
              <a:rPr lang="en-US" sz="2000" dirty="0"/>
              <a:t>Enter the total amount of all program income received by the grantee under the VR program as of the end of the reporting period. </a:t>
            </a:r>
          </a:p>
          <a:p>
            <a:pPr>
              <a:lnSpc>
                <a:spcPct val="120000"/>
              </a:lnSpc>
            </a:pPr>
            <a:r>
              <a:rPr lang="en-US" sz="2000" dirty="0"/>
              <a:t>Program income is considered received in the FFY in which the grantee receives the funds (34 C.F.R. § 361.63 and 2 C.F.R. § 200.80). Therefore, the amount reported should not change after the grantee submits its 4th quarter report for the FFY of appropriation in which the program income is received. </a:t>
            </a:r>
            <a:endParaRPr lang="en-US" sz="2000" i="1" dirty="0"/>
          </a:p>
        </p:txBody>
      </p:sp>
      <p:pic>
        <p:nvPicPr>
          <p:cNvPr id="3" name="Picture 2">
            <a:extLst>
              <a:ext uri="{FF2B5EF4-FFF2-40B4-BE49-F238E27FC236}">
                <a16:creationId xmlns:a16="http://schemas.microsoft.com/office/drawing/2014/main" id="{241B24A9-80B0-E672-CB9D-C7CB7628F01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056" y="-149145"/>
            <a:ext cx="7142005" cy="7156289"/>
          </a:xfrm>
          <a:prstGeom prst="rect">
            <a:avLst/>
          </a:prstGeom>
        </p:spPr>
      </p:pic>
    </p:spTree>
    <p:custDataLst>
      <p:tags r:id="rId1"/>
    </p:custDataLst>
    <p:extLst>
      <p:ext uri="{BB962C8B-B14F-4D97-AF65-F5344CB8AC3E}">
        <p14:creationId xmlns:p14="http://schemas.microsoft.com/office/powerpoint/2010/main" val="368503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3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96C-A4D8-4434-903C-85761EC07986}"/>
              </a:ext>
            </a:extLst>
          </p:cNvPr>
          <p:cNvSpPr>
            <a:spLocks noGrp="1"/>
          </p:cNvSpPr>
          <p:nvPr>
            <p:ph type="title"/>
          </p:nvPr>
        </p:nvSpPr>
        <p:spPr>
          <a:xfrm>
            <a:off x="1197326" y="1434764"/>
            <a:ext cx="9609089" cy="1683190"/>
          </a:xfrm>
        </p:spPr>
        <p:txBody>
          <a:bodyPr>
            <a:noAutofit/>
          </a:bodyPr>
          <a:lstStyle/>
          <a:p>
            <a:r>
              <a:rPr lang="en-US" b="1" dirty="0">
                <a:solidFill>
                  <a:schemeClr val="tx1">
                    <a:lumMod val="90000"/>
                    <a:lumOff val="10000"/>
                  </a:schemeClr>
                </a:solidFill>
              </a:rPr>
              <a:t>Meet Your Presenter</a:t>
            </a:r>
          </a:p>
        </p:txBody>
      </p:sp>
      <p:sp>
        <p:nvSpPr>
          <p:cNvPr id="17" name="Content Placeholder 16">
            <a:extLst>
              <a:ext uri="{FF2B5EF4-FFF2-40B4-BE49-F238E27FC236}">
                <a16:creationId xmlns:a16="http://schemas.microsoft.com/office/drawing/2014/main" id="{3B1D1F7D-D323-9A03-2E8C-AACD79455C84}"/>
              </a:ext>
            </a:extLst>
          </p:cNvPr>
          <p:cNvSpPr>
            <a:spLocks noGrp="1"/>
          </p:cNvSpPr>
          <p:nvPr>
            <p:ph type="body" idx="1"/>
          </p:nvPr>
        </p:nvSpPr>
        <p:spPr>
          <a:xfrm>
            <a:off x="2264664" y="3687684"/>
            <a:ext cx="7662672" cy="1683190"/>
          </a:xfrm>
        </p:spPr>
        <p:txBody>
          <a:bodyPr/>
          <a:lstStyle/>
          <a:p>
            <a:pPr marL="0" indent="0">
              <a:lnSpc>
                <a:spcPts val="3000"/>
              </a:lnSpc>
            </a:pPr>
            <a:r>
              <a:rPr lang="en-US" sz="4000" dirty="0">
                <a:solidFill>
                  <a:schemeClr val="tx1">
                    <a:lumMod val="75000"/>
                    <a:lumOff val="25000"/>
                  </a:schemeClr>
                </a:solidFill>
              </a:rPr>
              <a:t>Sarah Clardy</a:t>
            </a:r>
          </a:p>
          <a:p>
            <a:pPr marL="0" indent="0">
              <a:lnSpc>
                <a:spcPts val="3000"/>
              </a:lnSpc>
            </a:pPr>
            <a:r>
              <a:rPr lang="en-US" sz="2000" dirty="0">
                <a:solidFill>
                  <a:schemeClr val="tx1">
                    <a:lumMod val="75000"/>
                    <a:lumOff val="25000"/>
                  </a:schemeClr>
                </a:solidFill>
              </a:rPr>
              <a:t>Program Director, Fiscal &amp; Resource Management</a:t>
            </a:r>
            <a:r>
              <a:rPr lang="en-US" sz="4000" dirty="0">
                <a:solidFill>
                  <a:schemeClr val="tx1">
                    <a:lumMod val="75000"/>
                    <a:lumOff val="25000"/>
                  </a:schemeClr>
                </a:solidFill>
              </a:rPr>
              <a:t> </a:t>
            </a:r>
          </a:p>
          <a:p>
            <a:pPr>
              <a:buClrTx/>
              <a:defRPr/>
            </a:pPr>
            <a:r>
              <a:rPr lang="en-US" sz="2800" b="0" dirty="0">
                <a:solidFill>
                  <a:srgbClr val="0D1D34"/>
                </a:solidFill>
                <a:latin typeface="Open Sans"/>
                <a:cs typeface="Calibri" panose="020F0502020204030204" pitchFamily="34" charset="0"/>
              </a:rPr>
              <a:t>VRTAC-QM</a:t>
            </a:r>
          </a:p>
          <a:p>
            <a:pPr>
              <a:buClrTx/>
              <a:defRPr/>
            </a:pPr>
            <a:r>
              <a:rPr lang="en-US" sz="2800" b="0" dirty="0">
                <a:solidFill>
                  <a:srgbClr val="0D1D34"/>
                </a:solidFill>
                <a:latin typeface="Open Sans"/>
                <a:cs typeface="Calibri" panose="020F0502020204030204" pitchFamily="34" charset="0"/>
              </a:rPr>
              <a:t>sclardy@sdsu.edu</a:t>
            </a:r>
          </a:p>
        </p:txBody>
      </p:sp>
    </p:spTree>
    <p:custDataLst>
      <p:tags r:id="rId1"/>
    </p:custDataLst>
    <p:extLst>
      <p:ext uri="{BB962C8B-B14F-4D97-AF65-F5344CB8AC3E}">
        <p14:creationId xmlns:p14="http://schemas.microsoft.com/office/powerpoint/2010/main" val="2999356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399010" y="114300"/>
            <a:ext cx="10848109" cy="1234440"/>
          </a:xfrm>
        </p:spPr>
        <p:txBody>
          <a:bodyPr vert="horz" lIns="91440" tIns="45720" rIns="91440" bIns="45720" rtlCol="0" anchor="b">
            <a:normAutofit/>
          </a:bodyPr>
          <a:lstStyle/>
          <a:p>
            <a:r>
              <a:rPr lang="en-US" sz="3600" kern="1200" dirty="0">
                <a:solidFill>
                  <a:schemeClr val="tx1"/>
                </a:solidFill>
                <a:latin typeface="+mj-lt"/>
                <a:ea typeface="+mj-ea"/>
                <a:cs typeface="+mj-cs"/>
              </a:rPr>
              <a:t>Section C. Federal Program Income </a:t>
            </a:r>
            <a:r>
              <a:rPr lang="en-US" sz="1800" b="0" kern="1200" dirty="0">
                <a:solidFill>
                  <a:schemeClr val="tx1"/>
                </a:solidFill>
                <a:latin typeface="+mj-lt"/>
                <a:ea typeface="+mj-ea"/>
                <a:cs typeface="+mj-cs"/>
              </a:rPr>
              <a:t>(3)</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399010" y="1467196"/>
            <a:ext cx="8495608" cy="47507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20000"/>
              </a:lnSpc>
              <a:buFont typeface="Arial" panose="020B0604020202020204" pitchFamily="34" charset="0"/>
              <a:buNone/>
            </a:pPr>
            <a:r>
              <a:rPr lang="en-US" sz="1800" b="1" dirty="0"/>
              <a:t>22. Program Income Expended Under the VR Program in Accordance with the Addition Alternative:</a:t>
            </a:r>
          </a:p>
          <a:p>
            <a:pPr>
              <a:lnSpc>
                <a:spcPct val="120000"/>
              </a:lnSpc>
            </a:pPr>
            <a:r>
              <a:rPr lang="en-US" sz="1800" dirty="0"/>
              <a:t>Enter the amount of program income reported on Line 21, Total Federal Program Income Received, that was expended to supplement the Federal share of the total expenditures of the VR program (in other words, in addition to the Federal VR expenditures incurred). </a:t>
            </a:r>
          </a:p>
          <a:p>
            <a:pPr>
              <a:lnSpc>
                <a:spcPct val="120000"/>
              </a:lnSpc>
            </a:pPr>
            <a:r>
              <a:rPr lang="en-US" sz="1800" dirty="0"/>
              <a:t>The amount reported represents actual disbursements under the VR program. </a:t>
            </a:r>
          </a:p>
          <a:p>
            <a:pPr>
              <a:lnSpc>
                <a:spcPct val="120000"/>
              </a:lnSpc>
            </a:pPr>
            <a:r>
              <a:rPr lang="en-US" sz="1800" dirty="0">
                <a:effectLst/>
                <a:latin typeface="Arial" panose="020B0604020202020204" pitchFamily="34" charset="0"/>
                <a:ea typeface="Arial" panose="020B0604020202020204" pitchFamily="34" charset="0"/>
                <a:cs typeface="Calibri" panose="020F0502020204030204" pitchFamily="34" charset="0"/>
              </a:rPr>
              <a:t>In accordance with 34 C.F.R. § 361.63(c)(3)(ii), “to the extent that program income funds are available, a State must disburse those funds (including repayments to a revolving fund), rebates, refunds, contract settlements, audit recoveries, and interest earned on such funds before requesting additional funds from the Department.</a:t>
            </a:r>
            <a:endParaRPr lang="en-US" sz="1800" dirty="0">
              <a:effectLst/>
              <a:latin typeface="Calibri" panose="020F0502020204030204" pitchFamily="34" charset="0"/>
              <a:ea typeface="Arial" panose="020B0604020202020204" pitchFamily="34" charset="0"/>
            </a:endParaRPr>
          </a:p>
        </p:txBody>
      </p:sp>
      <p:pic>
        <p:nvPicPr>
          <p:cNvPr id="4" name="Picture 3">
            <a:extLst>
              <a:ext uri="{FF2B5EF4-FFF2-40B4-BE49-F238E27FC236}">
                <a16:creationId xmlns:a16="http://schemas.microsoft.com/office/drawing/2014/main" id="{3EE0ADF1-C852-47C7-3B7C-03E691E7931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158" y="1983178"/>
            <a:ext cx="5324897" cy="5324897"/>
          </a:xfrm>
          <a:prstGeom prst="rect">
            <a:avLst/>
          </a:prstGeom>
        </p:spPr>
      </p:pic>
    </p:spTree>
    <p:custDataLst>
      <p:tags r:id="rId1"/>
    </p:custDataLst>
    <p:extLst>
      <p:ext uri="{BB962C8B-B14F-4D97-AF65-F5344CB8AC3E}">
        <p14:creationId xmlns:p14="http://schemas.microsoft.com/office/powerpoint/2010/main" val="3419153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A86D3B9-7125-DF47-5B02-356089275359}"/>
              </a:ext>
              <a:ext uri="{C183D7F6-B498-43B3-948B-1728B52AA6E4}">
                <adec:decorative xmlns:adec="http://schemas.microsoft.com/office/drawing/2017/decorative" val="1"/>
              </a:ext>
            </a:extLst>
          </p:cNvPr>
          <p:cNvSpPr/>
          <p:nvPr/>
        </p:nvSpPr>
        <p:spPr bwMode="auto">
          <a:xfrm>
            <a:off x="783771" y="2019719"/>
            <a:ext cx="8309987" cy="1195754"/>
          </a:xfrm>
          <a:prstGeom prst="round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432261" y="195864"/>
            <a:ext cx="9875520" cy="706662"/>
          </a:xfrm>
        </p:spPr>
        <p:txBody>
          <a:bodyPr vert="horz" lIns="91440" tIns="45720" rIns="91440" bIns="45720" rtlCol="0" anchor="b">
            <a:normAutofit/>
          </a:bodyPr>
          <a:lstStyle/>
          <a:p>
            <a:r>
              <a:rPr lang="en-US" kern="1200" dirty="0">
                <a:solidFill>
                  <a:schemeClr val="tx1"/>
                </a:solidFill>
                <a:latin typeface="+mj-lt"/>
                <a:ea typeface="+mj-ea"/>
                <a:cs typeface="+mj-cs"/>
              </a:rPr>
              <a:t>Section C. Federal Program Income </a:t>
            </a:r>
            <a:r>
              <a:rPr lang="en-US" sz="2000" b="0" kern="1200" dirty="0">
                <a:solidFill>
                  <a:schemeClr val="tx1"/>
                </a:solidFill>
                <a:latin typeface="+mj-lt"/>
                <a:ea typeface="+mj-ea"/>
                <a:cs typeface="+mj-cs"/>
              </a:rPr>
              <a:t>(4)</a:t>
            </a:r>
            <a:endParaRPr lang="en-US" sz="20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6B830485-70D8-4D77-8B70-475DE88B6AC2}"/>
              </a:ext>
            </a:extLst>
          </p:cNvPr>
          <p:cNvSpPr txBox="1"/>
          <p:nvPr/>
        </p:nvSpPr>
        <p:spPr>
          <a:xfrm>
            <a:off x="432261" y="1136221"/>
            <a:ext cx="9875520" cy="4451219"/>
          </a:xfrm>
          <a:prstGeom prst="rect">
            <a:avLst/>
          </a:prstGeom>
          <a:noFill/>
        </p:spPr>
        <p:txBody>
          <a:bodyPr wrap="square">
            <a:spAutoFit/>
          </a:bodyPr>
          <a:lstStyle/>
          <a:p>
            <a:pPr marR="1151890" lvl="0">
              <a:lnSpc>
                <a:spcPct val="125000"/>
              </a:lnSpc>
              <a:spcBef>
                <a:spcPts val="1800"/>
              </a:spcBef>
              <a:spcAft>
                <a:spcPts val="0"/>
              </a:spcAft>
              <a:tabLst>
                <a:tab pos="948690" algn="l"/>
              </a:tabLst>
            </a:pPr>
            <a:r>
              <a:rPr lang="en-US" b="1" spc="-10" dirty="0">
                <a:effectLst/>
                <a:ea typeface="Calibri" panose="020F0502020204030204" pitchFamily="34" charset="0"/>
                <a:cs typeface="Calibri" panose="020F0502020204030204" pitchFamily="34" charset="0"/>
              </a:rPr>
              <a:t>23.</a:t>
            </a:r>
            <a:r>
              <a:rPr lang="en-US" spc="-10" dirty="0">
                <a:effectLst/>
                <a:ea typeface="Calibri" panose="020F0502020204030204" pitchFamily="34" charset="0"/>
                <a:cs typeface="Calibri" panose="020F0502020204030204" pitchFamily="34" charset="0"/>
              </a:rPr>
              <a:t>  VR</a:t>
            </a:r>
            <a:r>
              <a:rPr lang="en-US" spc="-8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SSA</a:t>
            </a:r>
            <a:r>
              <a:rPr lang="en-US" spc="-7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Payments</a:t>
            </a:r>
            <a:r>
              <a:rPr lang="en-US" spc="-11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Transferred</a:t>
            </a:r>
            <a:r>
              <a:rPr lang="en-US" spc="-11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to</a:t>
            </a:r>
            <a:r>
              <a:rPr lang="en-US" spc="-9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the</a:t>
            </a:r>
            <a:r>
              <a:rPr lang="en-US" spc="-6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State</a:t>
            </a:r>
            <a:r>
              <a:rPr lang="en-US" spc="-9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Independent</a:t>
            </a:r>
            <a:r>
              <a:rPr lang="en-US" spc="-11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Living Services (SILS) Program</a:t>
            </a:r>
            <a:endParaRPr lang="en-US" spc="-10" dirty="0">
              <a:effectLst/>
              <a:ea typeface="Calibri" panose="020F0502020204030204" pitchFamily="34" charset="0"/>
            </a:endParaRPr>
          </a:p>
          <a:p>
            <a:pPr marL="685800" marR="1151890" lvl="1" indent="-228600">
              <a:lnSpc>
                <a:spcPct val="125000"/>
              </a:lnSpc>
              <a:spcBef>
                <a:spcPts val="1800"/>
              </a:spcBef>
              <a:buFont typeface="Arial" panose="020B0604020202020204" pitchFamily="34" charset="0"/>
              <a:buChar char="•"/>
              <a:tabLst>
                <a:tab pos="948690" algn="l"/>
              </a:tabLst>
            </a:pPr>
            <a:r>
              <a:rPr lang="en-US" dirty="0">
                <a:effectLst/>
                <a:ea typeface="Arial" panose="020B0604020202020204" pitchFamily="34" charset="0"/>
                <a:cs typeface="Calibri" panose="020F0502020204030204" pitchFamily="34" charset="0"/>
              </a:rPr>
              <a:t>Note: The SILS program should consult with the U.S. Department of Health and Human Services regarding how transferred program income should be reported on its financial reports.</a:t>
            </a:r>
          </a:p>
          <a:p>
            <a:pPr marL="457200" marR="711200" lvl="0" indent="-457200">
              <a:lnSpc>
                <a:spcPct val="125000"/>
              </a:lnSpc>
              <a:spcBef>
                <a:spcPts val="1800"/>
              </a:spcBef>
              <a:spcAft>
                <a:spcPts val="0"/>
              </a:spcAft>
              <a:tabLst>
                <a:tab pos="948690" algn="l"/>
              </a:tabLst>
            </a:pPr>
            <a:r>
              <a:rPr lang="en-US" b="1" spc="-10" dirty="0">
                <a:effectLst/>
                <a:ea typeface="Calibri" panose="020F0502020204030204" pitchFamily="34" charset="0"/>
                <a:cs typeface="Calibri" panose="020F0502020204030204" pitchFamily="34" charset="0"/>
              </a:rPr>
              <a:t>24.</a:t>
            </a:r>
            <a:r>
              <a:rPr lang="en-US" spc="-10" dirty="0">
                <a:effectLst/>
                <a:ea typeface="Calibri" panose="020F0502020204030204" pitchFamily="34" charset="0"/>
                <a:cs typeface="Calibri" panose="020F0502020204030204" pitchFamily="34" charset="0"/>
              </a:rPr>
              <a:t>  VR</a:t>
            </a:r>
            <a:r>
              <a:rPr lang="en-US" spc="-7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SSA</a:t>
            </a:r>
            <a:r>
              <a:rPr lang="en-US" spc="-6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Payments</a:t>
            </a:r>
            <a:r>
              <a:rPr lang="en-US" spc="-10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Transferred</a:t>
            </a:r>
            <a:r>
              <a:rPr lang="en-US" spc="-10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to</a:t>
            </a:r>
            <a:r>
              <a:rPr lang="en-US" spc="-9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the</a:t>
            </a:r>
            <a:r>
              <a:rPr lang="en-US" spc="-6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Independent</a:t>
            </a:r>
            <a:r>
              <a:rPr lang="en-US" spc="-11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Living</a:t>
            </a:r>
            <a:r>
              <a:rPr lang="en-US" spc="-7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Services for Older Individuals Who are Blind (OIB) Program *</a:t>
            </a:r>
            <a:endParaRPr lang="en-US" spc="-10" dirty="0">
              <a:ea typeface="Calibri" panose="020F0502020204030204" pitchFamily="34" charset="0"/>
            </a:endParaRPr>
          </a:p>
          <a:p>
            <a:pPr marR="711200" lvl="0">
              <a:lnSpc>
                <a:spcPct val="125000"/>
              </a:lnSpc>
              <a:spcBef>
                <a:spcPts val="1800"/>
              </a:spcBef>
              <a:spcAft>
                <a:spcPts val="0"/>
              </a:spcAft>
              <a:tabLst>
                <a:tab pos="948690" algn="l"/>
              </a:tabLst>
            </a:pPr>
            <a:r>
              <a:rPr lang="en-US" b="1" spc="-10" dirty="0">
                <a:effectLst/>
                <a:ea typeface="Calibri" panose="020F0502020204030204" pitchFamily="34" charset="0"/>
                <a:cs typeface="Calibri" panose="020F0502020204030204" pitchFamily="34" charset="0"/>
              </a:rPr>
              <a:t>25.</a:t>
            </a:r>
            <a:r>
              <a:rPr lang="en-US" spc="-10" dirty="0">
                <a:effectLst/>
                <a:ea typeface="Calibri" panose="020F0502020204030204" pitchFamily="34" charset="0"/>
                <a:cs typeface="Calibri" panose="020F0502020204030204" pitchFamily="34" charset="0"/>
              </a:rPr>
              <a:t>  VR</a:t>
            </a:r>
            <a:r>
              <a:rPr lang="en-US" spc="-8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SSA</a:t>
            </a:r>
            <a:r>
              <a:rPr lang="en-US" spc="-8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Payments</a:t>
            </a:r>
            <a:r>
              <a:rPr lang="en-US" spc="-12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Transferred</a:t>
            </a:r>
            <a:r>
              <a:rPr lang="en-US" spc="-12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to</a:t>
            </a:r>
            <a:r>
              <a:rPr lang="en-US" spc="-10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the</a:t>
            </a:r>
            <a:r>
              <a:rPr lang="en-US" spc="-7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Client</a:t>
            </a:r>
            <a:r>
              <a:rPr lang="en-US" spc="-12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Assistance</a:t>
            </a:r>
            <a:r>
              <a:rPr lang="en-US" spc="-12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Program (CAP) *</a:t>
            </a:r>
            <a:endParaRPr lang="en-US" spc="-10" dirty="0">
              <a:effectLst/>
              <a:ea typeface="Calibri" panose="020F0502020204030204" pitchFamily="34" charset="0"/>
            </a:endParaRPr>
          </a:p>
          <a:p>
            <a:pPr marL="457200" marR="475615" lvl="0" indent="-457200">
              <a:lnSpc>
                <a:spcPct val="125000"/>
              </a:lnSpc>
              <a:spcBef>
                <a:spcPts val="1800"/>
              </a:spcBef>
              <a:spcAft>
                <a:spcPts val="0"/>
              </a:spcAft>
              <a:tabLst>
                <a:tab pos="948690" algn="l"/>
              </a:tabLst>
            </a:pPr>
            <a:r>
              <a:rPr lang="en-US" b="1" spc="-10" dirty="0">
                <a:effectLst/>
                <a:ea typeface="Calibri" panose="020F0502020204030204" pitchFamily="34" charset="0"/>
                <a:cs typeface="Calibri" panose="020F0502020204030204" pitchFamily="34" charset="0"/>
              </a:rPr>
              <a:t>26.  </a:t>
            </a:r>
            <a:r>
              <a:rPr lang="en-US" spc="-10" dirty="0">
                <a:effectLst/>
                <a:ea typeface="Calibri" panose="020F0502020204030204" pitchFamily="34" charset="0"/>
                <a:cs typeface="Calibri" panose="020F0502020204030204" pitchFamily="34" charset="0"/>
              </a:rPr>
              <a:t>VR</a:t>
            </a:r>
            <a:r>
              <a:rPr lang="en-US" spc="-9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SSA</a:t>
            </a:r>
            <a:r>
              <a:rPr lang="en-US" spc="-7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Payments</a:t>
            </a:r>
            <a:r>
              <a:rPr lang="en-US" spc="-12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Transferred</a:t>
            </a:r>
            <a:r>
              <a:rPr lang="en-US" spc="-12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to</a:t>
            </a:r>
            <a:r>
              <a:rPr lang="en-US" spc="-10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the</a:t>
            </a:r>
            <a:r>
              <a:rPr lang="en-US" spc="-7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State</a:t>
            </a:r>
            <a:r>
              <a:rPr lang="en-US" spc="-105"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Supported</a:t>
            </a:r>
            <a:r>
              <a:rPr lang="en-US" spc="-100" dirty="0">
                <a:effectLst/>
                <a:ea typeface="Calibri" panose="020F0502020204030204" pitchFamily="34" charset="0"/>
                <a:cs typeface="Calibri" panose="020F0502020204030204" pitchFamily="34" charset="0"/>
              </a:rPr>
              <a:t> </a:t>
            </a:r>
            <a:r>
              <a:rPr lang="en-US" spc="-10" dirty="0">
                <a:effectLst/>
                <a:ea typeface="Calibri" panose="020F0502020204030204" pitchFamily="34" charset="0"/>
                <a:cs typeface="Calibri" panose="020F0502020204030204" pitchFamily="34" charset="0"/>
              </a:rPr>
              <a:t>Employment Services (Supported Employment) Program *</a:t>
            </a:r>
            <a:endParaRPr lang="en-US" spc="-10" dirty="0">
              <a:effectLst/>
              <a:ea typeface="Calibri" panose="020F0502020204030204" pitchFamily="34" charset="0"/>
            </a:endParaRPr>
          </a:p>
        </p:txBody>
      </p:sp>
      <p:sp>
        <p:nvSpPr>
          <p:cNvPr id="9" name="TextBox 8">
            <a:extLst>
              <a:ext uri="{FF2B5EF4-FFF2-40B4-BE49-F238E27FC236}">
                <a16:creationId xmlns:a16="http://schemas.microsoft.com/office/drawing/2014/main" id="{B1E6AB7B-B234-77BA-9D0C-22DD1340E259}"/>
              </a:ext>
            </a:extLst>
          </p:cNvPr>
          <p:cNvSpPr txBox="1"/>
          <p:nvPr/>
        </p:nvSpPr>
        <p:spPr>
          <a:xfrm>
            <a:off x="675751" y="5742432"/>
            <a:ext cx="8066315" cy="838527"/>
          </a:xfrm>
          <a:prstGeom prst="roundRect">
            <a:avLst/>
          </a:prstGeom>
          <a:solidFill>
            <a:schemeClr val="accent4">
              <a:lumMod val="20000"/>
              <a:lumOff val="80000"/>
            </a:schemeClr>
          </a:solidFill>
        </p:spPr>
        <p:txBody>
          <a:bodyPr wrap="square">
            <a:spAutoFit/>
          </a:bodyPr>
          <a:lstStyle/>
          <a:p>
            <a:pPr marL="111125" marR="475615">
              <a:lnSpc>
                <a:spcPct val="125000"/>
              </a:lnSpc>
              <a:spcBef>
                <a:spcPts val="1800"/>
              </a:spcBef>
              <a:spcAft>
                <a:spcPts val="0"/>
              </a:spcAft>
              <a:tabLst>
                <a:tab pos="947738" algn="l"/>
              </a:tabLst>
            </a:pPr>
            <a:r>
              <a:rPr lang="en-US" i="1" dirty="0">
                <a:ea typeface="Calibri" panose="020F0502020204030204" pitchFamily="34" charset="0"/>
                <a:cs typeface="Calibri" panose="020F0502020204030204" pitchFamily="34" charset="0"/>
              </a:rPr>
              <a:t>* </a:t>
            </a:r>
            <a:r>
              <a:rPr lang="en-US" i="1" dirty="0">
                <a:effectLst/>
                <a:ea typeface="Calibri" panose="020F0502020204030204" pitchFamily="34" charset="0"/>
                <a:cs typeface="Calibri" panose="020F0502020204030204" pitchFamily="34" charset="0"/>
              </a:rPr>
              <a:t>Note: The same amount must also be reported as program income earned on the corresponding SF-425 for the OIB, CAP, and SE awards.</a:t>
            </a:r>
            <a:endParaRPr lang="en-US" i="1" dirty="0">
              <a:effectLst/>
              <a:ea typeface="Calibri" panose="020F0502020204030204" pitchFamily="34" charset="0"/>
            </a:endParaRPr>
          </a:p>
        </p:txBody>
      </p:sp>
      <p:pic>
        <p:nvPicPr>
          <p:cNvPr id="11" name="Graphic 10">
            <a:extLst>
              <a:ext uri="{FF2B5EF4-FFF2-40B4-BE49-F238E27FC236}">
                <a16:creationId xmlns:a16="http://schemas.microsoft.com/office/drawing/2014/main" id="{9AA0393F-9F02-B2D0-FE07-00AB764FD99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45" y="2991896"/>
            <a:ext cx="4572000" cy="4572000"/>
          </a:xfrm>
          <a:prstGeom prst="rect">
            <a:avLst/>
          </a:prstGeom>
        </p:spPr>
      </p:pic>
      <p:pic>
        <p:nvPicPr>
          <p:cNvPr id="13" name="Graphic 12">
            <a:extLst>
              <a:ext uri="{FF2B5EF4-FFF2-40B4-BE49-F238E27FC236}">
                <a16:creationId xmlns:a16="http://schemas.microsoft.com/office/drawing/2014/main" id="{FB83E374-E4C9-49B4-6F88-83AA949E5ED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11543" y="3635173"/>
            <a:ext cx="1155379" cy="1155379"/>
          </a:xfrm>
          <a:prstGeom prst="rect">
            <a:avLst/>
          </a:prstGeom>
        </p:spPr>
      </p:pic>
    </p:spTree>
    <p:custDataLst>
      <p:tags r:id="rId1"/>
    </p:custDataLst>
    <p:extLst>
      <p:ext uri="{BB962C8B-B14F-4D97-AF65-F5344CB8AC3E}">
        <p14:creationId xmlns:p14="http://schemas.microsoft.com/office/powerpoint/2010/main" val="101502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549BC5C-CB5A-D7FB-F63E-3D358CEA87BB}"/>
              </a:ext>
              <a:ext uri="{C183D7F6-B498-43B3-948B-1728B52AA6E4}">
                <adec:decorative xmlns:adec="http://schemas.microsoft.com/office/drawing/2017/decorative" val="1"/>
              </a:ext>
            </a:extLst>
          </p:cNvPr>
          <p:cNvSpPr/>
          <p:nvPr/>
        </p:nvSpPr>
        <p:spPr bwMode="auto">
          <a:xfrm>
            <a:off x="4206240" y="2118684"/>
            <a:ext cx="9518072" cy="3786446"/>
          </a:xfrm>
          <a:prstGeom prst="roundRect">
            <a:avLst/>
          </a:prstGeom>
          <a:solidFill>
            <a:srgbClr val="234F8D"/>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515389" y="110142"/>
            <a:ext cx="11014364" cy="1234440"/>
          </a:xfrm>
        </p:spPr>
        <p:txBody>
          <a:bodyPr vert="horz" lIns="91440" tIns="45720" rIns="91440" bIns="45720" rtlCol="0" anchor="b">
            <a:normAutofit/>
          </a:bodyPr>
          <a:lstStyle/>
          <a:p>
            <a:r>
              <a:rPr lang="en-US" kern="1200" dirty="0">
                <a:solidFill>
                  <a:schemeClr val="tx1"/>
                </a:solidFill>
                <a:latin typeface="+mj-lt"/>
                <a:ea typeface="+mj-ea"/>
                <a:cs typeface="+mj-cs"/>
              </a:rPr>
              <a:t>Section C. Federal Program Income </a:t>
            </a:r>
            <a:r>
              <a:rPr lang="en-US" sz="1800" b="0" kern="1200" dirty="0">
                <a:solidFill>
                  <a:schemeClr val="tx1"/>
                </a:solidFill>
                <a:latin typeface="+mj-lt"/>
                <a:ea typeface="+mj-ea"/>
                <a:cs typeface="+mj-cs"/>
              </a:rPr>
              <a:t>(5)</a:t>
            </a:r>
            <a:endParaRPr lang="en-US" sz="180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427260" y="2350909"/>
            <a:ext cx="6651132" cy="3139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20000"/>
              </a:lnSpc>
              <a:buFont typeface="Arial" panose="020B0604020202020204" pitchFamily="34" charset="0"/>
              <a:buNone/>
            </a:pPr>
            <a:r>
              <a:rPr lang="en-US" sz="1800" b="1" dirty="0">
                <a:solidFill>
                  <a:schemeClr val="bg1"/>
                </a:solidFill>
              </a:rPr>
              <a:t>27. Unexpended Program Income (Line 21 minus Lines 22, 23, 24, 25 and 26):</a:t>
            </a:r>
          </a:p>
          <a:p>
            <a:pPr>
              <a:lnSpc>
                <a:spcPct val="120000"/>
              </a:lnSpc>
            </a:pPr>
            <a:r>
              <a:rPr lang="en-US" sz="1800" dirty="0">
                <a:solidFill>
                  <a:schemeClr val="bg1"/>
                </a:solidFill>
              </a:rPr>
              <a:t>When submitting a final report, this line should be zero.</a:t>
            </a:r>
          </a:p>
          <a:p>
            <a:pPr>
              <a:lnSpc>
                <a:spcPct val="120000"/>
              </a:lnSpc>
            </a:pPr>
            <a:r>
              <a:rPr lang="en-US" sz="1800" dirty="0">
                <a:solidFill>
                  <a:schemeClr val="bg1"/>
                </a:solidFill>
              </a:rPr>
              <a:t>Program income received in the VR program and transferred to an allowable program is considered disbursed for purposes of the VR program and this requirement.</a:t>
            </a:r>
          </a:p>
          <a:p>
            <a:pPr marL="0" indent="0">
              <a:lnSpc>
                <a:spcPct val="120000"/>
              </a:lnSpc>
              <a:buNone/>
            </a:pPr>
            <a:r>
              <a:rPr lang="en-US" sz="1800" i="1" dirty="0">
                <a:solidFill>
                  <a:schemeClr val="bg1"/>
                </a:solidFill>
              </a:rPr>
              <a:t>Data entry is not required.</a:t>
            </a:r>
          </a:p>
        </p:txBody>
      </p:sp>
      <p:pic>
        <p:nvPicPr>
          <p:cNvPr id="4" name="Picture 3">
            <a:extLst>
              <a:ext uri="{FF2B5EF4-FFF2-40B4-BE49-F238E27FC236}">
                <a16:creationId xmlns:a16="http://schemas.microsoft.com/office/drawing/2014/main" id="{F79B5C10-97F3-3E86-947A-181AB39766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526" y="1909549"/>
            <a:ext cx="8091416" cy="5394277"/>
          </a:xfrm>
          <a:prstGeom prst="rect">
            <a:avLst/>
          </a:prstGeom>
        </p:spPr>
      </p:pic>
    </p:spTree>
    <p:custDataLst>
      <p:tags r:id="rId1"/>
    </p:custDataLst>
    <p:extLst>
      <p:ext uri="{BB962C8B-B14F-4D97-AF65-F5344CB8AC3E}">
        <p14:creationId xmlns:p14="http://schemas.microsoft.com/office/powerpoint/2010/main" val="3074297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5D24BE-F3CA-8F24-5821-2ECF7E989404}"/>
              </a:ext>
            </a:extLst>
          </p:cNvPr>
          <p:cNvSpPr>
            <a:spLocks noGrp="1"/>
          </p:cNvSpPr>
          <p:nvPr>
            <p:ph type="title"/>
          </p:nvPr>
        </p:nvSpPr>
        <p:spPr>
          <a:xfrm>
            <a:off x="731520" y="365761"/>
            <a:ext cx="10757328" cy="1271846"/>
          </a:xfrm>
        </p:spPr>
        <p:txBody>
          <a:bodyPr vert="horz" lIns="91440" tIns="45720" rIns="91440" bIns="45720" rtlCol="0" anchor="b">
            <a:normAutofit/>
          </a:bodyPr>
          <a:lstStyle/>
          <a:p>
            <a:r>
              <a:rPr lang="en-US" sz="3600" kern="1200" dirty="0">
                <a:solidFill>
                  <a:schemeClr val="tx1"/>
                </a:solidFill>
                <a:latin typeface="+mj-lt"/>
                <a:ea typeface="+mj-ea"/>
                <a:cs typeface="+mj-cs"/>
              </a:rPr>
              <a:t>Section D. Reporting Non-Federal Share in the FFY of Appropriation (1</a:t>
            </a:r>
            <a:r>
              <a:rPr lang="en-US" sz="3600" kern="1200" baseline="30000" dirty="0">
                <a:solidFill>
                  <a:schemeClr val="tx1"/>
                </a:solidFill>
                <a:latin typeface="+mj-lt"/>
                <a:ea typeface="+mj-ea"/>
                <a:cs typeface="+mj-cs"/>
              </a:rPr>
              <a:t>st</a:t>
            </a:r>
            <a:r>
              <a:rPr lang="en-US" sz="3600" kern="1200" dirty="0">
                <a:solidFill>
                  <a:schemeClr val="tx1"/>
                </a:solidFill>
                <a:latin typeface="+mj-lt"/>
                <a:ea typeface="+mj-ea"/>
                <a:cs typeface="+mj-cs"/>
              </a:rPr>
              <a:t> through 4</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Quarter)</a:t>
            </a:r>
          </a:p>
        </p:txBody>
      </p:sp>
      <p:graphicFrame>
        <p:nvGraphicFramePr>
          <p:cNvPr id="2" name="Table 3">
            <a:extLst>
              <a:ext uri="{FF2B5EF4-FFF2-40B4-BE49-F238E27FC236}">
                <a16:creationId xmlns:a16="http://schemas.microsoft.com/office/drawing/2014/main" id="{7EAE8DCE-A114-BA4E-87E4-8B7E90B6D180}"/>
              </a:ext>
            </a:extLst>
          </p:cNvPr>
          <p:cNvGraphicFramePr>
            <a:graphicFrameLocks noGrp="1"/>
          </p:cNvGraphicFramePr>
          <p:nvPr>
            <p:extLst>
              <p:ext uri="{D42A27DB-BD31-4B8C-83A1-F6EECF244321}">
                <p14:modId xmlns:p14="http://schemas.microsoft.com/office/powerpoint/2010/main" val="1112319623"/>
              </p:ext>
            </p:extLst>
          </p:nvPr>
        </p:nvGraphicFramePr>
        <p:xfrm>
          <a:off x="586508" y="3083017"/>
          <a:ext cx="11018983" cy="2256840"/>
        </p:xfrm>
        <a:graphic>
          <a:graphicData uri="http://schemas.openxmlformats.org/drawingml/2006/table">
            <a:tbl>
              <a:tblPr firstRow="1" bandRow="1">
                <a:tableStyleId>{F5AB1C69-6EDB-4FF4-983F-18BD219EF322}</a:tableStyleId>
              </a:tblPr>
              <a:tblGrid>
                <a:gridCol w="9807701">
                  <a:extLst>
                    <a:ext uri="{9D8B030D-6E8A-4147-A177-3AD203B41FA5}">
                      <a16:colId xmlns:a16="http://schemas.microsoft.com/office/drawing/2014/main" val="1299016654"/>
                    </a:ext>
                  </a:extLst>
                </a:gridCol>
                <a:gridCol w="1211282">
                  <a:extLst>
                    <a:ext uri="{9D8B030D-6E8A-4147-A177-3AD203B41FA5}">
                      <a16:colId xmlns:a16="http://schemas.microsoft.com/office/drawing/2014/main" val="4196759448"/>
                    </a:ext>
                  </a:extLst>
                </a:gridCol>
              </a:tblGrid>
              <a:tr h="642124">
                <a:tc>
                  <a:txBody>
                    <a:bodyPr/>
                    <a:lstStyle/>
                    <a:p>
                      <a:pPr marL="0" marR="0">
                        <a:lnSpc>
                          <a:spcPct val="120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D.   Reporting Non-Federal Share in the FFY of Appropriation (1st - 4th Qtr.)</a:t>
                      </a:r>
                    </a:p>
                  </a:txBody>
                  <a:tcPr marL="73302" marR="73302" marT="0" marB="0" anchor="ctr">
                    <a:solidFill>
                      <a:schemeClr val="accent1"/>
                    </a:solidFill>
                  </a:tcPr>
                </a:tc>
                <a:tc>
                  <a:txBody>
                    <a:bodyPr/>
                    <a:lstStyle/>
                    <a:p>
                      <a:pPr>
                        <a:lnSpc>
                          <a:spcPct val="120000"/>
                        </a:lnSpc>
                      </a:pPr>
                      <a:r>
                        <a:rPr lang="en-US" sz="1800" dirty="0">
                          <a:solidFill>
                            <a:schemeClr val="bg1"/>
                          </a:solidFill>
                          <a:latin typeface="+mn-lt"/>
                        </a:rPr>
                        <a:t>Amount</a:t>
                      </a:r>
                    </a:p>
                  </a:txBody>
                  <a:tcPr marL="97735" marR="97735" marT="48868" marB="48868" anchor="ctr">
                    <a:solidFill>
                      <a:schemeClr val="accent1"/>
                    </a:solidFill>
                  </a:tcPr>
                </a:tc>
                <a:extLst>
                  <a:ext uri="{0D108BD9-81ED-4DB2-BD59-A6C34878D82A}">
                    <a16:rowId xmlns:a16="http://schemas.microsoft.com/office/drawing/2014/main" val="674537750"/>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28. Total Non-Federal Share of Allowable Expenditures (1st - 4th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282767070"/>
                  </a:ext>
                </a:extLst>
              </a:tr>
              <a:tr h="396371">
                <a:tc>
                  <a:txBody>
                    <a:bodyPr/>
                    <a:lstStyle/>
                    <a:p>
                      <a:pPr marL="403225" marR="0" lvl="0" indent="-403225"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29. Non-Federal Share of Allowable Unliquidated Obligations (1st - 4th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582710389"/>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30. Non-Federal Share for Establishment of Facilities for CRP Purposes (1st – 4th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35015976"/>
                  </a:ext>
                </a:extLst>
              </a:tr>
              <a:tr h="396371">
                <a:tc>
                  <a:txBody>
                    <a:bodyPr/>
                    <a:lstStyle/>
                    <a:p>
                      <a:pPr marL="344488" marR="0" lvl="0" indent="-344488"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31. Non-Federal Share for Construction of Facilities for CRP Purposes (1st- 4th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690663069"/>
                  </a:ext>
                </a:extLst>
              </a:tr>
            </a:tbl>
          </a:graphicData>
        </a:graphic>
      </p:graphicFrame>
    </p:spTree>
    <p:custDataLst>
      <p:tags r:id="rId1"/>
    </p:custDataLst>
    <p:extLst>
      <p:ext uri="{BB962C8B-B14F-4D97-AF65-F5344CB8AC3E}">
        <p14:creationId xmlns:p14="http://schemas.microsoft.com/office/powerpoint/2010/main" val="473496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422564" y="315884"/>
            <a:ext cx="11072750" cy="1548542"/>
          </a:xfrm>
        </p:spPr>
        <p:txBody>
          <a:bodyPr vert="horz" lIns="91440" tIns="45720" rIns="91440" bIns="45720" rtlCol="0" anchor="b">
            <a:normAutofit fontScale="90000"/>
          </a:bodyPr>
          <a:lstStyle/>
          <a:p>
            <a:r>
              <a:rPr lang="en-US" sz="4000" kern="1200" dirty="0">
                <a:solidFill>
                  <a:schemeClr val="tx1"/>
                </a:solidFill>
                <a:latin typeface="+mj-lt"/>
                <a:ea typeface="+mj-ea"/>
                <a:cs typeface="+mj-cs"/>
              </a:rPr>
              <a:t>Section D. Reporting Non-Federal Share in the FFY of Appropriation (1</a:t>
            </a:r>
            <a:r>
              <a:rPr lang="en-US" sz="4000" kern="1200" baseline="30000" dirty="0">
                <a:solidFill>
                  <a:schemeClr val="tx1"/>
                </a:solidFill>
                <a:latin typeface="+mj-lt"/>
                <a:ea typeface="+mj-ea"/>
                <a:cs typeface="+mj-cs"/>
              </a:rPr>
              <a:t>st</a:t>
            </a:r>
            <a:r>
              <a:rPr lang="en-US" sz="4000" kern="1200" dirty="0">
                <a:solidFill>
                  <a:schemeClr val="tx1"/>
                </a:solidFill>
                <a:latin typeface="+mj-lt"/>
                <a:ea typeface="+mj-ea"/>
                <a:cs typeface="+mj-cs"/>
              </a:rPr>
              <a:t> through 4</a:t>
            </a:r>
            <a:r>
              <a:rPr lang="en-US" sz="4000" kern="1200" baseline="30000" dirty="0">
                <a:solidFill>
                  <a:schemeClr val="tx1"/>
                </a:solidFill>
                <a:latin typeface="+mj-lt"/>
                <a:ea typeface="+mj-ea"/>
                <a:cs typeface="+mj-cs"/>
              </a:rPr>
              <a:t>th</a:t>
            </a:r>
            <a:r>
              <a:rPr lang="en-US" sz="4000" kern="1200" dirty="0">
                <a:solidFill>
                  <a:schemeClr val="tx1"/>
                </a:solidFill>
                <a:latin typeface="+mj-lt"/>
                <a:ea typeface="+mj-ea"/>
                <a:cs typeface="+mj-cs"/>
              </a:rPr>
              <a:t> Quarter) </a:t>
            </a:r>
            <a:r>
              <a:rPr lang="en-US" sz="2000" b="0" kern="1200" dirty="0">
                <a:solidFill>
                  <a:schemeClr val="tx1"/>
                </a:solidFill>
                <a:latin typeface="+mj-lt"/>
                <a:ea typeface="+mj-ea"/>
                <a:cs typeface="+mj-cs"/>
              </a:rPr>
              <a:t>(2)</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294973" y="2252941"/>
            <a:ext cx="7906789" cy="39118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20000"/>
              </a:lnSpc>
              <a:buFont typeface="Arial" panose="020B0604020202020204" pitchFamily="34" charset="0"/>
              <a:buNone/>
            </a:pPr>
            <a:r>
              <a:rPr lang="en-US" sz="1800" b="1" dirty="0"/>
              <a:t>28. Total Non-Federal Share of Allowable Expenditures (1</a:t>
            </a:r>
            <a:r>
              <a:rPr lang="en-US" sz="1800" b="1" baseline="30000" dirty="0"/>
              <a:t>st</a:t>
            </a:r>
            <a:r>
              <a:rPr lang="en-US" sz="1800" b="1" dirty="0"/>
              <a:t> through 4</a:t>
            </a:r>
            <a:r>
              <a:rPr lang="en-US" sz="1800" b="1" baseline="30000" dirty="0"/>
              <a:t>th</a:t>
            </a:r>
            <a:r>
              <a:rPr lang="en-US" sz="1800" b="1" dirty="0"/>
              <a:t> Quarter):</a:t>
            </a:r>
          </a:p>
          <a:p>
            <a:pPr>
              <a:lnSpc>
                <a:spcPct val="120000"/>
              </a:lnSpc>
            </a:pPr>
            <a:r>
              <a:rPr lang="en-US" sz="1800" dirty="0"/>
              <a:t>Enter the total amount of allowable non-Federal VR expenditures incurred for the reporting period.</a:t>
            </a:r>
          </a:p>
          <a:p>
            <a:pPr>
              <a:lnSpc>
                <a:spcPct val="120000"/>
              </a:lnSpc>
            </a:pPr>
            <a:r>
              <a:rPr lang="en-US" sz="1800" dirty="0"/>
              <a:t>Include all allowable non-Federal expenditures incurred under the VR program, including those incurred in excess of the amount required to satisfy the non-Federal share (match) requirement under the VR program. This information is necessary for RSA to assess whether the State has met its maintenance of effort requirement under Section 111(a)(2)(B) of the Rehabilitation Act and 34 C.F.R. § 361.62.</a:t>
            </a:r>
          </a:p>
          <a:p>
            <a:pPr>
              <a:lnSpc>
                <a:spcPct val="120000"/>
              </a:lnSpc>
            </a:pPr>
            <a:endParaRPr lang="en-US" dirty="0"/>
          </a:p>
        </p:txBody>
      </p:sp>
      <p:pic>
        <p:nvPicPr>
          <p:cNvPr id="4" name="Picture 3">
            <a:extLst>
              <a:ext uri="{FF2B5EF4-FFF2-40B4-BE49-F238E27FC236}">
                <a16:creationId xmlns:a16="http://schemas.microsoft.com/office/drawing/2014/main" id="{4ADB4D0E-42AA-D1D6-1048-09B240C344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82306" y="3390201"/>
            <a:ext cx="4386860" cy="3253058"/>
          </a:xfrm>
          <a:prstGeom prst="rect">
            <a:avLst/>
          </a:prstGeom>
        </p:spPr>
      </p:pic>
    </p:spTree>
    <p:custDataLst>
      <p:tags r:id="rId1"/>
    </p:custDataLst>
    <p:extLst>
      <p:ext uri="{BB962C8B-B14F-4D97-AF65-F5344CB8AC3E}">
        <p14:creationId xmlns:p14="http://schemas.microsoft.com/office/powerpoint/2010/main" val="279241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28A0C39-2EB7-6BF6-BBE1-392CD20AFA86}"/>
              </a:ext>
              <a:ext uri="{C183D7F6-B498-43B3-948B-1728B52AA6E4}">
                <adec:decorative xmlns:adec="http://schemas.microsoft.com/office/drawing/2017/decorative" val="1"/>
              </a:ext>
            </a:extLst>
          </p:cNvPr>
          <p:cNvSpPr/>
          <p:nvPr/>
        </p:nvSpPr>
        <p:spPr bwMode="auto">
          <a:xfrm>
            <a:off x="516445" y="2612571"/>
            <a:ext cx="10958219" cy="3991892"/>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17335" y="473825"/>
            <a:ext cx="11086737" cy="1324101"/>
          </a:xfrm>
        </p:spPr>
        <p:txBody>
          <a:bodyPr vert="horz" lIns="91440" tIns="45720" rIns="91440" bIns="45720" rtlCol="0" anchor="b">
            <a:normAutofit fontScale="90000"/>
          </a:bodyPr>
          <a:lstStyle/>
          <a:p>
            <a:r>
              <a:rPr lang="en-US" sz="4000" kern="1200" dirty="0">
                <a:solidFill>
                  <a:schemeClr val="tx1"/>
                </a:solidFill>
                <a:latin typeface="+mj-lt"/>
                <a:ea typeface="+mj-ea"/>
                <a:cs typeface="+mj-cs"/>
              </a:rPr>
              <a:t>Section D. Reporting Non-Federal Share in the FFY of Appropriation (1</a:t>
            </a:r>
            <a:r>
              <a:rPr lang="en-US" sz="4000" kern="1200" baseline="30000" dirty="0">
                <a:solidFill>
                  <a:schemeClr val="tx1"/>
                </a:solidFill>
                <a:latin typeface="+mj-lt"/>
                <a:ea typeface="+mj-ea"/>
                <a:cs typeface="+mj-cs"/>
              </a:rPr>
              <a:t>st</a:t>
            </a:r>
            <a:r>
              <a:rPr lang="en-US" sz="4000" kern="1200" dirty="0">
                <a:solidFill>
                  <a:schemeClr val="tx1"/>
                </a:solidFill>
                <a:latin typeface="+mj-lt"/>
                <a:ea typeface="+mj-ea"/>
                <a:cs typeface="+mj-cs"/>
              </a:rPr>
              <a:t> through 4</a:t>
            </a:r>
            <a:r>
              <a:rPr lang="en-US" sz="4000" kern="1200" baseline="30000" dirty="0">
                <a:solidFill>
                  <a:schemeClr val="tx1"/>
                </a:solidFill>
                <a:latin typeface="+mj-lt"/>
                <a:ea typeface="+mj-ea"/>
                <a:cs typeface="+mj-cs"/>
              </a:rPr>
              <a:t>th</a:t>
            </a:r>
            <a:r>
              <a:rPr lang="en-US" sz="4000" kern="1200" dirty="0">
                <a:solidFill>
                  <a:schemeClr val="tx1"/>
                </a:solidFill>
                <a:latin typeface="+mj-lt"/>
                <a:ea typeface="+mj-ea"/>
                <a:cs typeface="+mj-cs"/>
              </a:rPr>
              <a:t> Quarter) </a:t>
            </a:r>
            <a:r>
              <a:rPr lang="en-US" sz="2000" b="0" kern="1200" dirty="0">
                <a:solidFill>
                  <a:schemeClr val="tx1"/>
                </a:solidFill>
                <a:latin typeface="+mj-lt"/>
                <a:ea typeface="+mj-ea"/>
                <a:cs typeface="+mj-cs"/>
              </a:rPr>
              <a:t>(3)</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1039091" y="3154292"/>
            <a:ext cx="10515600" cy="42648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accent2"/>
                </a:solidFill>
              </a:rPr>
              <a:t>29. Non-Federal Share of Allowable Unliquidated Obligations (1</a:t>
            </a:r>
            <a:r>
              <a:rPr lang="en-US" sz="1800" b="1" baseline="30000" dirty="0">
                <a:solidFill>
                  <a:schemeClr val="accent2"/>
                </a:solidFill>
              </a:rPr>
              <a:t>st</a:t>
            </a:r>
            <a:r>
              <a:rPr lang="en-US" sz="1800" b="1" dirty="0">
                <a:solidFill>
                  <a:schemeClr val="accent2"/>
                </a:solidFill>
              </a:rPr>
              <a:t> through 4</a:t>
            </a:r>
            <a:r>
              <a:rPr lang="en-US" sz="1800" b="1" baseline="30000" dirty="0">
                <a:solidFill>
                  <a:schemeClr val="accent2"/>
                </a:solidFill>
              </a:rPr>
              <a:t>th</a:t>
            </a:r>
            <a:r>
              <a:rPr lang="en-US" sz="1800" b="1" dirty="0">
                <a:solidFill>
                  <a:schemeClr val="accent2"/>
                </a:solidFill>
              </a:rPr>
              <a:t> Quarter):</a:t>
            </a:r>
          </a:p>
          <a:p>
            <a:pPr marL="284163">
              <a:lnSpc>
                <a:spcPct val="120000"/>
              </a:lnSpc>
            </a:pPr>
            <a:r>
              <a:rPr lang="en-US" sz="1800" dirty="0">
                <a:solidFill>
                  <a:schemeClr val="accent2"/>
                </a:solidFill>
              </a:rPr>
              <a:t>Enter the amount of allowable unliquidated obligations to be paid with non-Federal funds meeting the non-Federal share requirements in 34 C.F.R. § 361.60(b). </a:t>
            </a:r>
          </a:p>
          <a:p>
            <a:pPr marL="284163">
              <a:lnSpc>
                <a:spcPct val="120000"/>
              </a:lnSpc>
            </a:pPr>
            <a:r>
              <a:rPr lang="en-US" sz="1800" dirty="0">
                <a:solidFill>
                  <a:schemeClr val="accent2"/>
                </a:solidFill>
              </a:rPr>
              <a:t>Non-Federal share can only be credited as match when obligated, in accordance with 34 C.F.R. § 76.707, in the FFY of appropriation for an award. </a:t>
            </a:r>
          </a:p>
          <a:p>
            <a:pPr marL="284163">
              <a:lnSpc>
                <a:spcPct val="120000"/>
              </a:lnSpc>
            </a:pPr>
            <a:r>
              <a:rPr lang="en-US" sz="1800" dirty="0">
                <a:solidFill>
                  <a:schemeClr val="accent2"/>
                </a:solidFill>
              </a:rPr>
              <a:t>When the 4th quarter is marked final, this line should remain blank.</a:t>
            </a:r>
          </a:p>
          <a:p>
            <a:pPr>
              <a:lnSpc>
                <a:spcPct val="120000"/>
              </a:lnSpc>
            </a:pPr>
            <a:endParaRPr lang="en-US" dirty="0">
              <a:solidFill>
                <a:schemeClr val="accent2"/>
              </a:solidFill>
            </a:endParaRPr>
          </a:p>
          <a:p>
            <a:pPr>
              <a:lnSpc>
                <a:spcPct val="120000"/>
              </a:lnSpc>
            </a:pPr>
            <a:endParaRPr lang="en-US" dirty="0">
              <a:solidFill>
                <a:schemeClr val="accent2"/>
              </a:solidFill>
            </a:endParaRPr>
          </a:p>
        </p:txBody>
      </p:sp>
    </p:spTree>
    <p:custDataLst>
      <p:tags r:id="rId1"/>
    </p:custDataLst>
    <p:extLst>
      <p:ext uri="{BB962C8B-B14F-4D97-AF65-F5344CB8AC3E}">
        <p14:creationId xmlns:p14="http://schemas.microsoft.com/office/powerpoint/2010/main" val="13692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9419D63-15F7-D130-EEE2-FA05784E6126}"/>
              </a:ext>
              <a:ext uri="{C183D7F6-B498-43B3-948B-1728B52AA6E4}">
                <adec:decorative xmlns:adec="http://schemas.microsoft.com/office/drawing/2017/decorative" val="1"/>
              </a:ext>
            </a:extLst>
          </p:cNvPr>
          <p:cNvSpPr/>
          <p:nvPr/>
        </p:nvSpPr>
        <p:spPr bwMode="auto">
          <a:xfrm>
            <a:off x="223057" y="3927765"/>
            <a:ext cx="12653358" cy="477981"/>
          </a:xfrm>
          <a:prstGeom prst="roundRect">
            <a:avLst/>
          </a:prstGeom>
          <a:solidFill>
            <a:schemeClr val="accent3">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0" name="Rectangle: Rounded Corners 9">
            <a:extLst>
              <a:ext uri="{FF2B5EF4-FFF2-40B4-BE49-F238E27FC236}">
                <a16:creationId xmlns:a16="http://schemas.microsoft.com/office/drawing/2014/main" id="{09B70780-D4E4-F0C9-3AE0-428382E653C8}"/>
              </a:ext>
              <a:ext uri="{C183D7F6-B498-43B3-948B-1728B52AA6E4}">
                <adec:decorative xmlns:adec="http://schemas.microsoft.com/office/drawing/2017/decorative" val="1"/>
              </a:ext>
            </a:extLst>
          </p:cNvPr>
          <p:cNvSpPr/>
          <p:nvPr/>
        </p:nvSpPr>
        <p:spPr bwMode="auto">
          <a:xfrm>
            <a:off x="-581891" y="1300943"/>
            <a:ext cx="11986952" cy="477981"/>
          </a:xfrm>
          <a:prstGeom prst="roundRect">
            <a:avLst/>
          </a:prstGeom>
          <a:solidFill>
            <a:schemeClr val="accent3">
              <a:lumMod val="5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223057" y="-33251"/>
            <a:ext cx="11446626" cy="1234440"/>
          </a:xfrm>
        </p:spPr>
        <p:txBody>
          <a:bodyPr vert="horz" lIns="91440" tIns="45720" rIns="91440" bIns="45720" rtlCol="0" anchor="b">
            <a:noAutofit/>
          </a:bodyPr>
          <a:lstStyle/>
          <a:p>
            <a:r>
              <a:rPr lang="en-US" sz="2800" kern="1200" dirty="0">
                <a:solidFill>
                  <a:schemeClr val="tx1"/>
                </a:solidFill>
                <a:latin typeface="+mj-lt"/>
                <a:ea typeface="+mj-ea"/>
                <a:cs typeface="+mj-cs"/>
              </a:rPr>
              <a:t>Section D. Reporting Non-Federal Share in the FFY of Appropriation (1</a:t>
            </a:r>
            <a:r>
              <a:rPr lang="en-US" sz="2800" kern="1200" baseline="30000" dirty="0">
                <a:solidFill>
                  <a:schemeClr val="tx1"/>
                </a:solidFill>
                <a:latin typeface="+mj-lt"/>
                <a:ea typeface="+mj-ea"/>
                <a:cs typeface="+mj-cs"/>
              </a:rPr>
              <a:t>st</a:t>
            </a:r>
            <a:r>
              <a:rPr lang="en-US" sz="2800" kern="1200" dirty="0">
                <a:solidFill>
                  <a:schemeClr val="tx1"/>
                </a:solidFill>
                <a:latin typeface="+mj-lt"/>
                <a:ea typeface="+mj-ea"/>
                <a:cs typeface="+mj-cs"/>
              </a:rPr>
              <a:t> through 4</a:t>
            </a:r>
            <a:r>
              <a:rPr lang="en-US" sz="2800" kern="1200" baseline="30000" dirty="0">
                <a:solidFill>
                  <a:schemeClr val="tx1"/>
                </a:solidFill>
                <a:latin typeface="+mj-lt"/>
                <a:ea typeface="+mj-ea"/>
                <a:cs typeface="+mj-cs"/>
              </a:rPr>
              <a:t>th</a:t>
            </a:r>
            <a:r>
              <a:rPr lang="en-US" sz="2800" kern="1200" dirty="0">
                <a:solidFill>
                  <a:schemeClr val="tx1"/>
                </a:solidFill>
                <a:latin typeface="+mj-lt"/>
                <a:ea typeface="+mj-ea"/>
                <a:cs typeface="+mj-cs"/>
              </a:rPr>
              <a:t> Quarter) </a:t>
            </a:r>
            <a:r>
              <a:rPr lang="en-US" sz="1800" b="0" kern="1200" dirty="0">
                <a:solidFill>
                  <a:schemeClr val="tx1"/>
                </a:solidFill>
                <a:latin typeface="+mj-lt"/>
                <a:ea typeface="+mj-ea"/>
                <a:cs typeface="+mj-cs"/>
              </a:rPr>
              <a:t>(4)</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306187" y="1300943"/>
            <a:ext cx="11538065" cy="50790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bg1"/>
                </a:solidFill>
              </a:rPr>
              <a:t>30. Non-Federal Share for Establishment of Facilities for CRP Purposes (1</a:t>
            </a:r>
            <a:r>
              <a:rPr lang="en-US" sz="1800" b="1" baseline="30000" dirty="0">
                <a:solidFill>
                  <a:schemeClr val="bg1"/>
                </a:solidFill>
              </a:rPr>
              <a:t>st</a:t>
            </a:r>
            <a:r>
              <a:rPr lang="en-US" sz="1800" b="1" dirty="0">
                <a:solidFill>
                  <a:schemeClr val="bg1"/>
                </a:solidFill>
              </a:rPr>
              <a:t> through 4</a:t>
            </a:r>
            <a:r>
              <a:rPr lang="en-US" sz="1800" b="1" baseline="30000" dirty="0">
                <a:solidFill>
                  <a:schemeClr val="bg1"/>
                </a:solidFill>
              </a:rPr>
              <a:t>th</a:t>
            </a:r>
            <a:r>
              <a:rPr lang="en-US" sz="1800" b="1" dirty="0">
                <a:solidFill>
                  <a:schemeClr val="bg1"/>
                </a:solidFill>
              </a:rPr>
              <a:t> Quarter):</a:t>
            </a:r>
          </a:p>
          <a:p>
            <a:pPr>
              <a:lnSpc>
                <a:spcPct val="120000"/>
              </a:lnSpc>
            </a:pPr>
            <a:r>
              <a:rPr lang="en-US" sz="1800" dirty="0"/>
              <a:t>Enter the non-Federal share of allowable expenditures, also included on Line 28, Total Non-Federal Share of Allowable Expenditures, incurred during the FFY of appropriation, for the establishment of facilities for CRP purposes. </a:t>
            </a:r>
          </a:p>
          <a:p>
            <a:pPr>
              <a:lnSpc>
                <a:spcPct val="120000"/>
              </a:lnSpc>
            </a:pPr>
            <a:r>
              <a:rPr lang="en-US" sz="1800" dirty="0"/>
              <a:t>Non-Federal expenditures for the purpose of establishing a facility for a CRP </a:t>
            </a:r>
            <a:r>
              <a:rPr lang="en-US" sz="1800" u="sng" dirty="0"/>
              <a:t>will not be counted </a:t>
            </a:r>
            <a:r>
              <a:rPr lang="en-US" sz="1800" dirty="0"/>
              <a:t>toward the State’s maintenance of effort (34 C.F.R. § 361.62(b)); however, these non-Federal expenditures count toward satisfying the State’s match requirement.</a:t>
            </a:r>
          </a:p>
          <a:p>
            <a:pPr marL="0" indent="0">
              <a:lnSpc>
                <a:spcPct val="120000"/>
              </a:lnSpc>
              <a:buNone/>
            </a:pPr>
            <a:r>
              <a:rPr lang="en-US" sz="1800" b="1" dirty="0">
                <a:solidFill>
                  <a:schemeClr val="bg1"/>
                </a:solidFill>
              </a:rPr>
              <a:t>31. Non-Federal Share for Construction of Facilities for CRP Purposes (1</a:t>
            </a:r>
            <a:r>
              <a:rPr lang="en-US" sz="1800" b="1" baseline="30000" dirty="0">
                <a:solidFill>
                  <a:schemeClr val="bg1"/>
                </a:solidFill>
              </a:rPr>
              <a:t>st</a:t>
            </a:r>
            <a:r>
              <a:rPr lang="en-US" sz="1800" b="1" dirty="0">
                <a:solidFill>
                  <a:schemeClr val="bg1"/>
                </a:solidFill>
              </a:rPr>
              <a:t> through 4</a:t>
            </a:r>
            <a:r>
              <a:rPr lang="en-US" sz="1800" b="1" baseline="30000" dirty="0">
                <a:solidFill>
                  <a:schemeClr val="bg1"/>
                </a:solidFill>
              </a:rPr>
              <a:t>th</a:t>
            </a:r>
            <a:r>
              <a:rPr lang="en-US" sz="1800" b="1" dirty="0">
                <a:solidFill>
                  <a:schemeClr val="bg1"/>
                </a:solidFill>
              </a:rPr>
              <a:t> Quarter):</a:t>
            </a:r>
          </a:p>
          <a:p>
            <a:pPr>
              <a:lnSpc>
                <a:spcPct val="120000"/>
              </a:lnSpc>
            </a:pPr>
            <a:r>
              <a:rPr lang="en-US" sz="1800" dirty="0"/>
              <a:t>Enter the non-Federal share of allowable expenditures, also included on Line 28, Total Non-Federal Share of Allowable Expenditures, incurred during the FFY of appropriation, for the construction of facilities for CRP purposes. </a:t>
            </a:r>
          </a:p>
          <a:p>
            <a:pPr>
              <a:lnSpc>
                <a:spcPct val="120000"/>
              </a:lnSpc>
            </a:pPr>
            <a:r>
              <a:rPr lang="en-US" sz="1800" dirty="0"/>
              <a:t>Non-Federal expenditures for the purpose of constructing a facility for a CRP </a:t>
            </a:r>
            <a:r>
              <a:rPr lang="en-US" sz="1800" u="sng" dirty="0"/>
              <a:t>will not be counted </a:t>
            </a:r>
            <a:r>
              <a:rPr lang="en-US" sz="1800" dirty="0"/>
              <a:t>toward the State’s maintenance of effort (Section 101(a)(17)(C) and 34 C.F.R. § 361.62(b)).</a:t>
            </a:r>
            <a:endParaRPr lang="en-US" sz="1800" i="1" dirty="0"/>
          </a:p>
        </p:txBody>
      </p:sp>
    </p:spTree>
    <p:custDataLst>
      <p:tags r:id="rId1"/>
    </p:custDataLst>
    <p:extLst>
      <p:ext uri="{BB962C8B-B14F-4D97-AF65-F5344CB8AC3E}">
        <p14:creationId xmlns:p14="http://schemas.microsoft.com/office/powerpoint/2010/main" val="2225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5D24BE-F3CA-8F24-5821-2ECF7E989404}"/>
              </a:ext>
            </a:extLst>
          </p:cNvPr>
          <p:cNvSpPr>
            <a:spLocks noGrp="1"/>
          </p:cNvSpPr>
          <p:nvPr>
            <p:ph type="title"/>
          </p:nvPr>
        </p:nvSpPr>
        <p:spPr>
          <a:xfrm>
            <a:off x="731520" y="365761"/>
            <a:ext cx="10757328" cy="1344286"/>
          </a:xfrm>
        </p:spPr>
        <p:txBody>
          <a:bodyPr vert="horz" lIns="91440" tIns="45720" rIns="91440" bIns="45720" rtlCol="0" anchor="b">
            <a:normAutofit/>
          </a:bodyPr>
          <a:lstStyle/>
          <a:p>
            <a:r>
              <a:rPr lang="en-US" sz="3600" kern="1200" dirty="0">
                <a:solidFill>
                  <a:schemeClr val="tx1"/>
                </a:solidFill>
                <a:latin typeface="+mj-lt"/>
                <a:ea typeface="+mj-ea"/>
                <a:cs typeface="+mj-cs"/>
              </a:rPr>
              <a:t>Section E. Reporting Non-Federal Share in the Carryover Year (5</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through 8</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Quarter)</a:t>
            </a:r>
          </a:p>
        </p:txBody>
      </p:sp>
      <p:graphicFrame>
        <p:nvGraphicFramePr>
          <p:cNvPr id="2" name="Table 3">
            <a:extLst>
              <a:ext uri="{FF2B5EF4-FFF2-40B4-BE49-F238E27FC236}">
                <a16:creationId xmlns:a16="http://schemas.microsoft.com/office/drawing/2014/main" id="{234FF549-D498-9F9D-EF00-A60B4B6E939B}"/>
              </a:ext>
            </a:extLst>
          </p:cNvPr>
          <p:cNvGraphicFramePr>
            <a:graphicFrameLocks noGrp="1"/>
          </p:cNvGraphicFramePr>
          <p:nvPr>
            <p:extLst>
              <p:ext uri="{D42A27DB-BD31-4B8C-83A1-F6EECF244321}">
                <p14:modId xmlns:p14="http://schemas.microsoft.com/office/powerpoint/2010/main" val="1371910113"/>
              </p:ext>
            </p:extLst>
          </p:nvPr>
        </p:nvGraphicFramePr>
        <p:xfrm>
          <a:off x="600692" y="2184856"/>
          <a:ext cx="11018983" cy="2610380"/>
        </p:xfrm>
        <a:graphic>
          <a:graphicData uri="http://schemas.openxmlformats.org/drawingml/2006/table">
            <a:tbl>
              <a:tblPr firstRow="1" bandRow="1">
                <a:tableStyleId>{F5AB1C69-6EDB-4FF4-983F-18BD219EF322}</a:tableStyleId>
              </a:tblPr>
              <a:tblGrid>
                <a:gridCol w="9807701">
                  <a:extLst>
                    <a:ext uri="{9D8B030D-6E8A-4147-A177-3AD203B41FA5}">
                      <a16:colId xmlns:a16="http://schemas.microsoft.com/office/drawing/2014/main" val="1299016654"/>
                    </a:ext>
                  </a:extLst>
                </a:gridCol>
                <a:gridCol w="1211282">
                  <a:extLst>
                    <a:ext uri="{9D8B030D-6E8A-4147-A177-3AD203B41FA5}">
                      <a16:colId xmlns:a16="http://schemas.microsoft.com/office/drawing/2014/main" val="4196759448"/>
                    </a:ext>
                  </a:extLst>
                </a:gridCol>
              </a:tblGrid>
              <a:tr h="642124">
                <a:tc>
                  <a:txBody>
                    <a:bodyPr/>
                    <a:lstStyle/>
                    <a:p>
                      <a:pPr marL="0" marR="0">
                        <a:lnSpc>
                          <a:spcPct val="120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E.   Reporting Non-Federal Share in the Carryover Year (5th – 8th Qtr.)</a:t>
                      </a:r>
                    </a:p>
                  </a:txBody>
                  <a:tcPr marL="73302" marR="73302" marT="0" marB="0" anchor="ctr">
                    <a:solidFill>
                      <a:schemeClr val="accent1"/>
                    </a:solidFill>
                  </a:tcPr>
                </a:tc>
                <a:tc>
                  <a:txBody>
                    <a:bodyPr/>
                    <a:lstStyle/>
                    <a:p>
                      <a:pPr>
                        <a:lnSpc>
                          <a:spcPct val="120000"/>
                        </a:lnSpc>
                      </a:pPr>
                      <a:r>
                        <a:rPr lang="en-US" sz="1800" dirty="0">
                          <a:solidFill>
                            <a:schemeClr val="bg1"/>
                          </a:solidFill>
                          <a:latin typeface="+mn-lt"/>
                        </a:rPr>
                        <a:t>Amount</a:t>
                      </a:r>
                    </a:p>
                  </a:txBody>
                  <a:tcPr marL="97735" marR="97735" marT="48868" marB="48868" anchor="ctr">
                    <a:solidFill>
                      <a:schemeClr val="accent1"/>
                    </a:solidFill>
                  </a:tcPr>
                </a:tc>
                <a:extLst>
                  <a:ext uri="{0D108BD9-81ED-4DB2-BD59-A6C34878D82A}">
                    <a16:rowId xmlns:a16="http://schemas.microsoft.com/office/drawing/2014/main" val="674537750"/>
                  </a:ext>
                </a:extLst>
              </a:tr>
              <a:tr h="757219">
                <a:tc>
                  <a:txBody>
                    <a:bodyPr/>
                    <a:lstStyle/>
                    <a:p>
                      <a:pPr marL="344488" marR="0" indent="-344488">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32. Non-Federal Expenditures for Allowable Unliquidated Obligations Reported on the</a:t>
                      </a:r>
                    </a:p>
                    <a:p>
                      <a:pPr marL="344488" marR="0" indent="-344488">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      4th Quarter Report, Line 29, Liquidated After the 4th Quarter (5th – 8th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282767070"/>
                  </a:ext>
                </a:extLst>
              </a:tr>
              <a:tr h="396371">
                <a:tc>
                  <a:txBody>
                    <a:bodyPr/>
                    <a:lstStyle/>
                    <a:p>
                      <a:pPr marL="403225" marR="0" lvl="0" indent="-403225"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33. Additional New Non-Federal Expenditures (5th – 8th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582710389"/>
                  </a:ext>
                </a:extLst>
              </a:tr>
              <a:tr h="396371">
                <a:tc>
                  <a:txBody>
                    <a:bodyPr/>
                    <a:lstStyle/>
                    <a:p>
                      <a:pPr marL="0" marR="0">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34. Non-Federal Share for Establishment of Facilities for CRP Purposes (5th – 8th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35015976"/>
                  </a:ext>
                </a:extLst>
              </a:tr>
              <a:tr h="396371">
                <a:tc>
                  <a:txBody>
                    <a:bodyPr/>
                    <a:lstStyle/>
                    <a:p>
                      <a:pPr marL="344488" marR="0" lvl="0" indent="-344488"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35. Non-Federal Share for Construction of Facilities for CRP Purposes (5th – 8th Qtr.)</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690663069"/>
                  </a:ext>
                </a:extLst>
              </a:tr>
            </a:tbl>
          </a:graphicData>
        </a:graphic>
      </p:graphicFrame>
    </p:spTree>
    <p:custDataLst>
      <p:tags r:id="rId1"/>
    </p:custDataLst>
    <p:extLst>
      <p:ext uri="{BB962C8B-B14F-4D97-AF65-F5344CB8AC3E}">
        <p14:creationId xmlns:p14="http://schemas.microsoft.com/office/powerpoint/2010/main" val="1870540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669851" y="182879"/>
            <a:ext cx="10804813" cy="1380107"/>
          </a:xfrm>
        </p:spPr>
        <p:txBody>
          <a:bodyPr vert="horz" lIns="91440" tIns="45720" rIns="91440" bIns="45720" rtlCol="0" anchor="b">
            <a:normAutofit/>
          </a:bodyPr>
          <a:lstStyle/>
          <a:p>
            <a:r>
              <a:rPr lang="en-US" sz="3600" kern="1200" dirty="0">
                <a:solidFill>
                  <a:schemeClr val="tx1"/>
                </a:solidFill>
                <a:latin typeface="+mj-lt"/>
                <a:ea typeface="+mj-ea"/>
                <a:cs typeface="+mj-cs"/>
              </a:rPr>
              <a:t>Section E. Reporting Non-Federal Share in the Carryover Year (5</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through 8</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Quarter) </a:t>
            </a:r>
            <a:r>
              <a:rPr lang="en-US" sz="1800" b="0" kern="1200" dirty="0">
                <a:solidFill>
                  <a:schemeClr val="tx1"/>
                </a:solidFill>
                <a:latin typeface="+mj-lt"/>
                <a:ea typeface="+mj-ea"/>
                <a:cs typeface="+mj-cs"/>
              </a:rPr>
              <a:t>(2)</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3319452" y="1864950"/>
            <a:ext cx="8929255" cy="466344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20000"/>
              </a:lnSpc>
              <a:buFont typeface="Arial" panose="020B0604020202020204" pitchFamily="34" charset="0"/>
              <a:buNone/>
            </a:pPr>
            <a:r>
              <a:rPr lang="en-US" b="1" dirty="0"/>
              <a:t>32. Non-Federal Expenditures for Allowable Unliquidated Obligations Reported on Line 29 - Liquidated After the 4th Quarter (5th through 8th Quarter):</a:t>
            </a:r>
          </a:p>
          <a:p>
            <a:pPr>
              <a:lnSpc>
                <a:spcPct val="120000"/>
              </a:lnSpc>
            </a:pPr>
            <a:r>
              <a:rPr lang="en-US" dirty="0"/>
              <a:t>For VR agencies who met the carryover requirements, enter the amount of liquidations from the amount of non-Federal unliquidated obligations reported on Line 29, Non-Federal Share of Allowable Unliquidated Obligations, of the grantee’s 4th quarter RSA-17 report that were liquidated during the subsequent reporting period. </a:t>
            </a:r>
          </a:p>
          <a:p>
            <a:pPr>
              <a:lnSpc>
                <a:spcPct val="120000"/>
              </a:lnSpc>
            </a:pPr>
            <a:r>
              <a:rPr lang="en-US" dirty="0"/>
              <a:t>Funds for obligations reported on Line 29, Non-Federal Share of Allowable Unliquidated Obligations, cancelled during the carryover period, may not be reobligated or liquidated for expenditures incurred during the carryover period and counted as match for the period of performance for the award because, match must be satisfied by the end of the FFY of appropriation in order to carry over funds to the subsequent year.</a:t>
            </a:r>
          </a:p>
        </p:txBody>
      </p:sp>
      <p:pic>
        <p:nvPicPr>
          <p:cNvPr id="4" name="Picture 3">
            <a:extLst>
              <a:ext uri="{FF2B5EF4-FFF2-40B4-BE49-F238E27FC236}">
                <a16:creationId xmlns:a16="http://schemas.microsoft.com/office/drawing/2014/main" id="{6FC0395F-ED81-AA8C-1FC4-D4E8205223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71" y="1998921"/>
            <a:ext cx="2973515" cy="4068457"/>
          </a:xfrm>
          <a:prstGeom prst="rect">
            <a:avLst/>
          </a:prstGeom>
        </p:spPr>
      </p:pic>
    </p:spTree>
    <p:custDataLst>
      <p:tags r:id="rId1"/>
    </p:custDataLst>
    <p:extLst>
      <p:ext uri="{BB962C8B-B14F-4D97-AF65-F5344CB8AC3E}">
        <p14:creationId xmlns:p14="http://schemas.microsoft.com/office/powerpoint/2010/main" val="87618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4F7C17D-7540-5A78-6E4D-DFF36C63F95C}"/>
              </a:ext>
              <a:ext uri="{C183D7F6-B498-43B3-948B-1728B52AA6E4}">
                <adec:decorative xmlns:adec="http://schemas.microsoft.com/office/drawing/2017/decorative" val="1"/>
              </a:ext>
            </a:extLst>
          </p:cNvPr>
          <p:cNvSpPr>
            <a:spLocks/>
          </p:cNvSpPr>
          <p:nvPr/>
        </p:nvSpPr>
        <p:spPr bwMode="auto">
          <a:xfrm>
            <a:off x="4289367" y="-1579418"/>
            <a:ext cx="10274531" cy="10274531"/>
          </a:xfrm>
          <a:prstGeom prst="ellipse">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224444" y="-118601"/>
            <a:ext cx="4064923" cy="4089861"/>
          </a:xfrm>
        </p:spPr>
        <p:txBody>
          <a:bodyPr vert="horz" lIns="91440" tIns="45720" rIns="91440" bIns="45720" rtlCol="0" anchor="b">
            <a:normAutofit/>
          </a:bodyPr>
          <a:lstStyle/>
          <a:p>
            <a:r>
              <a:rPr lang="en-US" sz="3600" kern="1200" dirty="0">
                <a:solidFill>
                  <a:schemeClr val="tx1"/>
                </a:solidFill>
                <a:latin typeface="+mj-lt"/>
                <a:ea typeface="+mj-ea"/>
                <a:cs typeface="+mj-cs"/>
              </a:rPr>
              <a:t>Section E. Reporting Non-Federal Share in the Carryover Year (5</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through 8</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Quarter) </a:t>
            </a:r>
            <a:r>
              <a:rPr lang="en-US" sz="1800" b="0" kern="1200" dirty="0">
                <a:solidFill>
                  <a:schemeClr val="tx1"/>
                </a:solidFill>
                <a:latin typeface="+mj-lt"/>
                <a:ea typeface="+mj-ea"/>
                <a:cs typeface="+mj-cs"/>
              </a:rPr>
              <a:t>(3)</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527962" y="552795"/>
            <a:ext cx="6216535" cy="61597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20000"/>
              </a:lnSpc>
              <a:buFont typeface="Arial" panose="020B0604020202020204" pitchFamily="34" charset="0"/>
              <a:buNone/>
            </a:pPr>
            <a:r>
              <a:rPr lang="en-US" sz="1800" b="1" dirty="0">
                <a:solidFill>
                  <a:schemeClr val="accent2"/>
                </a:solidFill>
              </a:rPr>
              <a:t>33. Additional New Non-Federal Expenditures (5th through 8th Quarter):</a:t>
            </a:r>
          </a:p>
          <a:p>
            <a:pPr>
              <a:lnSpc>
                <a:spcPct val="120000"/>
              </a:lnSpc>
            </a:pPr>
            <a:r>
              <a:rPr lang="en-US" sz="1800" dirty="0">
                <a:solidFill>
                  <a:schemeClr val="accent2"/>
                </a:solidFill>
              </a:rPr>
              <a:t>A State must report all non-Federal expenditures in the FFY in which those expenditures are incurred for purposes of satisfying the maintenance of effort (MOE) requirement because MOE is determined on an FFY basis, not on the basis of a period of performance for a grant award.</a:t>
            </a:r>
          </a:p>
          <a:p>
            <a:pPr>
              <a:lnSpc>
                <a:spcPct val="120000"/>
              </a:lnSpc>
            </a:pPr>
            <a:r>
              <a:rPr lang="en-US" sz="1800" dirty="0">
                <a:solidFill>
                  <a:schemeClr val="accent2"/>
                </a:solidFill>
              </a:rPr>
              <a:t>Enter the amount, if any, of new non-Federal expenditures incurred during the carryover year, representing new expenditures and obligations incurred during the carryover year.</a:t>
            </a:r>
          </a:p>
          <a:p>
            <a:pPr>
              <a:lnSpc>
                <a:spcPct val="120000"/>
              </a:lnSpc>
            </a:pPr>
            <a:r>
              <a:rPr lang="en-US" sz="1800" dirty="0">
                <a:solidFill>
                  <a:schemeClr val="accent2"/>
                </a:solidFill>
              </a:rPr>
              <a:t>The non-Federal expenditures reported on Line 33, if any, will not count toward the prior FFY of appropriation’s match requirement, but will count toward the current FFY’s MOE requirement.</a:t>
            </a:r>
          </a:p>
        </p:txBody>
      </p:sp>
    </p:spTree>
    <p:custDataLst>
      <p:tags r:id="rId1"/>
    </p:custDataLst>
    <p:extLst>
      <p:ext uri="{BB962C8B-B14F-4D97-AF65-F5344CB8AC3E}">
        <p14:creationId xmlns:p14="http://schemas.microsoft.com/office/powerpoint/2010/main" val="62951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0C07-E70B-F484-3109-86B30B63AD75}"/>
              </a:ext>
            </a:extLst>
          </p:cNvPr>
          <p:cNvSpPr>
            <a:spLocks noGrp="1"/>
          </p:cNvSpPr>
          <p:nvPr>
            <p:ph type="ctrTitle"/>
          </p:nvPr>
        </p:nvSpPr>
        <p:spPr>
          <a:xfrm>
            <a:off x="4892633" y="124540"/>
            <a:ext cx="7299367" cy="1003616"/>
          </a:xfrm>
        </p:spPr>
        <p:txBody>
          <a:bodyPr/>
          <a:lstStyle/>
          <a:p>
            <a:r>
              <a:rPr lang="en-US" sz="4000" dirty="0"/>
              <a:t>Managing Federal Award</a:t>
            </a:r>
          </a:p>
        </p:txBody>
      </p:sp>
      <p:sp>
        <p:nvSpPr>
          <p:cNvPr id="3" name="Content Placeholder 2">
            <a:extLst>
              <a:ext uri="{FF2B5EF4-FFF2-40B4-BE49-F238E27FC236}">
                <a16:creationId xmlns:a16="http://schemas.microsoft.com/office/drawing/2014/main" id="{0A8F47BA-0A88-68AE-D4EF-12140B0F5FAF}"/>
              </a:ext>
            </a:extLst>
          </p:cNvPr>
          <p:cNvSpPr>
            <a:spLocks noGrp="1"/>
          </p:cNvSpPr>
          <p:nvPr>
            <p:ph idx="13"/>
          </p:nvPr>
        </p:nvSpPr>
        <p:spPr>
          <a:xfrm>
            <a:off x="5009403" y="1425039"/>
            <a:ext cx="6854045" cy="5029200"/>
          </a:xfrm>
        </p:spPr>
        <p:txBody>
          <a:bodyPr/>
          <a:lstStyle/>
          <a:p>
            <a:pPr marL="0" marR="654685" lvl="0" indent="0">
              <a:lnSpc>
                <a:spcPts val="3000"/>
              </a:lnSpc>
              <a:spcBef>
                <a:spcPts val="430"/>
              </a:spcBef>
              <a:spcAft>
                <a:spcPts val="0"/>
              </a:spcAft>
              <a:buSzPts val="2800"/>
              <a:buNone/>
              <a:tabLst>
                <a:tab pos="638175" algn="l"/>
              </a:tabLst>
            </a:pPr>
            <a:r>
              <a:rPr lang="en-US" sz="2200" dirty="0">
                <a:effectLst/>
                <a:ea typeface="Arial" panose="020B0604020202020204" pitchFamily="34" charset="0"/>
              </a:rPr>
              <a:t>Grantees</a:t>
            </a:r>
            <a:r>
              <a:rPr lang="en-US" sz="2200" spc="-95" dirty="0">
                <a:effectLst/>
                <a:ea typeface="Arial" panose="020B0604020202020204" pitchFamily="34" charset="0"/>
              </a:rPr>
              <a:t> </a:t>
            </a:r>
            <a:r>
              <a:rPr lang="en-US" sz="2200" dirty="0">
                <a:effectLst/>
                <a:ea typeface="Arial" panose="020B0604020202020204" pitchFamily="34" charset="0"/>
              </a:rPr>
              <a:t>are</a:t>
            </a:r>
            <a:r>
              <a:rPr lang="en-US" sz="2200" spc="-80" dirty="0">
                <a:effectLst/>
                <a:ea typeface="Arial" panose="020B0604020202020204" pitchFamily="34" charset="0"/>
              </a:rPr>
              <a:t> </a:t>
            </a:r>
            <a:r>
              <a:rPr lang="en-US" sz="2200" dirty="0">
                <a:effectLst/>
                <a:ea typeface="Arial" panose="020B0604020202020204" pitchFamily="34" charset="0"/>
              </a:rPr>
              <a:t>required</a:t>
            </a:r>
            <a:r>
              <a:rPr lang="en-US" sz="2200" spc="-80" dirty="0">
                <a:effectLst/>
                <a:ea typeface="Arial" panose="020B0604020202020204" pitchFamily="34" charset="0"/>
              </a:rPr>
              <a:t> </a:t>
            </a:r>
            <a:r>
              <a:rPr lang="en-US" sz="2200" dirty="0">
                <a:effectLst/>
                <a:ea typeface="Arial" panose="020B0604020202020204" pitchFamily="34" charset="0"/>
              </a:rPr>
              <a:t>to</a:t>
            </a:r>
            <a:r>
              <a:rPr lang="en-US" sz="2200" spc="-75" dirty="0">
                <a:effectLst/>
                <a:ea typeface="Arial" panose="020B0604020202020204" pitchFamily="34" charset="0"/>
              </a:rPr>
              <a:t> </a:t>
            </a:r>
            <a:r>
              <a:rPr lang="en-US" sz="2200" dirty="0">
                <a:effectLst/>
                <a:ea typeface="Arial" panose="020B0604020202020204" pitchFamily="34" charset="0"/>
              </a:rPr>
              <a:t>provide</a:t>
            </a:r>
            <a:r>
              <a:rPr lang="en-US" sz="2200" spc="-85" dirty="0">
                <a:effectLst/>
                <a:ea typeface="Arial" panose="020B0604020202020204" pitchFamily="34" charset="0"/>
              </a:rPr>
              <a:t> </a:t>
            </a:r>
            <a:r>
              <a:rPr lang="en-US" sz="2200" dirty="0">
                <a:effectLst/>
                <a:ea typeface="Arial" panose="020B0604020202020204" pitchFamily="34" charset="0"/>
              </a:rPr>
              <a:t>reasonable</a:t>
            </a:r>
            <a:r>
              <a:rPr lang="en-US" sz="2200" spc="-80" dirty="0">
                <a:effectLst/>
                <a:ea typeface="Arial" panose="020B0604020202020204" pitchFamily="34" charset="0"/>
              </a:rPr>
              <a:t> </a:t>
            </a:r>
            <a:r>
              <a:rPr lang="en-US" sz="2200" dirty="0">
                <a:effectLst/>
                <a:ea typeface="Arial" panose="020B0604020202020204" pitchFamily="34" charset="0"/>
              </a:rPr>
              <a:t>assurance</a:t>
            </a:r>
            <a:r>
              <a:rPr lang="en-US" sz="2200" spc="-80" dirty="0">
                <a:effectLst/>
                <a:ea typeface="Arial" panose="020B0604020202020204" pitchFamily="34" charset="0"/>
              </a:rPr>
              <a:t> </a:t>
            </a:r>
            <a:r>
              <a:rPr lang="en-US" sz="2200" dirty="0">
                <a:effectLst/>
                <a:ea typeface="Arial" panose="020B0604020202020204" pitchFamily="34" charset="0"/>
              </a:rPr>
              <a:t>that</a:t>
            </a:r>
            <a:r>
              <a:rPr lang="en-US" sz="2200" spc="-65" dirty="0">
                <a:effectLst/>
                <a:ea typeface="Arial" panose="020B0604020202020204" pitchFamily="34" charset="0"/>
              </a:rPr>
              <a:t> </a:t>
            </a:r>
            <a:r>
              <a:rPr lang="en-US" sz="2200" dirty="0">
                <a:effectLst/>
                <a:ea typeface="Arial" panose="020B0604020202020204" pitchFamily="34" charset="0"/>
              </a:rPr>
              <a:t>they</a:t>
            </a:r>
            <a:r>
              <a:rPr lang="en-US" sz="2200" spc="-80" dirty="0">
                <a:effectLst/>
                <a:ea typeface="Arial" panose="020B0604020202020204" pitchFamily="34" charset="0"/>
              </a:rPr>
              <a:t> </a:t>
            </a:r>
            <a:r>
              <a:rPr lang="en-US" sz="2200" dirty="0">
                <a:effectLst/>
                <a:ea typeface="Arial" panose="020B0604020202020204" pitchFamily="34" charset="0"/>
              </a:rPr>
              <a:t>are managing the Federal award in compliance with Federal statutes, regulations,</a:t>
            </a:r>
            <a:r>
              <a:rPr lang="en-US" sz="2200" spc="-35" dirty="0">
                <a:effectLst/>
                <a:ea typeface="Arial" panose="020B0604020202020204" pitchFamily="34" charset="0"/>
              </a:rPr>
              <a:t> </a:t>
            </a:r>
            <a:r>
              <a:rPr lang="en-US" sz="2200" dirty="0">
                <a:effectLst/>
                <a:ea typeface="Arial" panose="020B0604020202020204" pitchFamily="34" charset="0"/>
              </a:rPr>
              <a:t>and the</a:t>
            </a:r>
            <a:r>
              <a:rPr lang="en-US" sz="2200" spc="-5" dirty="0">
                <a:effectLst/>
                <a:ea typeface="Arial" panose="020B0604020202020204" pitchFamily="34" charset="0"/>
              </a:rPr>
              <a:t> </a:t>
            </a:r>
            <a:r>
              <a:rPr lang="en-US" sz="2200" dirty="0">
                <a:effectLst/>
                <a:ea typeface="Arial" panose="020B0604020202020204" pitchFamily="34" charset="0"/>
              </a:rPr>
              <a:t>terms and conditions of</a:t>
            </a:r>
            <a:r>
              <a:rPr lang="en-US" sz="2200" spc="-20" dirty="0">
                <a:effectLst/>
                <a:ea typeface="Arial" panose="020B0604020202020204" pitchFamily="34" charset="0"/>
              </a:rPr>
              <a:t> </a:t>
            </a:r>
            <a:r>
              <a:rPr lang="en-US" sz="2200" dirty="0">
                <a:effectLst/>
                <a:ea typeface="Arial" panose="020B0604020202020204" pitchFamily="34" charset="0"/>
              </a:rPr>
              <a:t>the Federal</a:t>
            </a:r>
            <a:r>
              <a:rPr lang="en-US" sz="2200" spc="-30" dirty="0">
                <a:effectLst/>
                <a:ea typeface="Arial" panose="020B0604020202020204" pitchFamily="34" charset="0"/>
              </a:rPr>
              <a:t> </a:t>
            </a:r>
            <a:r>
              <a:rPr lang="en-US" sz="2200" dirty="0">
                <a:effectLst/>
                <a:ea typeface="Arial" panose="020B0604020202020204" pitchFamily="34" charset="0"/>
              </a:rPr>
              <a:t>award,</a:t>
            </a:r>
            <a:r>
              <a:rPr lang="en-US" sz="2200" spc="-5" dirty="0">
                <a:effectLst/>
                <a:ea typeface="Arial" panose="020B0604020202020204" pitchFamily="34" charset="0"/>
              </a:rPr>
              <a:t> </a:t>
            </a:r>
            <a:r>
              <a:rPr lang="en-US" sz="2200" dirty="0">
                <a:effectLst/>
                <a:ea typeface="Arial" panose="020B0604020202020204" pitchFamily="34" charset="0"/>
              </a:rPr>
              <a:t>and retain records necessary</a:t>
            </a:r>
            <a:r>
              <a:rPr lang="en-US" sz="2200" spc="-5" dirty="0">
                <a:effectLst/>
                <a:ea typeface="Arial" panose="020B0604020202020204" pitchFamily="34" charset="0"/>
              </a:rPr>
              <a:t> </a:t>
            </a:r>
            <a:r>
              <a:rPr lang="en-US" sz="2200" dirty="0">
                <a:effectLst/>
                <a:ea typeface="Arial" panose="020B0604020202020204" pitchFamily="34" charset="0"/>
              </a:rPr>
              <a:t>to document this activity</a:t>
            </a:r>
            <a:r>
              <a:rPr lang="en-US" sz="2200" spc="-10" dirty="0">
                <a:effectLst/>
                <a:ea typeface="Arial" panose="020B0604020202020204" pitchFamily="34" charset="0"/>
              </a:rPr>
              <a:t> </a:t>
            </a:r>
            <a:r>
              <a:rPr lang="en-US" sz="2200" dirty="0">
                <a:effectLst/>
                <a:ea typeface="Arial" panose="020B0604020202020204" pitchFamily="34" charset="0"/>
              </a:rPr>
              <a:t>(2 C.F.R. § </a:t>
            </a:r>
            <a:r>
              <a:rPr lang="en-US" sz="2200" spc="-10" dirty="0">
                <a:effectLst/>
                <a:ea typeface="Arial" panose="020B0604020202020204" pitchFamily="34" charset="0"/>
              </a:rPr>
              <a:t>200.303).</a:t>
            </a:r>
            <a:endParaRPr lang="en-US" sz="2200" spc="-10" dirty="0">
              <a:ea typeface="Arial" panose="020B0604020202020204" pitchFamily="34" charset="0"/>
            </a:endParaRPr>
          </a:p>
          <a:p>
            <a:pPr marL="0" marR="654685" lvl="0" indent="0">
              <a:lnSpc>
                <a:spcPts val="3000"/>
              </a:lnSpc>
              <a:spcBef>
                <a:spcPts val="430"/>
              </a:spcBef>
              <a:spcAft>
                <a:spcPts val="0"/>
              </a:spcAft>
              <a:buSzPts val="2800"/>
              <a:buNone/>
              <a:tabLst>
                <a:tab pos="638175" algn="l"/>
              </a:tabLst>
            </a:pPr>
            <a:endParaRPr lang="en-US" sz="2200" spc="-10" dirty="0">
              <a:effectLst/>
              <a:ea typeface="Calibri" panose="020F0502020204030204" pitchFamily="34" charset="0"/>
            </a:endParaRPr>
          </a:p>
          <a:p>
            <a:pPr marL="0" marR="654685" lvl="0" indent="0">
              <a:lnSpc>
                <a:spcPts val="3000"/>
              </a:lnSpc>
              <a:spcBef>
                <a:spcPts val="430"/>
              </a:spcBef>
              <a:spcAft>
                <a:spcPts val="0"/>
              </a:spcAft>
              <a:buSzPts val="2800"/>
              <a:buNone/>
              <a:tabLst>
                <a:tab pos="638175" algn="l"/>
              </a:tabLst>
            </a:pPr>
            <a:r>
              <a:rPr lang="en-US" sz="2200" dirty="0">
                <a:effectLst/>
                <a:ea typeface="Calibri" panose="020F0502020204030204" pitchFamily="34" charset="0"/>
              </a:rPr>
              <a:t>This</a:t>
            </a:r>
            <a:r>
              <a:rPr lang="en-US" sz="2200" spc="-40" dirty="0">
                <a:effectLst/>
                <a:ea typeface="Calibri" panose="020F0502020204030204" pitchFamily="34" charset="0"/>
              </a:rPr>
              <a:t> </a:t>
            </a:r>
            <a:r>
              <a:rPr lang="en-US" sz="2200" dirty="0">
                <a:effectLst/>
                <a:ea typeface="Calibri" panose="020F0502020204030204" pitchFamily="34" charset="0"/>
              </a:rPr>
              <a:t>includes,</a:t>
            </a:r>
            <a:r>
              <a:rPr lang="en-US" sz="2200" spc="-10" dirty="0">
                <a:effectLst/>
                <a:ea typeface="Calibri" panose="020F0502020204030204" pitchFamily="34" charset="0"/>
              </a:rPr>
              <a:t> </a:t>
            </a:r>
            <a:r>
              <a:rPr lang="en-US" sz="2200" dirty="0">
                <a:effectLst/>
                <a:ea typeface="Calibri" panose="020F0502020204030204" pitchFamily="34" charset="0"/>
              </a:rPr>
              <a:t>but</a:t>
            </a:r>
            <a:r>
              <a:rPr lang="en-US" sz="2200" spc="-35" dirty="0">
                <a:effectLst/>
                <a:ea typeface="Calibri" panose="020F0502020204030204" pitchFamily="34" charset="0"/>
              </a:rPr>
              <a:t> </a:t>
            </a:r>
            <a:r>
              <a:rPr lang="en-US" sz="2200" dirty="0">
                <a:effectLst/>
                <a:ea typeface="Calibri" panose="020F0502020204030204" pitchFamily="34" charset="0"/>
              </a:rPr>
              <a:t>is</a:t>
            </a:r>
            <a:r>
              <a:rPr lang="en-US" sz="2200" spc="-40" dirty="0">
                <a:effectLst/>
                <a:ea typeface="Calibri" panose="020F0502020204030204" pitchFamily="34" charset="0"/>
              </a:rPr>
              <a:t> </a:t>
            </a:r>
            <a:r>
              <a:rPr lang="en-US" sz="2200" dirty="0">
                <a:effectLst/>
                <a:ea typeface="Calibri" panose="020F0502020204030204" pitchFamily="34" charset="0"/>
              </a:rPr>
              <a:t>not</a:t>
            </a:r>
            <a:r>
              <a:rPr lang="en-US" sz="2200" spc="-30" dirty="0">
                <a:effectLst/>
                <a:ea typeface="Calibri" panose="020F0502020204030204" pitchFamily="34" charset="0"/>
              </a:rPr>
              <a:t> </a:t>
            </a:r>
            <a:r>
              <a:rPr lang="en-US" sz="2200" dirty="0">
                <a:effectLst/>
                <a:ea typeface="Calibri" panose="020F0502020204030204" pitchFamily="34" charset="0"/>
              </a:rPr>
              <a:t>limited</a:t>
            </a:r>
            <a:r>
              <a:rPr lang="en-US" sz="2200" spc="-85" dirty="0">
                <a:effectLst/>
                <a:ea typeface="Calibri" panose="020F0502020204030204" pitchFamily="34" charset="0"/>
              </a:rPr>
              <a:t> </a:t>
            </a:r>
            <a:r>
              <a:rPr lang="en-US" sz="2200" dirty="0">
                <a:effectLst/>
                <a:ea typeface="Calibri" panose="020F0502020204030204" pitchFamily="34" charset="0"/>
              </a:rPr>
              <a:t>to,</a:t>
            </a:r>
            <a:r>
              <a:rPr lang="en-US" sz="2200" spc="-50" dirty="0">
                <a:effectLst/>
                <a:ea typeface="Calibri" panose="020F0502020204030204" pitchFamily="34" charset="0"/>
              </a:rPr>
              <a:t> </a:t>
            </a:r>
            <a:r>
              <a:rPr lang="en-US" sz="2200" dirty="0">
                <a:effectLst/>
                <a:ea typeface="Calibri" panose="020F0502020204030204" pitchFamily="34" charset="0"/>
              </a:rPr>
              <a:t>timely</a:t>
            </a:r>
            <a:r>
              <a:rPr lang="en-US" sz="2200" spc="-50" dirty="0">
                <a:effectLst/>
                <a:ea typeface="Calibri" panose="020F0502020204030204" pitchFamily="34" charset="0"/>
              </a:rPr>
              <a:t> </a:t>
            </a:r>
            <a:r>
              <a:rPr lang="en-US" sz="2200" dirty="0">
                <a:effectLst/>
                <a:ea typeface="Calibri" panose="020F0502020204030204" pitchFamily="34" charset="0"/>
              </a:rPr>
              <a:t>and</a:t>
            </a:r>
            <a:r>
              <a:rPr lang="en-US" sz="2200" spc="-40" dirty="0">
                <a:effectLst/>
                <a:ea typeface="Calibri" panose="020F0502020204030204" pitchFamily="34" charset="0"/>
              </a:rPr>
              <a:t> </a:t>
            </a:r>
            <a:r>
              <a:rPr lang="en-US" sz="2200" dirty="0">
                <a:effectLst/>
                <a:ea typeface="Calibri" panose="020F0502020204030204" pitchFamily="34" charset="0"/>
              </a:rPr>
              <a:t>accurate</a:t>
            </a:r>
            <a:r>
              <a:rPr lang="en-US" sz="2200" spc="-50" dirty="0">
                <a:effectLst/>
                <a:ea typeface="Calibri" panose="020F0502020204030204" pitchFamily="34" charset="0"/>
              </a:rPr>
              <a:t> </a:t>
            </a:r>
            <a:r>
              <a:rPr lang="en-US" sz="2200" dirty="0">
                <a:effectLst/>
                <a:ea typeface="Calibri" panose="020F0502020204030204" pitchFamily="34" charset="0"/>
              </a:rPr>
              <a:t>completion</a:t>
            </a:r>
            <a:r>
              <a:rPr lang="en-US" sz="2200" spc="-50" dirty="0">
                <a:effectLst/>
                <a:ea typeface="Calibri" panose="020F0502020204030204" pitchFamily="34" charset="0"/>
              </a:rPr>
              <a:t> </a:t>
            </a:r>
            <a:r>
              <a:rPr lang="en-US" sz="2200" dirty="0">
                <a:effectLst/>
                <a:ea typeface="Calibri" panose="020F0502020204030204" pitchFamily="34" charset="0"/>
              </a:rPr>
              <a:t>of required Federal forms that document the meeting of these </a:t>
            </a:r>
            <a:r>
              <a:rPr lang="en-US" sz="2200" spc="-10" dirty="0">
                <a:effectLst/>
                <a:ea typeface="Calibri" panose="020F0502020204030204" pitchFamily="34" charset="0"/>
              </a:rPr>
              <a:t>requirements. (</a:t>
            </a:r>
            <a:r>
              <a:rPr lang="en-US" sz="2200" dirty="0">
                <a:effectLst/>
                <a:ea typeface="Calibri" panose="020F0502020204030204" pitchFamily="34" charset="0"/>
              </a:rPr>
              <a:t>2 C.F.R. § </a:t>
            </a:r>
            <a:r>
              <a:rPr lang="en-US" sz="2200" spc="-10" dirty="0">
                <a:effectLst/>
                <a:ea typeface="Calibri" panose="020F0502020204030204" pitchFamily="34" charset="0"/>
              </a:rPr>
              <a:t>200.334)</a:t>
            </a:r>
            <a:endParaRPr lang="en-US" sz="2200" dirty="0">
              <a:effectLst/>
              <a:ea typeface="Calibri" panose="020F0502020204030204" pitchFamily="34" charset="0"/>
            </a:endParaRPr>
          </a:p>
          <a:p>
            <a:pPr marL="0" indent="0">
              <a:lnSpc>
                <a:spcPts val="3000"/>
              </a:lnSpc>
              <a:buNone/>
            </a:pPr>
            <a:br>
              <a:rPr lang="en-US" sz="1800" dirty="0">
                <a:effectLst/>
                <a:latin typeface="Open Sans" panose="020B0606030504020204" pitchFamily="34" charset="0"/>
                <a:ea typeface="Calibri" panose="020F0502020204030204" pitchFamily="34" charset="0"/>
              </a:rPr>
            </a:br>
            <a:endParaRPr lang="en-US" dirty="0"/>
          </a:p>
        </p:txBody>
      </p:sp>
      <p:pic>
        <p:nvPicPr>
          <p:cNvPr id="6" name="Picture 5">
            <a:extLst>
              <a:ext uri="{FF2B5EF4-FFF2-40B4-BE49-F238E27FC236}">
                <a16:creationId xmlns:a16="http://schemas.microsoft.com/office/drawing/2014/main" id="{AF340779-3820-6731-186D-9941BBBE89D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10" y="2885704"/>
            <a:ext cx="4334523" cy="3877294"/>
          </a:xfrm>
          <a:prstGeom prst="rect">
            <a:avLst/>
          </a:prstGeom>
        </p:spPr>
      </p:pic>
    </p:spTree>
    <p:custDataLst>
      <p:tags r:id="rId1"/>
    </p:custDataLst>
    <p:extLst>
      <p:ext uri="{BB962C8B-B14F-4D97-AF65-F5344CB8AC3E}">
        <p14:creationId xmlns:p14="http://schemas.microsoft.com/office/powerpoint/2010/main" val="181837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CB68ADD-D32C-3856-7471-43E52702D02E}"/>
              </a:ext>
              <a:ext uri="{C183D7F6-B498-43B3-948B-1728B52AA6E4}">
                <adec:decorative xmlns:adec="http://schemas.microsoft.com/office/drawing/2017/decorative" val="1"/>
              </a:ext>
            </a:extLst>
          </p:cNvPr>
          <p:cNvSpPr/>
          <p:nvPr/>
        </p:nvSpPr>
        <p:spPr bwMode="auto">
          <a:xfrm>
            <a:off x="-661455" y="3955608"/>
            <a:ext cx="12377650" cy="2479803"/>
          </a:xfrm>
          <a:prstGeom prst="round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5" name="Rectangle: Rounded Corners 4">
            <a:extLst>
              <a:ext uri="{FF2B5EF4-FFF2-40B4-BE49-F238E27FC236}">
                <a16:creationId xmlns:a16="http://schemas.microsoft.com/office/drawing/2014/main" id="{A4C140D3-E6D1-84E4-05C6-BCA95089BAD0}"/>
              </a:ext>
              <a:ext uri="{C183D7F6-B498-43B3-948B-1728B52AA6E4}">
                <adec:decorative xmlns:adec="http://schemas.microsoft.com/office/drawing/2017/decorative" val="1"/>
              </a:ext>
            </a:extLst>
          </p:cNvPr>
          <p:cNvSpPr/>
          <p:nvPr/>
        </p:nvSpPr>
        <p:spPr bwMode="auto">
          <a:xfrm>
            <a:off x="473825" y="1402476"/>
            <a:ext cx="12377650" cy="2350125"/>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473825" y="167619"/>
            <a:ext cx="11840887" cy="1125897"/>
          </a:xfrm>
        </p:spPr>
        <p:txBody>
          <a:bodyPr vert="horz" lIns="91440" tIns="45720" rIns="91440" bIns="45720" rtlCol="0" anchor="b">
            <a:normAutofit/>
          </a:bodyPr>
          <a:lstStyle/>
          <a:p>
            <a:r>
              <a:rPr lang="en-US" sz="3200" kern="1200" dirty="0">
                <a:solidFill>
                  <a:schemeClr val="tx1"/>
                </a:solidFill>
                <a:latin typeface="+mj-lt"/>
                <a:ea typeface="+mj-ea"/>
                <a:cs typeface="+mj-cs"/>
              </a:rPr>
              <a:t>Section E. Reporting Non-Federal Share in the Carryover Year (5</a:t>
            </a:r>
            <a:r>
              <a:rPr lang="en-US" sz="3200" kern="1200" baseline="30000" dirty="0">
                <a:solidFill>
                  <a:schemeClr val="tx1"/>
                </a:solidFill>
                <a:latin typeface="+mj-lt"/>
                <a:ea typeface="+mj-ea"/>
                <a:cs typeface="+mj-cs"/>
              </a:rPr>
              <a:t>th</a:t>
            </a:r>
            <a:r>
              <a:rPr lang="en-US" sz="3200" kern="1200" dirty="0">
                <a:solidFill>
                  <a:schemeClr val="tx1"/>
                </a:solidFill>
                <a:latin typeface="+mj-lt"/>
                <a:ea typeface="+mj-ea"/>
                <a:cs typeface="+mj-cs"/>
              </a:rPr>
              <a:t> through 8</a:t>
            </a:r>
            <a:r>
              <a:rPr lang="en-US" sz="3200" kern="1200" baseline="30000" dirty="0">
                <a:solidFill>
                  <a:schemeClr val="tx1"/>
                </a:solidFill>
                <a:latin typeface="+mj-lt"/>
                <a:ea typeface="+mj-ea"/>
                <a:cs typeface="+mj-cs"/>
              </a:rPr>
              <a:t>th</a:t>
            </a:r>
            <a:r>
              <a:rPr lang="en-US" sz="3200" kern="1200" dirty="0">
                <a:solidFill>
                  <a:schemeClr val="tx1"/>
                </a:solidFill>
                <a:latin typeface="+mj-lt"/>
                <a:ea typeface="+mj-ea"/>
                <a:cs typeface="+mj-cs"/>
              </a:rPr>
              <a:t> Quarter) </a:t>
            </a:r>
            <a:r>
              <a:rPr lang="en-US" sz="3200" b="0" kern="1200" dirty="0">
                <a:solidFill>
                  <a:schemeClr val="tx1"/>
                </a:solidFill>
                <a:latin typeface="+mj-lt"/>
                <a:ea typeface="+mj-ea"/>
                <a:cs typeface="+mj-cs"/>
              </a:rPr>
              <a:t>(4)</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473825" y="1605483"/>
            <a:ext cx="11970327" cy="2479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accent2"/>
                </a:solidFill>
              </a:rPr>
              <a:t>34. Non-Federal Share for Establishment of Facilities for CRP Purposes (5th through 8th Quarter):</a:t>
            </a:r>
          </a:p>
          <a:p>
            <a:pPr marL="284163">
              <a:lnSpc>
                <a:spcPct val="120000"/>
              </a:lnSpc>
              <a:spcBef>
                <a:spcPts val="600"/>
              </a:spcBef>
            </a:pPr>
            <a:r>
              <a:rPr lang="en-US" sz="1800" dirty="0">
                <a:solidFill>
                  <a:schemeClr val="accent2"/>
                </a:solidFill>
              </a:rPr>
              <a:t>Enter the non-Federal share of expenditures, also included on Line 33, Additional New Non-Federal Expenditures, incurred during the carryover year, for the establishment of facilities for CRP purposes. </a:t>
            </a:r>
          </a:p>
          <a:p>
            <a:pPr marL="284163">
              <a:lnSpc>
                <a:spcPct val="120000"/>
              </a:lnSpc>
              <a:spcBef>
                <a:spcPts val="600"/>
              </a:spcBef>
            </a:pPr>
            <a:r>
              <a:rPr lang="en-US" sz="1800" dirty="0">
                <a:solidFill>
                  <a:schemeClr val="accent2"/>
                </a:solidFill>
              </a:rPr>
              <a:t>Non-Federal expenditures for the purpose of establishing a facility for a CRP will not be counted    toward the State’s maintenance of effort (34 C.F.R. § 361.62(b)).</a:t>
            </a:r>
          </a:p>
          <a:p>
            <a:pPr>
              <a:lnSpc>
                <a:spcPct val="120000"/>
              </a:lnSpc>
            </a:pPr>
            <a:endParaRPr lang="en-US" sz="1800" dirty="0">
              <a:solidFill>
                <a:schemeClr val="accent2"/>
              </a:solidFill>
            </a:endParaRPr>
          </a:p>
        </p:txBody>
      </p:sp>
      <p:sp>
        <p:nvSpPr>
          <p:cNvPr id="4" name="TextBox 3">
            <a:extLst>
              <a:ext uri="{FF2B5EF4-FFF2-40B4-BE49-F238E27FC236}">
                <a16:creationId xmlns:a16="http://schemas.microsoft.com/office/drawing/2014/main" id="{71A39F39-F753-5F70-911D-9BC744B33074}"/>
              </a:ext>
            </a:extLst>
          </p:cNvPr>
          <p:cNvSpPr txBox="1"/>
          <p:nvPr/>
        </p:nvSpPr>
        <p:spPr>
          <a:xfrm>
            <a:off x="184067" y="4122349"/>
            <a:ext cx="11311247" cy="2217145"/>
          </a:xfrm>
          <a:prstGeom prst="rect">
            <a:avLst/>
          </a:prstGeom>
          <a:noFill/>
        </p:spPr>
        <p:txBody>
          <a:bodyPr wrap="square">
            <a:spAutoFit/>
          </a:bodyPr>
          <a:lstStyle/>
          <a:p>
            <a:pPr marL="0" indent="0">
              <a:lnSpc>
                <a:spcPct val="120000"/>
              </a:lnSpc>
              <a:buNone/>
            </a:pPr>
            <a:r>
              <a:rPr lang="en-US" b="1" dirty="0">
                <a:solidFill>
                  <a:schemeClr val="accent2"/>
                </a:solidFill>
              </a:rPr>
              <a:t>35. Non-Federal Share for Construction of Facilities for CRP Purposes (5th through 8th Quarter):</a:t>
            </a:r>
          </a:p>
          <a:p>
            <a:pPr marL="344488" lvl="1" indent="-285750">
              <a:lnSpc>
                <a:spcPct val="120000"/>
              </a:lnSpc>
              <a:spcBef>
                <a:spcPts val="600"/>
              </a:spcBef>
              <a:buFont typeface="Arial" panose="020B0604020202020204" pitchFamily="34" charset="0"/>
              <a:buChar char="•"/>
            </a:pPr>
            <a:r>
              <a:rPr lang="en-US" dirty="0">
                <a:solidFill>
                  <a:schemeClr val="accent2"/>
                </a:solidFill>
              </a:rPr>
              <a:t>Enter the non-Federal share of allowable expenditures, also included on Line 33, Additional New Non-Federal Expenditures, incurred during the carryover year, for the construction of facilities for CRP purposes. </a:t>
            </a:r>
          </a:p>
          <a:p>
            <a:pPr marL="344488" lvl="1" indent="-285750">
              <a:lnSpc>
                <a:spcPct val="120000"/>
              </a:lnSpc>
              <a:spcBef>
                <a:spcPts val="600"/>
              </a:spcBef>
              <a:buFont typeface="Arial" panose="020B0604020202020204" pitchFamily="34" charset="0"/>
              <a:buChar char="•"/>
            </a:pPr>
            <a:r>
              <a:rPr lang="en-US" dirty="0">
                <a:solidFill>
                  <a:schemeClr val="accent2"/>
                </a:solidFill>
              </a:rPr>
              <a:t>Non-Federal expenditures for the purpose of constructing a facility for a CRP will not be counted toward the State’s maintenance of effort (Section 101(a)(17)(C) and 34 C.F.R. § 361.62(b)).</a:t>
            </a:r>
            <a:endParaRPr lang="en-US" i="1" dirty="0">
              <a:solidFill>
                <a:schemeClr val="accent2"/>
              </a:solidFill>
            </a:endParaRPr>
          </a:p>
        </p:txBody>
      </p:sp>
    </p:spTree>
    <p:custDataLst>
      <p:tags r:id="rId1"/>
    </p:custDataLst>
    <p:extLst>
      <p:ext uri="{BB962C8B-B14F-4D97-AF65-F5344CB8AC3E}">
        <p14:creationId xmlns:p14="http://schemas.microsoft.com/office/powerpoint/2010/main" val="374153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31520" y="365761"/>
            <a:ext cx="10757328" cy="826041"/>
          </a:xfrm>
        </p:spPr>
        <p:txBody>
          <a:bodyPr vert="horz" lIns="91440" tIns="45720" rIns="91440" bIns="45720" rtlCol="0" anchor="b">
            <a:normAutofit/>
          </a:bodyPr>
          <a:lstStyle/>
          <a:p>
            <a:r>
              <a:rPr lang="en-US" kern="1200" dirty="0">
                <a:solidFill>
                  <a:schemeClr val="tx1"/>
                </a:solidFill>
                <a:latin typeface="+mj-lt"/>
                <a:ea typeface="+mj-ea"/>
                <a:cs typeface="+mj-cs"/>
              </a:rPr>
              <a:t>Section F. Indirect Expenses</a:t>
            </a:r>
          </a:p>
        </p:txBody>
      </p:sp>
      <p:sp>
        <p:nvSpPr>
          <p:cNvPr id="7" name="TextBox 6">
            <a:extLst>
              <a:ext uri="{FF2B5EF4-FFF2-40B4-BE49-F238E27FC236}">
                <a16:creationId xmlns:a16="http://schemas.microsoft.com/office/drawing/2014/main" id="{A4EE58AA-776C-3E19-36EE-9D38E6807934}"/>
              </a:ext>
            </a:extLst>
          </p:cNvPr>
          <p:cNvSpPr txBox="1"/>
          <p:nvPr/>
        </p:nvSpPr>
        <p:spPr>
          <a:xfrm>
            <a:off x="420255" y="1709019"/>
            <a:ext cx="11379858" cy="401264"/>
          </a:xfrm>
          <a:prstGeom prst="rect">
            <a:avLst/>
          </a:prstGeom>
          <a:solidFill>
            <a:schemeClr val="accent1"/>
          </a:solidFill>
        </p:spPr>
        <p:txBody>
          <a:bodyPr wrap="square">
            <a:spAutoFit/>
          </a:bodyPr>
          <a:lstStyle/>
          <a:p>
            <a:pPr marL="0" marR="0">
              <a:lnSpc>
                <a:spcPct val="120000"/>
              </a:lnSpc>
              <a:spcBef>
                <a:spcPts val="0"/>
              </a:spcBef>
              <a:spcAft>
                <a:spcPts val="0"/>
              </a:spcAft>
            </a:pPr>
            <a:r>
              <a:rPr lang="en-US" sz="1800" b="1" dirty="0">
                <a:solidFill>
                  <a:schemeClr val="bg1"/>
                </a:solidFill>
                <a:effectLst/>
              </a:rPr>
              <a:t>F. Indirect Expenses</a:t>
            </a:r>
            <a:endParaRPr lang="en-US" sz="1800" b="1" dirty="0">
              <a:solidFill>
                <a:schemeClr val="bg1"/>
              </a:solidFill>
              <a:effectLst/>
              <a:latin typeface="+mn-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0A66E7D-DA9C-20C6-E6F6-C1721B75C7AD}"/>
              </a:ext>
            </a:extLst>
          </p:cNvPr>
          <p:cNvSpPr txBox="1"/>
          <p:nvPr/>
        </p:nvSpPr>
        <p:spPr>
          <a:xfrm>
            <a:off x="420255" y="2110283"/>
            <a:ext cx="11351490" cy="401264"/>
          </a:xfrm>
          <a:prstGeom prst="rect">
            <a:avLst/>
          </a:prstGeom>
          <a:noFill/>
          <a:ln>
            <a:solidFill>
              <a:schemeClr val="accent4">
                <a:lumMod val="50000"/>
              </a:schemeClr>
            </a:solidFill>
          </a:ln>
        </p:spPr>
        <p:txBody>
          <a:bodyPr wrap="square">
            <a:spAutoFit/>
          </a:bodyPr>
          <a:lstStyle/>
          <a:p>
            <a:pPr marL="0" marR="0">
              <a:lnSpc>
                <a:spcPct val="120000"/>
              </a:lnSpc>
              <a:spcBef>
                <a:spcPts val="0"/>
              </a:spcBef>
              <a:spcAft>
                <a:spcPts val="0"/>
              </a:spcAft>
            </a:pPr>
            <a:r>
              <a:rPr lang="en-US" dirty="0"/>
              <a:t>36. Federal Cognizant Agency for Indirect Costs:</a:t>
            </a:r>
            <a:endParaRPr lang="en-US" sz="1800" b="1" dirty="0">
              <a:solidFill>
                <a:schemeClr val="accent2"/>
              </a:solidFill>
              <a:effectLst/>
              <a:latin typeface="+mn-lt"/>
              <a:ea typeface="Calibri" panose="020F0502020204030204" pitchFamily="34"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AF6EC91F-30FD-FE30-37C1-4214748A1D19}"/>
              </a:ext>
            </a:extLst>
          </p:cNvPr>
          <p:cNvGraphicFramePr>
            <a:graphicFrameLocks noGrp="1"/>
          </p:cNvGraphicFramePr>
          <p:nvPr>
            <p:extLst>
              <p:ext uri="{D42A27DB-BD31-4B8C-83A1-F6EECF244321}">
                <p14:modId xmlns:p14="http://schemas.microsoft.com/office/powerpoint/2010/main" val="1618322399"/>
              </p:ext>
            </p:extLst>
          </p:nvPr>
        </p:nvGraphicFramePr>
        <p:xfrm>
          <a:off x="406070" y="2509476"/>
          <a:ext cx="11379859" cy="2261092"/>
        </p:xfrm>
        <a:graphic>
          <a:graphicData uri="http://schemas.openxmlformats.org/drawingml/2006/table">
            <a:tbl>
              <a:tblPr firstRow="1" lastRow="1" bandRow="1">
                <a:tableStyleId>{F5AB1C69-6EDB-4FF4-983F-18BD219EF322}</a:tableStyleId>
              </a:tblPr>
              <a:tblGrid>
                <a:gridCol w="1375229">
                  <a:extLst>
                    <a:ext uri="{9D8B030D-6E8A-4147-A177-3AD203B41FA5}">
                      <a16:colId xmlns:a16="http://schemas.microsoft.com/office/drawing/2014/main" val="1299016654"/>
                    </a:ext>
                  </a:extLst>
                </a:gridCol>
                <a:gridCol w="1235033">
                  <a:extLst>
                    <a:ext uri="{9D8B030D-6E8A-4147-A177-3AD203B41FA5}">
                      <a16:colId xmlns:a16="http://schemas.microsoft.com/office/drawing/2014/main" val="4196759448"/>
                    </a:ext>
                  </a:extLst>
                </a:gridCol>
                <a:gridCol w="1923803">
                  <a:extLst>
                    <a:ext uri="{9D8B030D-6E8A-4147-A177-3AD203B41FA5}">
                      <a16:colId xmlns:a16="http://schemas.microsoft.com/office/drawing/2014/main" val="3810748937"/>
                    </a:ext>
                  </a:extLst>
                </a:gridCol>
                <a:gridCol w="1674421">
                  <a:extLst>
                    <a:ext uri="{9D8B030D-6E8A-4147-A177-3AD203B41FA5}">
                      <a16:colId xmlns:a16="http://schemas.microsoft.com/office/drawing/2014/main" val="527496686"/>
                    </a:ext>
                  </a:extLst>
                </a:gridCol>
                <a:gridCol w="1068779">
                  <a:extLst>
                    <a:ext uri="{9D8B030D-6E8A-4147-A177-3AD203B41FA5}">
                      <a16:colId xmlns:a16="http://schemas.microsoft.com/office/drawing/2014/main" val="3467520889"/>
                    </a:ext>
                  </a:extLst>
                </a:gridCol>
                <a:gridCol w="1947553">
                  <a:extLst>
                    <a:ext uri="{9D8B030D-6E8A-4147-A177-3AD203B41FA5}">
                      <a16:colId xmlns:a16="http://schemas.microsoft.com/office/drawing/2014/main" val="1998517449"/>
                    </a:ext>
                  </a:extLst>
                </a:gridCol>
                <a:gridCol w="2155041">
                  <a:extLst>
                    <a:ext uri="{9D8B030D-6E8A-4147-A177-3AD203B41FA5}">
                      <a16:colId xmlns:a16="http://schemas.microsoft.com/office/drawing/2014/main" val="2700788862"/>
                    </a:ext>
                  </a:extLst>
                </a:gridCol>
              </a:tblGrid>
              <a:tr h="0">
                <a:tc>
                  <a:txBody>
                    <a:bodyPr/>
                    <a:lstStyle/>
                    <a:p>
                      <a:pPr marL="342900" marR="0" indent="-342900">
                        <a:lnSpc>
                          <a:spcPct val="120000"/>
                        </a:lnSpc>
                        <a:spcBef>
                          <a:spcPts val="0"/>
                        </a:spcBef>
                        <a:spcAft>
                          <a:spcPts val="0"/>
                        </a:spcAft>
                        <a:buAutoNum type="alphaLcPeriod"/>
                      </a:pPr>
                      <a:r>
                        <a:rPr lang="en-US" sz="1800" dirty="0">
                          <a:solidFill>
                            <a:schemeClr val="bg1"/>
                          </a:solidFill>
                          <a:effectLst/>
                        </a:rPr>
                        <a:t>Type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73302" marR="73302" marT="0" marB="0" anchor="ctr">
                    <a:solidFill>
                      <a:schemeClr val="accent3">
                        <a:lumMod val="75000"/>
                      </a:schemeClr>
                    </a:solidFill>
                  </a:tcPr>
                </a:tc>
                <a:tc>
                  <a:txBody>
                    <a:bodyPr/>
                    <a:lstStyle/>
                    <a:p>
                      <a:pPr>
                        <a:lnSpc>
                          <a:spcPct val="120000"/>
                        </a:lnSpc>
                      </a:pPr>
                      <a:r>
                        <a:rPr lang="en-US" sz="1800" dirty="0">
                          <a:solidFill>
                            <a:schemeClr val="bg1"/>
                          </a:solidFill>
                        </a:rPr>
                        <a:t>b. Rate</a:t>
                      </a:r>
                      <a:endParaRPr lang="en-US" sz="1800" dirty="0">
                        <a:solidFill>
                          <a:schemeClr val="bg1"/>
                        </a:solidFill>
                        <a:latin typeface="+mn-lt"/>
                      </a:endParaRPr>
                    </a:p>
                  </a:txBody>
                  <a:tcPr marL="97735" marR="97735" marT="48868" marB="48868" anchor="ctr">
                    <a:solidFill>
                      <a:schemeClr val="accent3">
                        <a:lumMod val="75000"/>
                      </a:schemeClr>
                    </a:solidFill>
                  </a:tcPr>
                </a:tc>
                <a:tc>
                  <a:txBody>
                    <a:bodyPr/>
                    <a:lstStyle/>
                    <a:p>
                      <a:pPr>
                        <a:lnSpc>
                          <a:spcPct val="120000"/>
                        </a:lnSpc>
                      </a:pPr>
                      <a:r>
                        <a:rPr lang="en-US" sz="1800" dirty="0">
                          <a:solidFill>
                            <a:schemeClr val="bg1"/>
                          </a:solidFill>
                        </a:rPr>
                        <a:t>c. Period From</a:t>
                      </a:r>
                      <a:endParaRPr lang="en-US" sz="1800" dirty="0">
                        <a:solidFill>
                          <a:schemeClr val="bg1"/>
                        </a:solidFill>
                        <a:latin typeface="+mn-lt"/>
                      </a:endParaRPr>
                    </a:p>
                  </a:txBody>
                  <a:tcPr marL="97735" marR="97735" marT="48868" marB="48868" anchor="ctr">
                    <a:solidFill>
                      <a:schemeClr val="accent3">
                        <a:lumMod val="75000"/>
                      </a:schemeClr>
                    </a:solidFill>
                  </a:tcPr>
                </a:tc>
                <a:tc>
                  <a:txBody>
                    <a:bodyPr/>
                    <a:lstStyle/>
                    <a:p>
                      <a:pPr>
                        <a:lnSpc>
                          <a:spcPct val="120000"/>
                        </a:lnSpc>
                      </a:pPr>
                      <a:r>
                        <a:rPr lang="en-US" sz="1800" dirty="0">
                          <a:solidFill>
                            <a:schemeClr val="bg1"/>
                          </a:solidFill>
                        </a:rPr>
                        <a:t>d. Period To</a:t>
                      </a:r>
                      <a:endParaRPr lang="en-US" sz="1800" dirty="0">
                        <a:solidFill>
                          <a:schemeClr val="bg1"/>
                        </a:solidFill>
                        <a:latin typeface="+mn-lt"/>
                      </a:endParaRPr>
                    </a:p>
                  </a:txBody>
                  <a:tcPr marL="97735" marR="97735" marT="48868" marB="48868" anchor="ctr">
                    <a:solidFill>
                      <a:schemeClr val="accent3">
                        <a:lumMod val="75000"/>
                      </a:schemeClr>
                    </a:solidFill>
                  </a:tcPr>
                </a:tc>
                <a:tc>
                  <a:txBody>
                    <a:bodyPr/>
                    <a:lstStyle/>
                    <a:p>
                      <a:pPr>
                        <a:lnSpc>
                          <a:spcPct val="120000"/>
                        </a:lnSpc>
                      </a:pPr>
                      <a:r>
                        <a:rPr lang="en-US" sz="1800" dirty="0">
                          <a:solidFill>
                            <a:schemeClr val="bg1"/>
                          </a:solidFill>
                        </a:rPr>
                        <a:t>e. Base</a:t>
                      </a:r>
                      <a:endParaRPr lang="en-US" sz="1800" dirty="0">
                        <a:solidFill>
                          <a:schemeClr val="bg1"/>
                        </a:solidFill>
                        <a:latin typeface="+mn-lt"/>
                      </a:endParaRPr>
                    </a:p>
                  </a:txBody>
                  <a:tcPr marL="97735" marR="97735" marT="48868" marB="48868" anchor="ctr">
                    <a:solidFill>
                      <a:schemeClr val="accent3">
                        <a:lumMod val="75000"/>
                      </a:schemeClr>
                    </a:solidFill>
                  </a:tcPr>
                </a:tc>
                <a:tc>
                  <a:txBody>
                    <a:bodyPr/>
                    <a:lstStyle/>
                    <a:p>
                      <a:pPr>
                        <a:lnSpc>
                          <a:spcPct val="100000"/>
                        </a:lnSpc>
                      </a:pPr>
                      <a:r>
                        <a:rPr lang="en-US" sz="1800" dirty="0">
                          <a:solidFill>
                            <a:schemeClr val="bg1"/>
                          </a:solidFill>
                        </a:rPr>
                        <a:t>f. Amount Charged</a:t>
                      </a:r>
                      <a:endParaRPr lang="en-US" sz="1800" dirty="0">
                        <a:solidFill>
                          <a:schemeClr val="bg1"/>
                        </a:solidFill>
                        <a:latin typeface="+mn-lt"/>
                      </a:endParaRPr>
                    </a:p>
                  </a:txBody>
                  <a:tcPr marL="97735" marR="97735" marT="48868" marB="48868" anchor="ctr">
                    <a:solidFill>
                      <a:schemeClr val="accent3">
                        <a:lumMod val="75000"/>
                      </a:schemeClr>
                    </a:solidFill>
                  </a:tcPr>
                </a:tc>
                <a:tc>
                  <a:txBody>
                    <a:bodyPr/>
                    <a:lstStyle/>
                    <a:p>
                      <a:pPr>
                        <a:lnSpc>
                          <a:spcPct val="120000"/>
                        </a:lnSpc>
                      </a:pPr>
                      <a:r>
                        <a:rPr lang="en-US" sz="1800" dirty="0">
                          <a:solidFill>
                            <a:schemeClr val="bg1"/>
                          </a:solidFill>
                        </a:rPr>
                        <a:t>g. Federal Share</a:t>
                      </a:r>
                      <a:endParaRPr lang="en-US" sz="1800" dirty="0">
                        <a:solidFill>
                          <a:schemeClr val="bg1"/>
                        </a:solidFill>
                        <a:latin typeface="+mn-lt"/>
                      </a:endParaRPr>
                    </a:p>
                  </a:txBody>
                  <a:tcPr marL="97735" marR="97735" marT="48868" marB="48868" anchor="ctr">
                    <a:solidFill>
                      <a:schemeClr val="accent3">
                        <a:lumMod val="75000"/>
                      </a:schemeClr>
                    </a:solidFill>
                  </a:tcPr>
                </a:tc>
                <a:extLst>
                  <a:ext uri="{0D108BD9-81ED-4DB2-BD59-A6C34878D82A}">
                    <a16:rowId xmlns:a16="http://schemas.microsoft.com/office/drawing/2014/main" val="674537750"/>
                  </a:ext>
                </a:extLst>
              </a:tr>
              <a:tr h="396371">
                <a:tc>
                  <a:txBody>
                    <a:bodyPr/>
                    <a:lstStyle/>
                    <a:p>
                      <a:pPr marL="0" marR="0">
                        <a:lnSpc>
                          <a:spcPct val="120000"/>
                        </a:lnSpc>
                        <a:spcBef>
                          <a:spcPts val="0"/>
                        </a:spcBef>
                        <a:spcAft>
                          <a:spcPts val="0"/>
                        </a:spcAft>
                      </a:pP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282767070"/>
                  </a:ext>
                </a:extLst>
              </a:tr>
              <a:tr h="396371">
                <a:tc>
                  <a:txBody>
                    <a:bodyPr/>
                    <a:lstStyle/>
                    <a:p>
                      <a:pPr marL="403225" marR="0" lvl="0" indent="-403225" algn="l" defTabSz="914400" rtl="0" eaLnBrk="1" fontAlgn="auto" latinLnBrk="0" hangingPunct="1">
                        <a:lnSpc>
                          <a:spcPct val="120000"/>
                        </a:lnSpc>
                        <a:spcBef>
                          <a:spcPts val="0"/>
                        </a:spcBef>
                        <a:spcAft>
                          <a:spcPts val="0"/>
                        </a:spcAft>
                        <a:buClrTx/>
                        <a:buSzTx/>
                        <a:buFontTx/>
                        <a:buNone/>
                        <a:tabLst/>
                        <a:defRPr/>
                      </a:pP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582710389"/>
                  </a:ext>
                </a:extLst>
              </a:tr>
              <a:tr h="396371">
                <a:tc>
                  <a:txBody>
                    <a:bodyPr/>
                    <a:lstStyle/>
                    <a:p>
                      <a:pPr marL="0" marR="0">
                        <a:lnSpc>
                          <a:spcPct val="120000"/>
                        </a:lnSpc>
                        <a:spcBef>
                          <a:spcPts val="0"/>
                        </a:spcBef>
                        <a:spcAft>
                          <a:spcPts val="0"/>
                        </a:spcAft>
                      </a:pP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35015976"/>
                  </a:ext>
                </a:extLst>
              </a:tr>
              <a:tr h="396371">
                <a:tc>
                  <a:txBody>
                    <a:bodyPr/>
                    <a:lstStyle/>
                    <a:p>
                      <a:pPr marL="344488" marR="0" lvl="0" indent="-344488" algn="l" defTabSz="914400" rtl="0" eaLnBrk="1" fontAlgn="auto" latinLnBrk="0" hangingPunct="1">
                        <a:lnSpc>
                          <a:spcPct val="120000"/>
                        </a:lnSpc>
                        <a:spcBef>
                          <a:spcPts val="0"/>
                        </a:spcBef>
                        <a:spcAft>
                          <a:spcPts val="0"/>
                        </a:spcAft>
                        <a:buClrTx/>
                        <a:buSzTx/>
                        <a:buFontTx/>
                        <a:buNone/>
                        <a:tabLst/>
                        <a:defRPr/>
                      </a:pP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nSpc>
                          <a:spcPct val="120000"/>
                        </a:lnSpc>
                      </a:pPr>
                      <a:endParaRPr lang="en-US" sz="1800" dirty="0">
                        <a:latin typeface="+mn-lt"/>
                      </a:endParaRPr>
                    </a:p>
                  </a:txBody>
                  <a:tcPr marL="97735" marR="97735" marT="48868" marB="48868" anchor="ctr">
                    <a:solidFill>
                      <a:schemeClr val="accent3">
                        <a:lumMod val="75000"/>
                      </a:schemeClr>
                    </a:solidFill>
                  </a:tcPr>
                </a:tc>
                <a:tc>
                  <a:txBody>
                    <a:bodyPr/>
                    <a:lstStyle/>
                    <a:p>
                      <a:pPr>
                        <a:lnSpc>
                          <a:spcPct val="120000"/>
                        </a:lnSpc>
                      </a:pPr>
                      <a:endParaRPr lang="en-US" sz="1800" dirty="0">
                        <a:latin typeface="+mn-lt"/>
                      </a:endParaRPr>
                    </a:p>
                  </a:txBody>
                  <a:tcPr marL="97735" marR="97735" marT="48868" marB="48868" anchor="ctr">
                    <a:solidFill>
                      <a:schemeClr val="accent3">
                        <a:lumMod val="75000"/>
                      </a:schemeClr>
                    </a:solidFill>
                  </a:tcPr>
                </a:tc>
                <a:tc>
                  <a:txBody>
                    <a:bodyPr/>
                    <a:lstStyle/>
                    <a:p>
                      <a:pPr>
                        <a:lnSpc>
                          <a:spcPct val="120000"/>
                        </a:lnSpc>
                      </a:pPr>
                      <a:r>
                        <a:rPr lang="en-US" sz="1800" b="1" dirty="0">
                          <a:solidFill>
                            <a:schemeClr val="bg1"/>
                          </a:solidFill>
                        </a:rPr>
                        <a:t>h. Totals*</a:t>
                      </a:r>
                      <a:endParaRPr lang="en-US" sz="1800" b="1" dirty="0">
                        <a:solidFill>
                          <a:schemeClr val="bg1"/>
                        </a:solidFill>
                        <a:latin typeface="+mn-lt"/>
                      </a:endParaRPr>
                    </a:p>
                  </a:txBody>
                  <a:tcPr marL="97735" marR="97735" marT="48868" marB="48868" anchor="ctr">
                    <a:solidFill>
                      <a:schemeClr val="accent3">
                        <a:lumMod val="75000"/>
                      </a:schemeClr>
                    </a:solidFill>
                  </a:tcPr>
                </a:tc>
                <a:tc>
                  <a:txBody>
                    <a:bodyPr/>
                    <a:lstStyle/>
                    <a:p>
                      <a:pPr>
                        <a:lnSpc>
                          <a:spcPct val="120000"/>
                        </a:lnSpc>
                      </a:pPr>
                      <a:endParaRPr lang="en-US" sz="1800" dirty="0">
                        <a:latin typeface="+mn-lt"/>
                      </a:endParaRPr>
                    </a:p>
                  </a:txBody>
                  <a:tcPr marL="97735" marR="97735" marT="48868" marB="48868" anchor="ctr">
                    <a:solidFill>
                      <a:schemeClr val="tx2">
                        <a:lumMod val="20000"/>
                        <a:lumOff val="80000"/>
                      </a:schemeClr>
                    </a:solidFill>
                  </a:tcPr>
                </a:tc>
                <a:tc>
                  <a:txBody>
                    <a:bodyPr/>
                    <a:lstStyle/>
                    <a:p>
                      <a:pPr>
                        <a:lnSpc>
                          <a:spcPct val="120000"/>
                        </a:lnSpc>
                      </a:pPr>
                      <a:endParaRPr lang="en-US" sz="1800" dirty="0">
                        <a:latin typeface="+mn-lt"/>
                      </a:endParaRPr>
                    </a:p>
                  </a:txBody>
                  <a:tcPr marL="97735" marR="97735" marT="48868" marB="48868" anchor="ctr">
                    <a:solidFill>
                      <a:schemeClr val="tx2">
                        <a:lumMod val="20000"/>
                        <a:lumOff val="80000"/>
                      </a:schemeClr>
                    </a:solidFill>
                  </a:tcPr>
                </a:tc>
                <a:tc>
                  <a:txBody>
                    <a:bodyPr/>
                    <a:lstStyle/>
                    <a:p>
                      <a:pPr>
                        <a:lnSpc>
                          <a:spcPct val="120000"/>
                        </a:lnSpc>
                      </a:pPr>
                      <a:endParaRPr lang="en-US" sz="1800" dirty="0">
                        <a:latin typeface="+mn-lt"/>
                      </a:endParaRPr>
                    </a:p>
                  </a:txBody>
                  <a:tcPr marL="97735" marR="97735" marT="48868" marB="48868" anchor="ctr">
                    <a:solidFill>
                      <a:schemeClr val="tx2">
                        <a:lumMod val="20000"/>
                        <a:lumOff val="80000"/>
                      </a:schemeClr>
                    </a:solidFill>
                  </a:tcPr>
                </a:tc>
                <a:extLst>
                  <a:ext uri="{0D108BD9-81ED-4DB2-BD59-A6C34878D82A}">
                    <a16:rowId xmlns:a16="http://schemas.microsoft.com/office/drawing/2014/main" val="2690663069"/>
                  </a:ext>
                </a:extLst>
              </a:tr>
            </a:tbl>
          </a:graphicData>
        </a:graphic>
      </p:graphicFrame>
    </p:spTree>
    <p:custDataLst>
      <p:tags r:id="rId1"/>
    </p:custDataLst>
    <p:extLst>
      <p:ext uri="{BB962C8B-B14F-4D97-AF65-F5344CB8AC3E}">
        <p14:creationId xmlns:p14="http://schemas.microsoft.com/office/powerpoint/2010/main" val="2688321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7F8E1E6-9453-407A-1BC9-ED7E39FD87DD}"/>
              </a:ext>
              <a:ext uri="{C183D7F6-B498-43B3-948B-1728B52AA6E4}">
                <adec:decorative xmlns:adec="http://schemas.microsoft.com/office/drawing/2017/decorative" val="1"/>
              </a:ext>
            </a:extLst>
          </p:cNvPr>
          <p:cNvSpPr/>
          <p:nvPr/>
        </p:nvSpPr>
        <p:spPr bwMode="auto">
          <a:xfrm>
            <a:off x="204979" y="5435219"/>
            <a:ext cx="5768309" cy="1239902"/>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204979" y="-319746"/>
            <a:ext cx="10757328" cy="1234440"/>
          </a:xfrm>
        </p:spPr>
        <p:txBody>
          <a:bodyPr vert="horz" lIns="91440" tIns="45720" rIns="91440" bIns="45720" rtlCol="0" anchor="b">
            <a:normAutofit/>
          </a:bodyPr>
          <a:lstStyle/>
          <a:p>
            <a:r>
              <a:rPr lang="en-US" kern="1200" dirty="0">
                <a:solidFill>
                  <a:schemeClr val="tx1"/>
                </a:solidFill>
                <a:latin typeface="+mj-lt"/>
                <a:ea typeface="+mj-ea"/>
                <a:cs typeface="+mj-cs"/>
              </a:rPr>
              <a:t>Section F. Indirect Expenses </a:t>
            </a:r>
            <a:r>
              <a:rPr lang="en-US" sz="1800" b="0" kern="1200" dirty="0">
                <a:solidFill>
                  <a:schemeClr val="tx1"/>
                </a:solidFill>
                <a:latin typeface="+mj-lt"/>
                <a:ea typeface="+mj-ea"/>
                <a:cs typeface="+mj-cs"/>
              </a:rPr>
              <a:t>(2)</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204979" y="981196"/>
            <a:ext cx="5891021" cy="56939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140"/>
              </a:spcBef>
              <a:spcAft>
                <a:spcPts val="0"/>
              </a:spcAft>
              <a:buFont typeface="+mj-lt"/>
              <a:buAutoNum type="arabicPeriod" startAt="36"/>
              <a:tabLst>
                <a:tab pos="754380" algn="l"/>
              </a:tabLst>
            </a:pPr>
            <a:r>
              <a:rPr lang="en-US" sz="1800" b="1" dirty="0">
                <a:effectLst/>
                <a:ea typeface="Calibri" panose="020F0502020204030204" pitchFamily="34" charset="0"/>
              </a:rPr>
              <a:t>Federal</a:t>
            </a:r>
            <a:r>
              <a:rPr lang="en-US" sz="1800" b="1" spc="-90" dirty="0">
                <a:effectLst/>
                <a:ea typeface="Calibri" panose="020F0502020204030204" pitchFamily="34" charset="0"/>
              </a:rPr>
              <a:t> </a:t>
            </a:r>
            <a:r>
              <a:rPr lang="en-US" sz="1800" b="1" dirty="0">
                <a:effectLst/>
                <a:ea typeface="Calibri" panose="020F0502020204030204" pitchFamily="34" charset="0"/>
              </a:rPr>
              <a:t>Cognizant</a:t>
            </a:r>
            <a:r>
              <a:rPr lang="en-US" sz="1800" b="1" spc="-60" dirty="0">
                <a:effectLst/>
                <a:ea typeface="Calibri" panose="020F0502020204030204" pitchFamily="34" charset="0"/>
              </a:rPr>
              <a:t> </a:t>
            </a:r>
            <a:r>
              <a:rPr lang="en-US" sz="1800" b="1" dirty="0">
                <a:effectLst/>
                <a:ea typeface="Calibri" panose="020F0502020204030204" pitchFamily="34" charset="0"/>
              </a:rPr>
              <a:t>Agency</a:t>
            </a:r>
            <a:r>
              <a:rPr lang="en-US" sz="1800" b="1" spc="-75" dirty="0">
                <a:effectLst/>
                <a:ea typeface="Calibri" panose="020F0502020204030204" pitchFamily="34" charset="0"/>
              </a:rPr>
              <a:t> </a:t>
            </a:r>
            <a:r>
              <a:rPr lang="en-US" sz="1800" b="1" dirty="0">
                <a:effectLst/>
                <a:ea typeface="Calibri" panose="020F0502020204030204" pitchFamily="34" charset="0"/>
              </a:rPr>
              <a:t>for</a:t>
            </a:r>
            <a:r>
              <a:rPr lang="en-US" sz="1800" b="1" spc="-60" dirty="0">
                <a:effectLst/>
                <a:ea typeface="Calibri" panose="020F0502020204030204" pitchFamily="34" charset="0"/>
              </a:rPr>
              <a:t> </a:t>
            </a:r>
            <a:r>
              <a:rPr lang="en-US" sz="1800" b="1" dirty="0">
                <a:effectLst/>
                <a:ea typeface="Calibri" panose="020F0502020204030204" pitchFamily="34" charset="0"/>
              </a:rPr>
              <a:t>Indirect</a:t>
            </a:r>
            <a:r>
              <a:rPr lang="en-US" sz="1800" b="1" spc="-60" dirty="0">
                <a:effectLst/>
                <a:ea typeface="Calibri" panose="020F0502020204030204" pitchFamily="34" charset="0"/>
              </a:rPr>
              <a:t> </a:t>
            </a:r>
            <a:r>
              <a:rPr lang="en-US" sz="1800" b="1" spc="-10" dirty="0">
                <a:effectLst/>
                <a:ea typeface="Calibri" panose="020F0502020204030204" pitchFamily="34" charset="0"/>
              </a:rPr>
              <a:t>Costs:</a:t>
            </a:r>
          </a:p>
          <a:p>
            <a:pPr marL="342900" marR="0" lvl="0" indent="-342900">
              <a:spcBef>
                <a:spcPts val="140"/>
              </a:spcBef>
              <a:spcAft>
                <a:spcPts val="0"/>
              </a:spcAft>
              <a:buFont typeface="+mj-lt"/>
              <a:buAutoNum type="arabicPeriod" startAt="36"/>
              <a:tabLst>
                <a:tab pos="754380" algn="l"/>
              </a:tabLst>
            </a:pPr>
            <a:endParaRPr lang="en-US" sz="1800" dirty="0">
              <a:effectLst/>
              <a:ea typeface="Calibri" panose="020F0502020204030204" pitchFamily="34" charset="0"/>
            </a:endParaRPr>
          </a:p>
          <a:p>
            <a:pPr marL="0" marR="0" lvl="0" indent="0">
              <a:lnSpc>
                <a:spcPct val="110000"/>
              </a:lnSpc>
              <a:spcBef>
                <a:spcPts val="0"/>
              </a:spcBef>
              <a:spcAft>
                <a:spcPts val="0"/>
              </a:spcAft>
              <a:buNone/>
              <a:tabLst>
                <a:tab pos="754380" algn="l"/>
              </a:tabLst>
            </a:pPr>
            <a:r>
              <a:rPr lang="en-US" sz="1700" dirty="0">
                <a:effectLst/>
                <a:ea typeface="Calibri" panose="020F0502020204030204" pitchFamily="34" charset="0"/>
                <a:cs typeface="Calibri" panose="020F0502020204030204" pitchFamily="34" charset="0"/>
              </a:rPr>
              <a:t>Indirect costs are generally charged to Federal awards via an approved indirect cost rate or cost allocation plan. Any State grantee that wishes to claim indirect costs under Federal grants through an indirect cost rate must prepare an indirect cost rate proposal and submit it to the cognizant Federal agency for approval (2 C.F.R. part 200, Appendix VII, paragraph D). State grantees claiming indirect expenses based on a cost allocation plan (2 C.F.R. part 200, Appendix VII, paragraph F.3), rather than an indirect cost rate, must develop, document, maintain for audit, or submit, as appropriate, a narrative cost allocation methodology for indirect costs to the cognizant agency for review, negotiation, and approval.</a:t>
            </a:r>
          </a:p>
          <a:p>
            <a:pPr marL="0" marR="0" lvl="0" indent="0">
              <a:lnSpc>
                <a:spcPct val="100000"/>
              </a:lnSpc>
              <a:spcBef>
                <a:spcPts val="0"/>
              </a:spcBef>
              <a:spcAft>
                <a:spcPts val="0"/>
              </a:spcAft>
              <a:buNone/>
              <a:tabLst>
                <a:tab pos="754380" algn="l"/>
              </a:tabLst>
            </a:pPr>
            <a:endParaRPr lang="en-US" sz="1700" dirty="0">
              <a:effectLst/>
              <a:ea typeface="Calibri" panose="020F0502020204030204" pitchFamily="34" charset="0"/>
              <a:cs typeface="Calibri" panose="020F0502020204030204" pitchFamily="34" charset="0"/>
            </a:endParaRPr>
          </a:p>
          <a:p>
            <a:pPr marL="285750" indent="-285750">
              <a:lnSpc>
                <a:spcPts val="2180"/>
              </a:lnSpc>
              <a:spcBef>
                <a:spcPts val="970"/>
              </a:spcBef>
              <a:tabLst>
                <a:tab pos="638175" algn="l"/>
              </a:tabLst>
            </a:pPr>
            <a:r>
              <a:rPr lang="en-US" sz="1800" dirty="0">
                <a:effectLst/>
                <a:ea typeface="Arial" panose="020B0604020202020204" pitchFamily="34" charset="0"/>
              </a:rPr>
              <a:t>Enter</a:t>
            </a:r>
            <a:r>
              <a:rPr lang="en-US" sz="1800" spc="-45" dirty="0">
                <a:effectLst/>
                <a:ea typeface="Arial" panose="020B0604020202020204" pitchFamily="34" charset="0"/>
              </a:rPr>
              <a:t> </a:t>
            </a:r>
            <a:r>
              <a:rPr lang="en-US" sz="1800" dirty="0">
                <a:effectLst/>
                <a:ea typeface="Arial" panose="020B0604020202020204" pitchFamily="34" charset="0"/>
              </a:rPr>
              <a:t>the</a:t>
            </a:r>
            <a:r>
              <a:rPr lang="en-US" sz="1800" spc="-20" dirty="0">
                <a:effectLst/>
                <a:ea typeface="Arial" panose="020B0604020202020204" pitchFamily="34" charset="0"/>
              </a:rPr>
              <a:t> </a:t>
            </a:r>
            <a:r>
              <a:rPr lang="en-US" sz="1800" dirty="0">
                <a:effectLst/>
                <a:ea typeface="Arial" panose="020B0604020202020204" pitchFamily="34" charset="0"/>
              </a:rPr>
              <a:t>name</a:t>
            </a:r>
            <a:r>
              <a:rPr lang="en-US" sz="1800" spc="-35" dirty="0">
                <a:effectLst/>
                <a:ea typeface="Arial" panose="020B0604020202020204" pitchFamily="34" charset="0"/>
              </a:rPr>
              <a:t> </a:t>
            </a:r>
            <a:r>
              <a:rPr lang="en-US" sz="1800" dirty="0">
                <a:effectLst/>
                <a:ea typeface="Arial" panose="020B0604020202020204" pitchFamily="34" charset="0"/>
              </a:rPr>
              <a:t>of</a:t>
            </a:r>
            <a:r>
              <a:rPr lang="en-US" sz="1800" spc="-75" dirty="0">
                <a:effectLst/>
                <a:ea typeface="Arial" panose="020B0604020202020204" pitchFamily="34" charset="0"/>
              </a:rPr>
              <a:t> </a:t>
            </a:r>
            <a:r>
              <a:rPr lang="en-US" sz="1800" dirty="0">
                <a:effectLst/>
                <a:ea typeface="Arial" panose="020B0604020202020204" pitchFamily="34" charset="0"/>
              </a:rPr>
              <a:t>the</a:t>
            </a:r>
            <a:r>
              <a:rPr lang="en-US" sz="1800" spc="-20" dirty="0">
                <a:effectLst/>
                <a:ea typeface="Arial" panose="020B0604020202020204" pitchFamily="34" charset="0"/>
              </a:rPr>
              <a:t> </a:t>
            </a:r>
            <a:r>
              <a:rPr lang="en-US" sz="1800" dirty="0">
                <a:effectLst/>
                <a:ea typeface="Arial" panose="020B0604020202020204" pitchFamily="34" charset="0"/>
              </a:rPr>
              <a:t>Federal</a:t>
            </a:r>
            <a:r>
              <a:rPr lang="en-US" sz="1800" spc="-10" dirty="0">
                <a:effectLst/>
                <a:ea typeface="Arial" panose="020B0604020202020204" pitchFamily="34" charset="0"/>
              </a:rPr>
              <a:t> </a:t>
            </a:r>
            <a:r>
              <a:rPr lang="en-US" sz="1800" dirty="0">
                <a:effectLst/>
                <a:ea typeface="Arial" panose="020B0604020202020204" pitchFamily="34" charset="0"/>
              </a:rPr>
              <a:t>cognizant</a:t>
            </a:r>
            <a:r>
              <a:rPr lang="en-US" sz="1800" spc="-15" dirty="0">
                <a:effectLst/>
                <a:ea typeface="Arial" panose="020B0604020202020204" pitchFamily="34" charset="0"/>
              </a:rPr>
              <a:t> </a:t>
            </a:r>
            <a:r>
              <a:rPr lang="en-US" sz="1800" dirty="0">
                <a:effectLst/>
                <a:ea typeface="Arial" panose="020B0604020202020204" pitchFamily="34" charset="0"/>
              </a:rPr>
              <a:t>agency</a:t>
            </a:r>
            <a:r>
              <a:rPr lang="en-US" sz="1800" spc="-30" dirty="0">
                <a:effectLst/>
                <a:ea typeface="Arial" panose="020B0604020202020204" pitchFamily="34" charset="0"/>
              </a:rPr>
              <a:t> </a:t>
            </a:r>
            <a:r>
              <a:rPr lang="en-US" sz="1800" dirty="0">
                <a:effectLst/>
                <a:ea typeface="Arial" panose="020B0604020202020204" pitchFamily="34" charset="0"/>
              </a:rPr>
              <a:t>that</a:t>
            </a:r>
            <a:r>
              <a:rPr lang="en-US" sz="1800" spc="-35" dirty="0">
                <a:effectLst/>
                <a:ea typeface="Arial" panose="020B0604020202020204" pitchFamily="34" charset="0"/>
              </a:rPr>
              <a:t> </a:t>
            </a:r>
            <a:r>
              <a:rPr lang="en-US" sz="1800" dirty="0">
                <a:effectLst/>
                <a:ea typeface="Arial" panose="020B0604020202020204" pitchFamily="34" charset="0"/>
              </a:rPr>
              <a:t>approved</a:t>
            </a:r>
            <a:r>
              <a:rPr lang="en-US" sz="1800" spc="-20" dirty="0">
                <a:effectLst/>
                <a:ea typeface="Arial" panose="020B0604020202020204" pitchFamily="34" charset="0"/>
              </a:rPr>
              <a:t> </a:t>
            </a:r>
            <a:r>
              <a:rPr lang="en-US" sz="1800" dirty="0">
                <a:effectLst/>
                <a:ea typeface="Arial" panose="020B0604020202020204" pitchFamily="34" charset="0"/>
              </a:rPr>
              <a:t>the</a:t>
            </a:r>
            <a:r>
              <a:rPr lang="en-US" sz="1800" spc="-40" dirty="0">
                <a:effectLst/>
                <a:ea typeface="Arial" panose="020B0604020202020204" pitchFamily="34" charset="0"/>
              </a:rPr>
              <a:t> </a:t>
            </a:r>
            <a:r>
              <a:rPr lang="en-US" sz="1800" dirty="0">
                <a:effectLst/>
                <a:ea typeface="Arial" panose="020B0604020202020204" pitchFamily="34" charset="0"/>
              </a:rPr>
              <a:t>agency’s</a:t>
            </a:r>
            <a:r>
              <a:rPr lang="en-US" sz="1800" spc="-20" dirty="0">
                <a:effectLst/>
                <a:ea typeface="Arial" panose="020B0604020202020204" pitchFamily="34" charset="0"/>
              </a:rPr>
              <a:t> </a:t>
            </a:r>
            <a:r>
              <a:rPr lang="en-US" sz="1800" dirty="0">
                <a:effectLst/>
                <a:ea typeface="Arial" panose="020B0604020202020204" pitchFamily="34" charset="0"/>
              </a:rPr>
              <a:t>indirect</a:t>
            </a:r>
            <a:r>
              <a:rPr lang="en-US" sz="1800" spc="-10" dirty="0">
                <a:effectLst/>
                <a:ea typeface="Arial" panose="020B0604020202020204" pitchFamily="34" charset="0"/>
              </a:rPr>
              <a:t> </a:t>
            </a:r>
            <a:r>
              <a:rPr lang="en-US" sz="1800" dirty="0">
                <a:effectLst/>
                <a:ea typeface="Arial" panose="020B0604020202020204" pitchFamily="34" charset="0"/>
              </a:rPr>
              <a:t>cost</a:t>
            </a:r>
            <a:r>
              <a:rPr lang="en-US" sz="1800" spc="-35" dirty="0">
                <a:effectLst/>
                <a:ea typeface="Arial" panose="020B0604020202020204" pitchFamily="34" charset="0"/>
              </a:rPr>
              <a:t> </a:t>
            </a:r>
            <a:r>
              <a:rPr lang="en-US" sz="1800" dirty="0">
                <a:effectLst/>
                <a:ea typeface="Arial" panose="020B0604020202020204" pitchFamily="34" charset="0"/>
              </a:rPr>
              <a:t>rate</a:t>
            </a:r>
            <a:r>
              <a:rPr lang="en-US" sz="1800" spc="-35" dirty="0">
                <a:effectLst/>
                <a:ea typeface="Arial" panose="020B0604020202020204" pitchFamily="34" charset="0"/>
              </a:rPr>
              <a:t> </a:t>
            </a:r>
            <a:r>
              <a:rPr lang="en-US" sz="1800" dirty="0">
                <a:effectLst/>
                <a:ea typeface="Arial" panose="020B0604020202020204" pitchFamily="34" charset="0"/>
              </a:rPr>
              <a:t>or</a:t>
            </a:r>
            <a:r>
              <a:rPr lang="en-US" sz="1800" spc="-50" dirty="0">
                <a:effectLst/>
                <a:ea typeface="Arial" panose="020B0604020202020204" pitchFamily="34" charset="0"/>
              </a:rPr>
              <a:t> </a:t>
            </a:r>
            <a:r>
              <a:rPr lang="en-US" sz="1800" spc="-20" dirty="0">
                <a:effectLst/>
                <a:ea typeface="Arial" panose="020B0604020202020204" pitchFamily="34" charset="0"/>
              </a:rPr>
              <a:t>cost allocation plan.</a:t>
            </a:r>
          </a:p>
          <a:p>
            <a:pPr marL="457200" marR="0" lvl="1" indent="0">
              <a:lnSpc>
                <a:spcPts val="2180"/>
              </a:lnSpc>
              <a:spcBef>
                <a:spcPts val="970"/>
              </a:spcBef>
              <a:spcAft>
                <a:spcPts val="0"/>
              </a:spcAft>
              <a:buNone/>
              <a:tabLst>
                <a:tab pos="638175" algn="l"/>
              </a:tabLst>
            </a:pPr>
            <a:endParaRPr lang="en-US" sz="1800" spc="-20" dirty="0">
              <a:effectLst/>
              <a:latin typeface="Calibri" panose="020F0502020204030204" pitchFamily="34" charset="0"/>
              <a:ea typeface="Arial" panose="020B0604020202020204" pitchFamily="34" charset="0"/>
            </a:endParaRPr>
          </a:p>
        </p:txBody>
      </p:sp>
      <p:sp>
        <p:nvSpPr>
          <p:cNvPr id="4" name="TextBox 3">
            <a:extLst>
              <a:ext uri="{FF2B5EF4-FFF2-40B4-BE49-F238E27FC236}">
                <a16:creationId xmlns:a16="http://schemas.microsoft.com/office/drawing/2014/main" id="{1DF80376-7D5A-CC57-82DF-1832625E6B2A}"/>
              </a:ext>
            </a:extLst>
          </p:cNvPr>
          <p:cNvSpPr txBox="1"/>
          <p:nvPr/>
        </p:nvSpPr>
        <p:spPr>
          <a:xfrm>
            <a:off x="6088084" y="981196"/>
            <a:ext cx="6103916" cy="5442516"/>
          </a:xfrm>
          <a:prstGeom prst="rect">
            <a:avLst/>
          </a:prstGeom>
          <a:noFill/>
        </p:spPr>
        <p:txBody>
          <a:bodyPr wrap="square">
            <a:spAutoFit/>
          </a:bodyPr>
          <a:lstStyle/>
          <a:p>
            <a:pPr marL="342900" indent="-342900">
              <a:buFont typeface="+mj-lt"/>
              <a:buAutoNum type="alphaLcPeriod"/>
            </a:pPr>
            <a:r>
              <a:rPr lang="en-US" b="1" dirty="0"/>
              <a:t>Types of Rate(s):</a:t>
            </a:r>
          </a:p>
          <a:p>
            <a:pPr marL="628650" marR="0" indent="-284163">
              <a:lnSpc>
                <a:spcPts val="2180"/>
              </a:lnSpc>
              <a:spcBef>
                <a:spcPts val="950"/>
              </a:spcBef>
              <a:spcAft>
                <a:spcPts val="0"/>
              </a:spcAft>
              <a:buFont typeface="Arial" panose="020B0604020202020204" pitchFamily="34" charset="0"/>
              <a:buChar char="•"/>
            </a:pPr>
            <a:r>
              <a:rPr lang="en-US" dirty="0">
                <a:effectLst/>
                <a:ea typeface="Calibri" panose="020F0502020204030204" pitchFamily="34" charset="0"/>
              </a:rPr>
              <a:t>Select</a:t>
            </a:r>
            <a:r>
              <a:rPr lang="en-US" spc="-20" dirty="0">
                <a:effectLst/>
                <a:ea typeface="Calibri" panose="020F0502020204030204" pitchFamily="34" charset="0"/>
              </a:rPr>
              <a:t> </a:t>
            </a:r>
            <a:r>
              <a:rPr lang="en-US" dirty="0">
                <a:effectLst/>
                <a:ea typeface="Calibri" panose="020F0502020204030204" pitchFamily="34" charset="0"/>
              </a:rPr>
              <a:t>whether</a:t>
            </a:r>
            <a:r>
              <a:rPr lang="en-US" spc="-30" dirty="0">
                <a:effectLst/>
                <a:ea typeface="Calibri" panose="020F0502020204030204" pitchFamily="34" charset="0"/>
              </a:rPr>
              <a:t> </a:t>
            </a:r>
            <a:r>
              <a:rPr lang="en-US" dirty="0">
                <a:effectLst/>
                <a:ea typeface="Calibri" panose="020F0502020204030204" pitchFamily="34" charset="0"/>
              </a:rPr>
              <a:t>the</a:t>
            </a:r>
            <a:r>
              <a:rPr lang="en-US" spc="-35" dirty="0">
                <a:effectLst/>
                <a:ea typeface="Calibri" panose="020F0502020204030204" pitchFamily="34" charset="0"/>
              </a:rPr>
              <a:t> </a:t>
            </a:r>
            <a:r>
              <a:rPr lang="en-US" dirty="0">
                <a:effectLst/>
                <a:ea typeface="Calibri" panose="020F0502020204030204" pitchFamily="34" charset="0"/>
              </a:rPr>
              <a:t>approved</a:t>
            </a:r>
            <a:r>
              <a:rPr lang="en-US" spc="-20" dirty="0">
                <a:effectLst/>
                <a:ea typeface="Calibri" panose="020F0502020204030204" pitchFamily="34" charset="0"/>
              </a:rPr>
              <a:t> </a:t>
            </a:r>
            <a:r>
              <a:rPr lang="en-US" dirty="0">
                <a:effectLst/>
                <a:ea typeface="Calibri" panose="020F0502020204030204" pitchFamily="34" charset="0"/>
              </a:rPr>
              <a:t>indirect</a:t>
            </a:r>
            <a:r>
              <a:rPr lang="en-US" spc="-10" dirty="0">
                <a:effectLst/>
                <a:ea typeface="Calibri" panose="020F0502020204030204" pitchFamily="34" charset="0"/>
              </a:rPr>
              <a:t> </a:t>
            </a:r>
            <a:r>
              <a:rPr lang="en-US" dirty="0">
                <a:effectLst/>
                <a:ea typeface="Calibri" panose="020F0502020204030204" pitchFamily="34" charset="0"/>
              </a:rPr>
              <a:t>cost</a:t>
            </a:r>
            <a:r>
              <a:rPr lang="en-US" spc="-45" dirty="0">
                <a:effectLst/>
                <a:ea typeface="Calibri" panose="020F0502020204030204" pitchFamily="34" charset="0"/>
              </a:rPr>
              <a:t> </a:t>
            </a:r>
            <a:r>
              <a:rPr lang="en-US" dirty="0">
                <a:effectLst/>
                <a:ea typeface="Calibri" panose="020F0502020204030204" pitchFamily="34" charset="0"/>
              </a:rPr>
              <a:t>rate</a:t>
            </a:r>
            <a:r>
              <a:rPr lang="en-US" spc="-20" dirty="0">
                <a:effectLst/>
                <a:ea typeface="Calibri" panose="020F0502020204030204" pitchFamily="34" charset="0"/>
              </a:rPr>
              <a:t> </a:t>
            </a:r>
            <a:r>
              <a:rPr lang="en-US" dirty="0">
                <a:effectLst/>
                <a:ea typeface="Calibri" panose="020F0502020204030204" pitchFamily="34" charset="0"/>
              </a:rPr>
              <a:t>is</a:t>
            </a:r>
            <a:r>
              <a:rPr lang="en-US" spc="-35" dirty="0">
                <a:effectLst/>
                <a:ea typeface="Calibri" panose="020F0502020204030204" pitchFamily="34" charset="0"/>
              </a:rPr>
              <a:t> </a:t>
            </a:r>
            <a:r>
              <a:rPr lang="en-US" dirty="0">
                <a:effectLst/>
                <a:ea typeface="Calibri" panose="020F0502020204030204" pitchFamily="34" charset="0"/>
              </a:rPr>
              <a:t>Provisional,</a:t>
            </a:r>
            <a:r>
              <a:rPr lang="en-US" spc="-70" dirty="0">
                <a:effectLst/>
                <a:ea typeface="Calibri" panose="020F0502020204030204" pitchFamily="34" charset="0"/>
              </a:rPr>
              <a:t> </a:t>
            </a:r>
            <a:r>
              <a:rPr lang="en-US" dirty="0">
                <a:effectLst/>
                <a:ea typeface="Calibri" panose="020F0502020204030204" pitchFamily="34" charset="0"/>
              </a:rPr>
              <a:t>Predetermined,</a:t>
            </a:r>
            <a:r>
              <a:rPr lang="en-US" spc="20" dirty="0">
                <a:effectLst/>
                <a:ea typeface="Calibri" panose="020F0502020204030204" pitchFamily="34" charset="0"/>
              </a:rPr>
              <a:t> </a:t>
            </a:r>
            <a:r>
              <a:rPr lang="en-US" dirty="0">
                <a:effectLst/>
                <a:ea typeface="Calibri" panose="020F0502020204030204" pitchFamily="34" charset="0"/>
              </a:rPr>
              <a:t>Final,</a:t>
            </a:r>
            <a:r>
              <a:rPr lang="en-US" spc="-30" dirty="0">
                <a:effectLst/>
                <a:ea typeface="Calibri" panose="020F0502020204030204" pitchFamily="34" charset="0"/>
              </a:rPr>
              <a:t> </a:t>
            </a:r>
            <a:r>
              <a:rPr lang="en-US" dirty="0">
                <a:effectLst/>
                <a:ea typeface="Calibri" panose="020F0502020204030204" pitchFamily="34" charset="0"/>
              </a:rPr>
              <a:t>or</a:t>
            </a:r>
            <a:r>
              <a:rPr lang="en-US" spc="-45" dirty="0">
                <a:effectLst/>
                <a:ea typeface="Calibri" panose="020F0502020204030204" pitchFamily="34" charset="0"/>
              </a:rPr>
              <a:t> </a:t>
            </a:r>
            <a:r>
              <a:rPr lang="en-US" dirty="0">
                <a:effectLst/>
                <a:ea typeface="Calibri" panose="020F0502020204030204" pitchFamily="34" charset="0"/>
              </a:rPr>
              <a:t>Fixed.</a:t>
            </a:r>
            <a:r>
              <a:rPr lang="en-US" spc="-10" dirty="0">
                <a:effectLst/>
                <a:ea typeface="Calibri" panose="020F0502020204030204" pitchFamily="34" charset="0"/>
              </a:rPr>
              <a:t> </a:t>
            </a:r>
            <a:r>
              <a:rPr lang="en-US" dirty="0">
                <a:effectLst/>
                <a:ea typeface="Calibri" panose="020F0502020204030204" pitchFamily="34" charset="0"/>
              </a:rPr>
              <a:t>If</a:t>
            </a:r>
            <a:r>
              <a:rPr lang="en-US" spc="-45" dirty="0">
                <a:effectLst/>
                <a:ea typeface="Calibri" panose="020F0502020204030204" pitchFamily="34" charset="0"/>
              </a:rPr>
              <a:t> </a:t>
            </a:r>
            <a:r>
              <a:rPr lang="en-US" dirty="0">
                <a:effectLst/>
                <a:ea typeface="Calibri" panose="020F0502020204030204" pitchFamily="34" charset="0"/>
              </a:rPr>
              <a:t>indirect</a:t>
            </a:r>
            <a:r>
              <a:rPr lang="en-US" spc="-5" dirty="0">
                <a:effectLst/>
                <a:ea typeface="Calibri" panose="020F0502020204030204" pitchFamily="34" charset="0"/>
              </a:rPr>
              <a:t> </a:t>
            </a:r>
            <a:r>
              <a:rPr lang="en-US" spc="-10" dirty="0">
                <a:effectLst/>
                <a:ea typeface="Calibri" panose="020F0502020204030204" pitchFamily="34" charset="0"/>
              </a:rPr>
              <a:t>costs </a:t>
            </a:r>
            <a:r>
              <a:rPr lang="en-US" dirty="0">
                <a:effectLst/>
                <a:ea typeface="Calibri" panose="020F0502020204030204" pitchFamily="34" charset="0"/>
              </a:rPr>
              <a:t>are</a:t>
            </a:r>
            <a:r>
              <a:rPr lang="en-US" spc="-30" dirty="0">
                <a:effectLst/>
                <a:ea typeface="Calibri" panose="020F0502020204030204" pitchFamily="34" charset="0"/>
              </a:rPr>
              <a:t> </a:t>
            </a:r>
            <a:r>
              <a:rPr lang="en-US" dirty="0">
                <a:effectLst/>
                <a:ea typeface="Calibri" panose="020F0502020204030204" pitchFamily="34" charset="0"/>
              </a:rPr>
              <a:t>based</a:t>
            </a:r>
            <a:r>
              <a:rPr lang="en-US" spc="-10" dirty="0">
                <a:effectLst/>
                <a:ea typeface="Calibri" panose="020F0502020204030204" pitchFamily="34" charset="0"/>
              </a:rPr>
              <a:t> </a:t>
            </a:r>
            <a:r>
              <a:rPr lang="en-US" dirty="0">
                <a:effectLst/>
                <a:ea typeface="Calibri" panose="020F0502020204030204" pitchFamily="34" charset="0"/>
              </a:rPr>
              <a:t>on</a:t>
            </a:r>
            <a:r>
              <a:rPr lang="en-US" spc="-50" dirty="0">
                <a:effectLst/>
                <a:ea typeface="Calibri" panose="020F0502020204030204" pitchFamily="34" charset="0"/>
              </a:rPr>
              <a:t> </a:t>
            </a:r>
            <a:r>
              <a:rPr lang="en-US" dirty="0">
                <a:effectLst/>
                <a:ea typeface="Calibri" panose="020F0502020204030204" pitchFamily="34" charset="0"/>
              </a:rPr>
              <a:t>an</a:t>
            </a:r>
            <a:r>
              <a:rPr lang="en-US" spc="-30" dirty="0">
                <a:effectLst/>
                <a:ea typeface="Calibri" panose="020F0502020204030204" pitchFamily="34" charset="0"/>
              </a:rPr>
              <a:t> </a:t>
            </a:r>
            <a:r>
              <a:rPr lang="en-US" dirty="0">
                <a:effectLst/>
                <a:ea typeface="Calibri" panose="020F0502020204030204" pitchFamily="34" charset="0"/>
              </a:rPr>
              <a:t>approved</a:t>
            </a:r>
            <a:r>
              <a:rPr lang="en-US" spc="-35" dirty="0">
                <a:effectLst/>
                <a:ea typeface="Calibri" panose="020F0502020204030204" pitchFamily="34" charset="0"/>
              </a:rPr>
              <a:t> </a:t>
            </a:r>
            <a:r>
              <a:rPr lang="en-US" dirty="0">
                <a:effectLst/>
                <a:ea typeface="Calibri" panose="020F0502020204030204" pitchFamily="34" charset="0"/>
              </a:rPr>
              <a:t>cost</a:t>
            </a:r>
            <a:r>
              <a:rPr lang="en-US" spc="-20" dirty="0">
                <a:effectLst/>
                <a:ea typeface="Calibri" panose="020F0502020204030204" pitchFamily="34" charset="0"/>
              </a:rPr>
              <a:t> </a:t>
            </a:r>
            <a:r>
              <a:rPr lang="en-US" dirty="0">
                <a:effectLst/>
                <a:ea typeface="Calibri" panose="020F0502020204030204" pitchFamily="34" charset="0"/>
              </a:rPr>
              <a:t>allocation</a:t>
            </a:r>
            <a:r>
              <a:rPr lang="en-US" spc="-55" dirty="0">
                <a:effectLst/>
                <a:ea typeface="Calibri" panose="020F0502020204030204" pitchFamily="34" charset="0"/>
              </a:rPr>
              <a:t> </a:t>
            </a:r>
            <a:r>
              <a:rPr lang="en-US" dirty="0">
                <a:effectLst/>
                <a:ea typeface="Calibri" panose="020F0502020204030204" pitchFamily="34" charset="0"/>
              </a:rPr>
              <a:t>plan,</a:t>
            </a:r>
            <a:r>
              <a:rPr lang="en-US" spc="5" dirty="0">
                <a:effectLst/>
                <a:ea typeface="Calibri" panose="020F0502020204030204" pitchFamily="34" charset="0"/>
              </a:rPr>
              <a:t> </a:t>
            </a:r>
            <a:r>
              <a:rPr lang="en-US" dirty="0">
                <a:effectLst/>
                <a:ea typeface="Calibri" panose="020F0502020204030204" pitchFamily="34" charset="0"/>
              </a:rPr>
              <a:t>select</a:t>
            </a:r>
            <a:r>
              <a:rPr lang="en-US" spc="-20" dirty="0">
                <a:effectLst/>
                <a:ea typeface="Calibri" panose="020F0502020204030204" pitchFamily="34" charset="0"/>
              </a:rPr>
              <a:t> </a:t>
            </a:r>
            <a:r>
              <a:rPr lang="en-US" dirty="0">
                <a:effectLst/>
                <a:ea typeface="Calibri" panose="020F0502020204030204" pitchFamily="34" charset="0"/>
              </a:rPr>
              <a:t>cost</a:t>
            </a:r>
            <a:r>
              <a:rPr lang="en-US" spc="-40" dirty="0">
                <a:effectLst/>
                <a:ea typeface="Calibri" panose="020F0502020204030204" pitchFamily="34" charset="0"/>
              </a:rPr>
              <a:t> </a:t>
            </a:r>
            <a:r>
              <a:rPr lang="en-US" dirty="0">
                <a:effectLst/>
                <a:ea typeface="Calibri" panose="020F0502020204030204" pitchFamily="34" charset="0"/>
              </a:rPr>
              <a:t>allocation</a:t>
            </a:r>
            <a:r>
              <a:rPr lang="en-US" spc="-30" dirty="0">
                <a:effectLst/>
                <a:ea typeface="Calibri" panose="020F0502020204030204" pitchFamily="34" charset="0"/>
              </a:rPr>
              <a:t> </a:t>
            </a:r>
            <a:r>
              <a:rPr lang="en-US" spc="-10" dirty="0">
                <a:effectLst/>
                <a:ea typeface="Calibri" panose="020F0502020204030204" pitchFamily="34" charset="0"/>
              </a:rPr>
              <a:t>plan.</a:t>
            </a:r>
            <a:endParaRPr lang="en-US" dirty="0">
              <a:effectLst/>
              <a:ea typeface="Calibri" panose="020F0502020204030204" pitchFamily="34" charset="0"/>
            </a:endParaRPr>
          </a:p>
          <a:p>
            <a:pPr marL="342900" marR="0" lvl="0" indent="-342900">
              <a:lnSpc>
                <a:spcPts val="2180"/>
              </a:lnSpc>
              <a:spcBef>
                <a:spcPts val="950"/>
              </a:spcBef>
              <a:spcAft>
                <a:spcPts val="0"/>
              </a:spcAft>
              <a:buFont typeface="+mj-lt"/>
              <a:buAutoNum type="alphaLcPeriod" startAt="2"/>
            </a:pPr>
            <a:r>
              <a:rPr lang="en-US" b="1" dirty="0">
                <a:effectLst/>
                <a:ea typeface="Calibri" panose="020F0502020204030204" pitchFamily="34" charset="0"/>
              </a:rPr>
              <a:t>Rate:</a:t>
            </a:r>
          </a:p>
          <a:p>
            <a:pPr marL="688975" lvl="1" indent="-344488">
              <a:lnSpc>
                <a:spcPts val="2180"/>
              </a:lnSpc>
              <a:spcBef>
                <a:spcPts val="970"/>
              </a:spcBef>
              <a:buFont typeface="Arial" panose="020B0604020202020204" pitchFamily="34" charset="0"/>
              <a:buChar char="•"/>
              <a:tabLst>
                <a:tab pos="638175" algn="l"/>
              </a:tabLst>
            </a:pPr>
            <a:r>
              <a:rPr lang="en-US" dirty="0">
                <a:effectLst/>
                <a:ea typeface="Arial" panose="020B0604020202020204" pitchFamily="34" charset="0"/>
              </a:rPr>
              <a:t>Enter</a:t>
            </a:r>
            <a:r>
              <a:rPr lang="en-US" spc="-55" dirty="0">
                <a:effectLst/>
                <a:ea typeface="Arial" panose="020B0604020202020204" pitchFamily="34" charset="0"/>
              </a:rPr>
              <a:t> </a:t>
            </a:r>
            <a:r>
              <a:rPr lang="en-US" dirty="0">
                <a:effectLst/>
                <a:ea typeface="Arial" panose="020B0604020202020204" pitchFamily="34" charset="0"/>
              </a:rPr>
              <a:t>the</a:t>
            </a:r>
            <a:r>
              <a:rPr lang="en-US" spc="-30" dirty="0">
                <a:effectLst/>
                <a:ea typeface="Arial" panose="020B0604020202020204" pitchFamily="34" charset="0"/>
              </a:rPr>
              <a:t> </a:t>
            </a:r>
            <a:r>
              <a:rPr lang="en-US" dirty="0">
                <a:effectLst/>
                <a:ea typeface="Arial" panose="020B0604020202020204" pitchFamily="34" charset="0"/>
              </a:rPr>
              <a:t>approved</a:t>
            </a:r>
            <a:r>
              <a:rPr lang="en-US" spc="-50" dirty="0">
                <a:effectLst/>
                <a:ea typeface="Arial" panose="020B0604020202020204" pitchFamily="34" charset="0"/>
              </a:rPr>
              <a:t> </a:t>
            </a:r>
            <a:r>
              <a:rPr lang="en-US" dirty="0">
                <a:effectLst/>
                <a:ea typeface="Arial" panose="020B0604020202020204" pitchFamily="34" charset="0"/>
              </a:rPr>
              <a:t>indirect</a:t>
            </a:r>
            <a:r>
              <a:rPr lang="en-US" spc="-25" dirty="0">
                <a:effectLst/>
                <a:ea typeface="Arial" panose="020B0604020202020204" pitchFamily="34" charset="0"/>
              </a:rPr>
              <a:t> </a:t>
            </a:r>
            <a:r>
              <a:rPr lang="en-US" dirty="0">
                <a:effectLst/>
                <a:ea typeface="Arial" panose="020B0604020202020204" pitchFamily="34" charset="0"/>
              </a:rPr>
              <a:t>cost</a:t>
            </a:r>
            <a:r>
              <a:rPr lang="en-US" spc="-55" dirty="0">
                <a:effectLst/>
                <a:ea typeface="Arial" panose="020B0604020202020204" pitchFamily="34" charset="0"/>
              </a:rPr>
              <a:t> </a:t>
            </a:r>
            <a:r>
              <a:rPr lang="en-US" dirty="0">
                <a:effectLst/>
                <a:ea typeface="Arial" panose="020B0604020202020204" pitchFamily="34" charset="0"/>
              </a:rPr>
              <a:t>rate(s)</a:t>
            </a:r>
            <a:r>
              <a:rPr lang="en-US" spc="-15" dirty="0">
                <a:effectLst/>
                <a:ea typeface="Arial" panose="020B0604020202020204" pitchFamily="34" charset="0"/>
              </a:rPr>
              <a:t> </a:t>
            </a:r>
            <a:r>
              <a:rPr lang="en-US" dirty="0">
                <a:effectLst/>
                <a:ea typeface="Arial" panose="020B0604020202020204" pitchFamily="34" charset="0"/>
              </a:rPr>
              <a:t>in</a:t>
            </a:r>
            <a:r>
              <a:rPr lang="en-US" spc="-50" dirty="0">
                <a:effectLst/>
                <a:ea typeface="Arial" panose="020B0604020202020204" pitchFamily="34" charset="0"/>
              </a:rPr>
              <a:t> </a:t>
            </a:r>
            <a:r>
              <a:rPr lang="en-US" dirty="0">
                <a:effectLst/>
                <a:ea typeface="Arial" panose="020B0604020202020204" pitchFamily="34" charset="0"/>
              </a:rPr>
              <a:t>effect</a:t>
            </a:r>
            <a:r>
              <a:rPr lang="en-US" spc="-25" dirty="0">
                <a:effectLst/>
                <a:ea typeface="Arial" panose="020B0604020202020204" pitchFamily="34" charset="0"/>
              </a:rPr>
              <a:t> </a:t>
            </a:r>
            <a:r>
              <a:rPr lang="en-US" dirty="0">
                <a:effectLst/>
                <a:ea typeface="Arial" panose="020B0604020202020204" pitchFamily="34" charset="0"/>
              </a:rPr>
              <a:t>during</a:t>
            </a:r>
            <a:r>
              <a:rPr lang="en-US" spc="-25" dirty="0">
                <a:effectLst/>
                <a:ea typeface="Arial" panose="020B0604020202020204" pitchFamily="34" charset="0"/>
              </a:rPr>
              <a:t> </a:t>
            </a:r>
            <a:r>
              <a:rPr lang="en-US" dirty="0">
                <a:effectLst/>
                <a:ea typeface="Arial" panose="020B0604020202020204" pitchFamily="34" charset="0"/>
              </a:rPr>
              <a:t>the</a:t>
            </a:r>
            <a:r>
              <a:rPr lang="en-US" spc="-45" dirty="0">
                <a:effectLst/>
                <a:ea typeface="Arial" panose="020B0604020202020204" pitchFamily="34" charset="0"/>
              </a:rPr>
              <a:t> </a:t>
            </a:r>
            <a:r>
              <a:rPr lang="en-US" dirty="0">
                <a:effectLst/>
                <a:ea typeface="Arial" panose="020B0604020202020204" pitchFamily="34" charset="0"/>
              </a:rPr>
              <a:t>reporting</a:t>
            </a:r>
            <a:r>
              <a:rPr lang="en-US" spc="-10" dirty="0">
                <a:effectLst/>
                <a:ea typeface="Arial" panose="020B0604020202020204" pitchFamily="34" charset="0"/>
              </a:rPr>
              <a:t> </a:t>
            </a:r>
            <a:r>
              <a:rPr lang="en-US" dirty="0">
                <a:effectLst/>
                <a:ea typeface="Arial" panose="020B0604020202020204" pitchFamily="34" charset="0"/>
              </a:rPr>
              <a:t>period.</a:t>
            </a:r>
            <a:r>
              <a:rPr lang="en-US" spc="-40" dirty="0">
                <a:effectLst/>
                <a:ea typeface="Arial" panose="020B0604020202020204" pitchFamily="34" charset="0"/>
              </a:rPr>
              <a:t> </a:t>
            </a:r>
            <a:r>
              <a:rPr lang="en-US" dirty="0">
                <a:effectLst/>
                <a:ea typeface="Arial" panose="020B0604020202020204" pitchFamily="34" charset="0"/>
              </a:rPr>
              <a:t>For</a:t>
            </a:r>
            <a:r>
              <a:rPr lang="en-US" spc="-55" dirty="0">
                <a:effectLst/>
                <a:ea typeface="Arial" panose="020B0604020202020204" pitchFamily="34" charset="0"/>
              </a:rPr>
              <a:t> </a:t>
            </a:r>
            <a:r>
              <a:rPr lang="en-US" dirty="0">
                <a:effectLst/>
                <a:ea typeface="Arial" panose="020B0604020202020204" pitchFamily="34" charset="0"/>
              </a:rPr>
              <a:t>cost</a:t>
            </a:r>
            <a:r>
              <a:rPr lang="en-US" spc="-60" dirty="0">
                <a:effectLst/>
                <a:ea typeface="Arial" panose="020B0604020202020204" pitchFamily="34" charset="0"/>
              </a:rPr>
              <a:t> </a:t>
            </a:r>
            <a:r>
              <a:rPr lang="en-US" dirty="0">
                <a:effectLst/>
                <a:ea typeface="Arial" panose="020B0604020202020204" pitchFamily="34" charset="0"/>
              </a:rPr>
              <a:t>allocation</a:t>
            </a:r>
            <a:r>
              <a:rPr lang="en-US" spc="-50" dirty="0">
                <a:effectLst/>
                <a:ea typeface="Arial" panose="020B0604020202020204" pitchFamily="34" charset="0"/>
              </a:rPr>
              <a:t> </a:t>
            </a:r>
            <a:r>
              <a:rPr lang="en-US" dirty="0">
                <a:effectLst/>
                <a:ea typeface="Arial" panose="020B0604020202020204" pitchFamily="34" charset="0"/>
              </a:rPr>
              <a:t>plans</a:t>
            </a:r>
            <a:r>
              <a:rPr lang="en-US" spc="-25" dirty="0">
                <a:effectLst/>
                <a:ea typeface="Arial" panose="020B0604020202020204" pitchFamily="34" charset="0"/>
              </a:rPr>
              <a:t> </a:t>
            </a:r>
            <a:r>
              <a:rPr lang="en-US" spc="-10" dirty="0">
                <a:effectLst/>
                <a:ea typeface="Arial" panose="020B0604020202020204" pitchFamily="34" charset="0"/>
              </a:rPr>
              <a:t>only,</a:t>
            </a:r>
            <a:r>
              <a:rPr lang="en-US" spc="-10" dirty="0">
                <a:ea typeface="Arial" panose="020B0604020202020204" pitchFamily="34" charset="0"/>
              </a:rPr>
              <a:t> </a:t>
            </a:r>
            <a:r>
              <a:rPr lang="en-US" dirty="0">
                <a:effectLst/>
                <a:ea typeface="Calibri" panose="020F0502020204030204" pitchFamily="34" charset="0"/>
              </a:rPr>
              <a:t>enter</a:t>
            </a:r>
            <a:r>
              <a:rPr lang="en-US" spc="-35" dirty="0">
                <a:effectLst/>
                <a:ea typeface="Calibri" panose="020F0502020204030204" pitchFamily="34" charset="0"/>
              </a:rPr>
              <a:t> </a:t>
            </a:r>
            <a:r>
              <a:rPr lang="en-US" dirty="0">
                <a:effectLst/>
                <a:ea typeface="Calibri" panose="020F0502020204030204" pitchFamily="34" charset="0"/>
              </a:rPr>
              <a:t>“100”</a:t>
            </a:r>
            <a:r>
              <a:rPr lang="en-US" spc="-50" dirty="0">
                <a:effectLst/>
                <a:ea typeface="Calibri" panose="020F0502020204030204" pitchFamily="34" charset="0"/>
              </a:rPr>
              <a:t> </a:t>
            </a:r>
            <a:r>
              <a:rPr lang="en-US" dirty="0">
                <a:effectLst/>
                <a:ea typeface="Calibri" panose="020F0502020204030204" pitchFamily="34" charset="0"/>
              </a:rPr>
              <a:t>percent,</a:t>
            </a:r>
            <a:r>
              <a:rPr lang="en-US" spc="-15" dirty="0">
                <a:effectLst/>
                <a:ea typeface="Calibri" panose="020F0502020204030204" pitchFamily="34" charset="0"/>
              </a:rPr>
              <a:t> </a:t>
            </a:r>
            <a:r>
              <a:rPr lang="en-US" dirty="0">
                <a:effectLst/>
                <a:ea typeface="Calibri" panose="020F0502020204030204" pitchFamily="34" charset="0"/>
              </a:rPr>
              <a:t>representing</a:t>
            </a:r>
            <a:r>
              <a:rPr lang="en-US" spc="35" dirty="0">
                <a:effectLst/>
                <a:ea typeface="Calibri" panose="020F0502020204030204" pitchFamily="34" charset="0"/>
              </a:rPr>
              <a:t> </a:t>
            </a:r>
            <a:r>
              <a:rPr lang="en-US" dirty="0">
                <a:effectLst/>
                <a:ea typeface="Calibri" panose="020F0502020204030204" pitchFamily="34" charset="0"/>
              </a:rPr>
              <a:t>the</a:t>
            </a:r>
            <a:r>
              <a:rPr lang="en-US" spc="-40" dirty="0">
                <a:effectLst/>
                <a:ea typeface="Calibri" panose="020F0502020204030204" pitchFamily="34" charset="0"/>
              </a:rPr>
              <a:t> </a:t>
            </a:r>
            <a:r>
              <a:rPr lang="en-US" dirty="0">
                <a:effectLst/>
                <a:ea typeface="Calibri" panose="020F0502020204030204" pitchFamily="34" charset="0"/>
              </a:rPr>
              <a:t>total</a:t>
            </a:r>
            <a:r>
              <a:rPr lang="en-US" spc="-65" dirty="0">
                <a:effectLst/>
                <a:ea typeface="Calibri" panose="020F0502020204030204" pitchFamily="34" charset="0"/>
              </a:rPr>
              <a:t> </a:t>
            </a:r>
            <a:r>
              <a:rPr lang="en-US" dirty="0">
                <a:effectLst/>
                <a:ea typeface="Calibri" panose="020F0502020204030204" pitchFamily="34" charset="0"/>
              </a:rPr>
              <a:t>net</a:t>
            </a:r>
            <a:r>
              <a:rPr lang="en-US" spc="-45" dirty="0">
                <a:effectLst/>
                <a:ea typeface="Calibri" panose="020F0502020204030204" pitchFamily="34" charset="0"/>
              </a:rPr>
              <a:t> </a:t>
            </a:r>
            <a:r>
              <a:rPr lang="en-US" dirty="0">
                <a:effectLst/>
                <a:ea typeface="Calibri" panose="020F0502020204030204" pitchFamily="34" charset="0"/>
              </a:rPr>
              <a:t>costs</a:t>
            </a:r>
            <a:r>
              <a:rPr lang="en-US" spc="-50" dirty="0">
                <a:effectLst/>
                <a:ea typeface="Calibri" panose="020F0502020204030204" pitchFamily="34" charset="0"/>
              </a:rPr>
              <a:t> </a:t>
            </a:r>
            <a:r>
              <a:rPr lang="en-US" dirty="0">
                <a:effectLst/>
                <a:ea typeface="Calibri" panose="020F0502020204030204" pitchFamily="34" charset="0"/>
              </a:rPr>
              <a:t>attributable</a:t>
            </a:r>
            <a:r>
              <a:rPr lang="en-US" spc="-5" dirty="0">
                <a:effectLst/>
                <a:ea typeface="Calibri" panose="020F0502020204030204" pitchFamily="34" charset="0"/>
              </a:rPr>
              <a:t> </a:t>
            </a:r>
            <a:r>
              <a:rPr lang="en-US" dirty="0">
                <a:effectLst/>
                <a:ea typeface="Calibri" panose="020F0502020204030204" pitchFamily="34" charset="0"/>
              </a:rPr>
              <a:t>to</a:t>
            </a:r>
            <a:r>
              <a:rPr lang="en-US" spc="-55" dirty="0">
                <a:effectLst/>
                <a:ea typeface="Calibri" panose="020F0502020204030204" pitchFamily="34" charset="0"/>
              </a:rPr>
              <a:t> </a:t>
            </a:r>
            <a:r>
              <a:rPr lang="en-US" dirty="0">
                <a:effectLst/>
                <a:ea typeface="Calibri" panose="020F0502020204030204" pitchFamily="34" charset="0"/>
              </a:rPr>
              <a:t>this</a:t>
            </a:r>
            <a:r>
              <a:rPr lang="en-US" spc="-40" dirty="0">
                <a:effectLst/>
                <a:ea typeface="Calibri" panose="020F0502020204030204" pitchFamily="34" charset="0"/>
              </a:rPr>
              <a:t> </a:t>
            </a:r>
            <a:r>
              <a:rPr lang="en-US" spc="-10" dirty="0">
                <a:effectLst/>
                <a:ea typeface="Calibri" panose="020F0502020204030204" pitchFamily="34" charset="0"/>
              </a:rPr>
              <a:t>award.</a:t>
            </a:r>
            <a:endParaRPr lang="en-US" dirty="0">
              <a:effectLst/>
              <a:ea typeface="Calibri" panose="020F0502020204030204" pitchFamily="34" charset="0"/>
            </a:endParaRPr>
          </a:p>
          <a:p>
            <a:pPr marL="342900" indent="-342900">
              <a:spcBef>
                <a:spcPts val="945"/>
              </a:spcBef>
              <a:buFont typeface="+mj-lt"/>
              <a:buAutoNum type="alphaLcPeriod"/>
              <a:tabLst>
                <a:tab pos="617220" algn="l"/>
              </a:tabLst>
            </a:pPr>
            <a:r>
              <a:rPr lang="en-US" b="1" dirty="0">
                <a:effectLst/>
                <a:ea typeface="Calibri" panose="020F0502020204030204" pitchFamily="34" charset="0"/>
              </a:rPr>
              <a:t>Period</a:t>
            </a:r>
            <a:r>
              <a:rPr lang="en-US" b="1" spc="-65" dirty="0">
                <a:effectLst/>
                <a:ea typeface="Calibri" panose="020F0502020204030204" pitchFamily="34" charset="0"/>
              </a:rPr>
              <a:t> </a:t>
            </a:r>
            <a:r>
              <a:rPr lang="en-US" b="1" spc="-10" dirty="0">
                <a:effectLst/>
                <a:ea typeface="Calibri" panose="020F0502020204030204" pitchFamily="34" charset="0"/>
              </a:rPr>
              <a:t>From:</a:t>
            </a:r>
          </a:p>
          <a:p>
            <a:pPr marL="688975" lvl="1" indent="-344488">
              <a:spcBef>
                <a:spcPts val="975"/>
              </a:spcBef>
              <a:buFont typeface="Arial" panose="020B0604020202020204" pitchFamily="34" charset="0"/>
              <a:buChar char="•"/>
              <a:tabLst>
                <a:tab pos="638175" algn="l"/>
              </a:tabLst>
            </a:pPr>
            <a:r>
              <a:rPr lang="en-US" dirty="0">
                <a:effectLst/>
                <a:ea typeface="Arial" panose="020B0604020202020204" pitchFamily="34" charset="0"/>
              </a:rPr>
              <a:t>Enter</a:t>
            </a:r>
            <a:r>
              <a:rPr lang="en-US" spc="-55" dirty="0">
                <a:effectLst/>
                <a:ea typeface="Arial" panose="020B0604020202020204" pitchFamily="34" charset="0"/>
              </a:rPr>
              <a:t> </a:t>
            </a:r>
            <a:r>
              <a:rPr lang="en-US" dirty="0">
                <a:effectLst/>
                <a:ea typeface="Arial" panose="020B0604020202020204" pitchFamily="34" charset="0"/>
              </a:rPr>
              <a:t>the</a:t>
            </a:r>
            <a:r>
              <a:rPr lang="en-US" spc="-30" dirty="0">
                <a:effectLst/>
                <a:ea typeface="Arial" panose="020B0604020202020204" pitchFamily="34" charset="0"/>
              </a:rPr>
              <a:t> </a:t>
            </a:r>
            <a:r>
              <a:rPr lang="en-US" dirty="0">
                <a:effectLst/>
                <a:ea typeface="Arial" panose="020B0604020202020204" pitchFamily="34" charset="0"/>
              </a:rPr>
              <a:t>beginning</a:t>
            </a:r>
            <a:r>
              <a:rPr lang="en-US" spc="15" dirty="0">
                <a:effectLst/>
                <a:ea typeface="Arial" panose="020B0604020202020204" pitchFamily="34" charset="0"/>
              </a:rPr>
              <a:t> </a:t>
            </a:r>
            <a:r>
              <a:rPr lang="en-US" dirty="0">
                <a:effectLst/>
                <a:ea typeface="Arial" panose="020B0604020202020204" pitchFamily="34" charset="0"/>
              </a:rPr>
              <a:t>effective</a:t>
            </a:r>
            <a:r>
              <a:rPr lang="en-US" spc="-30" dirty="0">
                <a:effectLst/>
                <a:ea typeface="Arial" panose="020B0604020202020204" pitchFamily="34" charset="0"/>
              </a:rPr>
              <a:t> </a:t>
            </a:r>
            <a:r>
              <a:rPr lang="en-US" dirty="0">
                <a:effectLst/>
                <a:ea typeface="Arial" panose="020B0604020202020204" pitchFamily="34" charset="0"/>
              </a:rPr>
              <a:t>date(s)</a:t>
            </a:r>
            <a:r>
              <a:rPr lang="en-US" spc="-20" dirty="0">
                <a:effectLst/>
                <a:ea typeface="Arial" panose="020B0604020202020204" pitchFamily="34" charset="0"/>
              </a:rPr>
              <a:t> </a:t>
            </a:r>
            <a:r>
              <a:rPr lang="en-US" dirty="0">
                <a:effectLst/>
                <a:ea typeface="Arial" panose="020B0604020202020204" pitchFamily="34" charset="0"/>
              </a:rPr>
              <a:t>for</a:t>
            </a:r>
            <a:r>
              <a:rPr lang="en-US" spc="-60" dirty="0">
                <a:effectLst/>
                <a:ea typeface="Arial" panose="020B0604020202020204" pitchFamily="34" charset="0"/>
              </a:rPr>
              <a:t> </a:t>
            </a:r>
            <a:r>
              <a:rPr lang="en-US" dirty="0">
                <a:effectLst/>
                <a:ea typeface="Arial" panose="020B0604020202020204" pitchFamily="34" charset="0"/>
              </a:rPr>
              <a:t>the</a:t>
            </a:r>
            <a:r>
              <a:rPr lang="en-US" spc="-45" dirty="0">
                <a:effectLst/>
                <a:ea typeface="Arial" panose="020B0604020202020204" pitchFamily="34" charset="0"/>
              </a:rPr>
              <a:t> </a:t>
            </a:r>
            <a:r>
              <a:rPr lang="en-US" dirty="0">
                <a:effectLst/>
                <a:ea typeface="Arial" panose="020B0604020202020204" pitchFamily="34" charset="0"/>
              </a:rPr>
              <a:t>approved</a:t>
            </a:r>
            <a:r>
              <a:rPr lang="en-US" spc="-30" dirty="0">
                <a:effectLst/>
                <a:ea typeface="Arial" panose="020B0604020202020204" pitchFamily="34" charset="0"/>
              </a:rPr>
              <a:t> </a:t>
            </a:r>
            <a:r>
              <a:rPr lang="en-US" dirty="0">
                <a:effectLst/>
                <a:ea typeface="Arial" panose="020B0604020202020204" pitchFamily="34" charset="0"/>
              </a:rPr>
              <a:t>indirect</a:t>
            </a:r>
            <a:r>
              <a:rPr lang="en-US" spc="-25" dirty="0">
                <a:effectLst/>
                <a:ea typeface="Arial" panose="020B0604020202020204" pitchFamily="34" charset="0"/>
              </a:rPr>
              <a:t> </a:t>
            </a:r>
            <a:r>
              <a:rPr lang="en-US" dirty="0">
                <a:effectLst/>
                <a:ea typeface="Arial" panose="020B0604020202020204" pitchFamily="34" charset="0"/>
              </a:rPr>
              <a:t>cost</a:t>
            </a:r>
            <a:r>
              <a:rPr lang="en-US" spc="-55" dirty="0">
                <a:effectLst/>
                <a:ea typeface="Arial" panose="020B0604020202020204" pitchFamily="34" charset="0"/>
              </a:rPr>
              <a:t> </a:t>
            </a:r>
            <a:r>
              <a:rPr lang="en-US" spc="-10" dirty="0">
                <a:effectLst/>
                <a:ea typeface="Arial" panose="020B0604020202020204" pitchFamily="34" charset="0"/>
              </a:rPr>
              <a:t>rate(s).</a:t>
            </a:r>
            <a:endParaRPr lang="en-US" dirty="0">
              <a:effectLst/>
              <a:ea typeface="Arial" panose="020B0604020202020204" pitchFamily="34" charset="0"/>
            </a:endParaRPr>
          </a:p>
          <a:p>
            <a:pPr marL="342900" indent="-342900">
              <a:spcBef>
                <a:spcPts val="975"/>
              </a:spcBef>
              <a:buFont typeface="+mj-lt"/>
              <a:buAutoNum type="alphaLcPeriod"/>
              <a:tabLst>
                <a:tab pos="643890" algn="l"/>
              </a:tabLst>
            </a:pPr>
            <a:r>
              <a:rPr lang="en-US" b="1" dirty="0">
                <a:effectLst/>
                <a:ea typeface="Calibri" panose="020F0502020204030204" pitchFamily="34" charset="0"/>
              </a:rPr>
              <a:t>Period</a:t>
            </a:r>
            <a:r>
              <a:rPr lang="en-US" b="1" spc="-65" dirty="0">
                <a:effectLst/>
                <a:ea typeface="Calibri" panose="020F0502020204030204" pitchFamily="34" charset="0"/>
              </a:rPr>
              <a:t> </a:t>
            </a:r>
            <a:r>
              <a:rPr lang="en-US" b="1" spc="-25" dirty="0">
                <a:effectLst/>
                <a:ea typeface="Calibri" panose="020F0502020204030204" pitchFamily="34" charset="0"/>
              </a:rPr>
              <a:t>To:</a:t>
            </a:r>
            <a:endParaRPr lang="en-US" dirty="0">
              <a:effectLst/>
              <a:ea typeface="Calibri" panose="020F0502020204030204" pitchFamily="34" charset="0"/>
            </a:endParaRPr>
          </a:p>
          <a:p>
            <a:pPr marL="688975" lvl="1" indent="-344488">
              <a:spcBef>
                <a:spcPts val="945"/>
              </a:spcBef>
              <a:buFont typeface="Arial" panose="020B0604020202020204" pitchFamily="34" charset="0"/>
              <a:buChar char="•"/>
              <a:tabLst>
                <a:tab pos="638175" algn="l"/>
              </a:tabLst>
            </a:pPr>
            <a:r>
              <a:rPr lang="en-US" dirty="0">
                <a:effectLst/>
                <a:ea typeface="Arial" panose="020B0604020202020204" pitchFamily="34" charset="0"/>
              </a:rPr>
              <a:t>Enter</a:t>
            </a:r>
            <a:r>
              <a:rPr lang="en-US" spc="-45" dirty="0">
                <a:effectLst/>
                <a:ea typeface="Arial" panose="020B0604020202020204" pitchFamily="34" charset="0"/>
              </a:rPr>
              <a:t> </a:t>
            </a:r>
            <a:r>
              <a:rPr lang="en-US" dirty="0">
                <a:effectLst/>
                <a:ea typeface="Arial" panose="020B0604020202020204" pitchFamily="34" charset="0"/>
              </a:rPr>
              <a:t>the</a:t>
            </a:r>
            <a:r>
              <a:rPr lang="en-US" spc="-15" dirty="0">
                <a:effectLst/>
                <a:ea typeface="Arial" panose="020B0604020202020204" pitchFamily="34" charset="0"/>
              </a:rPr>
              <a:t> </a:t>
            </a:r>
            <a:r>
              <a:rPr lang="en-US" dirty="0">
                <a:effectLst/>
                <a:ea typeface="Arial" panose="020B0604020202020204" pitchFamily="34" charset="0"/>
              </a:rPr>
              <a:t>ending</a:t>
            </a:r>
            <a:r>
              <a:rPr lang="en-US" spc="5" dirty="0">
                <a:effectLst/>
                <a:ea typeface="Arial" panose="020B0604020202020204" pitchFamily="34" charset="0"/>
              </a:rPr>
              <a:t> </a:t>
            </a:r>
            <a:r>
              <a:rPr lang="en-US" dirty="0">
                <a:effectLst/>
                <a:ea typeface="Arial" panose="020B0604020202020204" pitchFamily="34" charset="0"/>
              </a:rPr>
              <a:t>date(s)</a:t>
            </a:r>
            <a:r>
              <a:rPr lang="en-US" spc="-25" dirty="0">
                <a:effectLst/>
                <a:ea typeface="Arial" panose="020B0604020202020204" pitchFamily="34" charset="0"/>
              </a:rPr>
              <a:t> </a:t>
            </a:r>
            <a:r>
              <a:rPr lang="en-US" dirty="0">
                <a:effectLst/>
                <a:ea typeface="Arial" panose="020B0604020202020204" pitchFamily="34" charset="0"/>
              </a:rPr>
              <a:t>for</a:t>
            </a:r>
            <a:r>
              <a:rPr lang="en-US" spc="-50" dirty="0">
                <a:effectLst/>
                <a:ea typeface="Arial" panose="020B0604020202020204" pitchFamily="34" charset="0"/>
              </a:rPr>
              <a:t> </a:t>
            </a:r>
            <a:r>
              <a:rPr lang="en-US" dirty="0">
                <a:effectLst/>
                <a:ea typeface="Arial" panose="020B0604020202020204" pitchFamily="34" charset="0"/>
              </a:rPr>
              <a:t>the</a:t>
            </a:r>
            <a:r>
              <a:rPr lang="en-US" spc="-15" dirty="0">
                <a:effectLst/>
                <a:ea typeface="Arial" panose="020B0604020202020204" pitchFamily="34" charset="0"/>
              </a:rPr>
              <a:t> </a:t>
            </a:r>
            <a:r>
              <a:rPr lang="en-US" dirty="0">
                <a:effectLst/>
                <a:ea typeface="Arial" panose="020B0604020202020204" pitchFamily="34" charset="0"/>
              </a:rPr>
              <a:t>approved</a:t>
            </a:r>
            <a:r>
              <a:rPr lang="en-US" spc="-40" dirty="0">
                <a:effectLst/>
                <a:ea typeface="Arial" panose="020B0604020202020204" pitchFamily="34" charset="0"/>
              </a:rPr>
              <a:t> </a:t>
            </a:r>
            <a:r>
              <a:rPr lang="en-US" dirty="0">
                <a:effectLst/>
                <a:ea typeface="Arial" panose="020B0604020202020204" pitchFamily="34" charset="0"/>
              </a:rPr>
              <a:t>indirect</a:t>
            </a:r>
            <a:r>
              <a:rPr lang="en-US" spc="-10" dirty="0">
                <a:effectLst/>
                <a:ea typeface="Arial" panose="020B0604020202020204" pitchFamily="34" charset="0"/>
              </a:rPr>
              <a:t> </a:t>
            </a:r>
            <a:r>
              <a:rPr lang="en-US" dirty="0">
                <a:effectLst/>
                <a:ea typeface="Arial" panose="020B0604020202020204" pitchFamily="34" charset="0"/>
              </a:rPr>
              <a:t>cost</a:t>
            </a:r>
            <a:r>
              <a:rPr lang="en-US" spc="-35" dirty="0">
                <a:effectLst/>
                <a:ea typeface="Arial" panose="020B0604020202020204" pitchFamily="34" charset="0"/>
              </a:rPr>
              <a:t> </a:t>
            </a:r>
            <a:r>
              <a:rPr lang="en-US" spc="-10" dirty="0">
                <a:effectLst/>
                <a:ea typeface="Arial" panose="020B0604020202020204" pitchFamily="34" charset="0"/>
              </a:rPr>
              <a:t>rate(s).</a:t>
            </a:r>
            <a:endParaRPr lang="en-US" dirty="0">
              <a:effectLst/>
              <a:ea typeface="Arial" panose="020B0604020202020204" pitchFamily="34" charset="0"/>
            </a:endParaRPr>
          </a:p>
        </p:txBody>
      </p:sp>
    </p:spTree>
    <p:custDataLst>
      <p:tags r:id="rId1"/>
    </p:custDataLst>
    <p:extLst>
      <p:ext uri="{BB962C8B-B14F-4D97-AF65-F5344CB8AC3E}">
        <p14:creationId xmlns:p14="http://schemas.microsoft.com/office/powerpoint/2010/main" val="1364047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2B8512E-C52C-3942-74C3-2CBE8A20A983}"/>
              </a:ext>
              <a:ext uri="{C183D7F6-B498-43B3-948B-1728B52AA6E4}">
                <adec:decorative xmlns:adec="http://schemas.microsoft.com/office/drawing/2017/decorative" val="1"/>
              </a:ext>
            </a:extLst>
          </p:cNvPr>
          <p:cNvSpPr/>
          <p:nvPr/>
        </p:nvSpPr>
        <p:spPr bwMode="auto">
          <a:xfrm>
            <a:off x="-311108" y="3415147"/>
            <a:ext cx="7252235" cy="453720"/>
          </a:xfrm>
          <a:prstGeom prst="roundRect">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6" name="Rectangle: Rounded Corners 15">
            <a:extLst>
              <a:ext uri="{FF2B5EF4-FFF2-40B4-BE49-F238E27FC236}">
                <a16:creationId xmlns:a16="http://schemas.microsoft.com/office/drawing/2014/main" id="{0122AA6D-D67F-B549-4351-0A03EC6D089A}"/>
              </a:ext>
              <a:ext uri="{C183D7F6-B498-43B3-948B-1728B52AA6E4}">
                <adec:decorative xmlns:adec="http://schemas.microsoft.com/office/drawing/2017/decorative" val="1"/>
              </a:ext>
            </a:extLst>
          </p:cNvPr>
          <p:cNvSpPr/>
          <p:nvPr/>
        </p:nvSpPr>
        <p:spPr bwMode="auto">
          <a:xfrm>
            <a:off x="-706582" y="4221482"/>
            <a:ext cx="3757354" cy="453720"/>
          </a:xfrm>
          <a:prstGeom prst="roundRect">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7" name="Rectangle: Rounded Corners 16">
            <a:extLst>
              <a:ext uri="{FF2B5EF4-FFF2-40B4-BE49-F238E27FC236}">
                <a16:creationId xmlns:a16="http://schemas.microsoft.com/office/drawing/2014/main" id="{BB6A344F-EEE3-2BC2-7E19-FA29BBC4C5E0}"/>
              </a:ext>
              <a:ext uri="{C183D7F6-B498-43B3-948B-1728B52AA6E4}">
                <adec:decorative xmlns:adec="http://schemas.microsoft.com/office/drawing/2017/decorative" val="1"/>
              </a:ext>
            </a:extLst>
          </p:cNvPr>
          <p:cNvSpPr/>
          <p:nvPr/>
        </p:nvSpPr>
        <p:spPr bwMode="auto">
          <a:xfrm>
            <a:off x="-706582" y="5027817"/>
            <a:ext cx="2896986" cy="453720"/>
          </a:xfrm>
          <a:prstGeom prst="roundRect">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4" name="Rectangle: Rounded Corners 13">
            <a:extLst>
              <a:ext uri="{FF2B5EF4-FFF2-40B4-BE49-F238E27FC236}">
                <a16:creationId xmlns:a16="http://schemas.microsoft.com/office/drawing/2014/main" id="{141F626A-B112-3996-021B-DB6B3260D15E}"/>
              </a:ext>
              <a:ext uri="{C183D7F6-B498-43B3-948B-1728B52AA6E4}">
                <adec:decorative xmlns:adec="http://schemas.microsoft.com/office/drawing/2017/decorative" val="1"/>
              </a:ext>
            </a:extLst>
          </p:cNvPr>
          <p:cNvSpPr/>
          <p:nvPr/>
        </p:nvSpPr>
        <p:spPr bwMode="auto">
          <a:xfrm>
            <a:off x="-407324" y="1686825"/>
            <a:ext cx="2443942" cy="453720"/>
          </a:xfrm>
          <a:prstGeom prst="roundRect">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717336" y="-204196"/>
            <a:ext cx="10757328" cy="1234440"/>
          </a:xfrm>
        </p:spPr>
        <p:txBody>
          <a:bodyPr vert="horz" lIns="91440" tIns="45720" rIns="91440" bIns="45720" rtlCol="0" anchor="b">
            <a:normAutofit/>
          </a:bodyPr>
          <a:lstStyle/>
          <a:p>
            <a:r>
              <a:rPr lang="en-US" sz="3800" kern="1200" dirty="0">
                <a:solidFill>
                  <a:schemeClr val="tx1"/>
                </a:solidFill>
                <a:latin typeface="+mj-lt"/>
                <a:ea typeface="+mj-ea"/>
                <a:cs typeface="+mj-cs"/>
              </a:rPr>
              <a:t>Section F. Indirect Expenses </a:t>
            </a:r>
            <a:r>
              <a:rPr lang="en-US" sz="1800" b="0" kern="1200" dirty="0">
                <a:solidFill>
                  <a:schemeClr val="tx1"/>
                </a:solidFill>
                <a:latin typeface="+mj-lt"/>
                <a:ea typeface="+mj-ea"/>
                <a:cs typeface="+mj-cs"/>
              </a:rPr>
              <a:t>(3)</a:t>
            </a: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896389" y="1319662"/>
            <a:ext cx="10515600" cy="495076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dirty="0"/>
              <a:t>36. Federal Cognizant Agency for Indirect Costs (cont.):</a:t>
            </a:r>
          </a:p>
          <a:p>
            <a:pPr marL="0" indent="0">
              <a:lnSpc>
                <a:spcPct val="120000"/>
              </a:lnSpc>
              <a:buFont typeface="Arial" panose="020B0604020202020204" pitchFamily="34" charset="0"/>
              <a:buNone/>
            </a:pPr>
            <a:r>
              <a:rPr lang="en-US" b="1" dirty="0">
                <a:solidFill>
                  <a:schemeClr val="bg1"/>
                </a:solidFill>
              </a:rPr>
              <a:t>c. Base:</a:t>
            </a:r>
          </a:p>
          <a:p>
            <a:pPr>
              <a:lnSpc>
                <a:spcPct val="120000"/>
              </a:lnSpc>
            </a:pPr>
            <a:r>
              <a:rPr lang="en-US" dirty="0"/>
              <a:t>Enter the amount of the base against which the approved indirect cost rate(s) was applied. The base includes allowable expenditures to which the approved indirect cost rate may be applied.</a:t>
            </a:r>
          </a:p>
          <a:p>
            <a:pPr>
              <a:lnSpc>
                <a:spcPct val="120000"/>
              </a:lnSpc>
            </a:pPr>
            <a:r>
              <a:rPr lang="en-US" dirty="0"/>
              <a:t>For cost allocation plans, enter the total amount of the cost allocation plan costs (include both non-Federal and Federal).</a:t>
            </a:r>
          </a:p>
          <a:p>
            <a:pPr marL="0" indent="0">
              <a:lnSpc>
                <a:spcPct val="120000"/>
              </a:lnSpc>
              <a:buFont typeface="Arial" panose="020B0604020202020204" pitchFamily="34" charset="0"/>
              <a:buNone/>
            </a:pPr>
            <a:r>
              <a:rPr lang="en-US" b="1" dirty="0">
                <a:solidFill>
                  <a:schemeClr val="bg1"/>
                </a:solidFill>
              </a:rPr>
              <a:t>d. Amount Charged (Line 36b multiplied by Line 36e):</a:t>
            </a:r>
          </a:p>
          <a:p>
            <a:pPr>
              <a:lnSpc>
                <a:spcPct val="120000"/>
              </a:lnSpc>
            </a:pPr>
            <a:r>
              <a:rPr lang="en-US" i="1" dirty="0"/>
              <a:t>Data entry is not required.</a:t>
            </a:r>
          </a:p>
          <a:p>
            <a:pPr marL="0" indent="0">
              <a:lnSpc>
                <a:spcPct val="120000"/>
              </a:lnSpc>
              <a:buFont typeface="Arial" panose="020B0604020202020204" pitchFamily="34" charset="0"/>
              <a:buNone/>
            </a:pPr>
            <a:r>
              <a:rPr lang="en-US" b="1" dirty="0">
                <a:solidFill>
                  <a:schemeClr val="bg1"/>
                </a:solidFill>
              </a:rPr>
              <a:t>e. Federal Share:</a:t>
            </a:r>
          </a:p>
          <a:p>
            <a:pPr>
              <a:lnSpc>
                <a:spcPct val="120000"/>
              </a:lnSpc>
            </a:pPr>
            <a:r>
              <a:rPr lang="en-US" dirty="0"/>
              <a:t>Enter the Federal share of the amount in Line 36f, Amount Charged.</a:t>
            </a:r>
          </a:p>
          <a:p>
            <a:pPr marL="0" indent="0">
              <a:lnSpc>
                <a:spcPct val="120000"/>
              </a:lnSpc>
              <a:buFont typeface="Arial" panose="020B0604020202020204" pitchFamily="34" charset="0"/>
              <a:buNone/>
            </a:pPr>
            <a:r>
              <a:rPr lang="en-US" b="1" dirty="0">
                <a:solidFill>
                  <a:schemeClr val="bg1"/>
                </a:solidFill>
              </a:rPr>
              <a:t>f. Totals:</a:t>
            </a:r>
          </a:p>
          <a:p>
            <a:pPr marL="0" indent="0">
              <a:lnSpc>
                <a:spcPct val="120000"/>
              </a:lnSpc>
              <a:buFont typeface="Arial" panose="020B0604020202020204" pitchFamily="34" charset="0"/>
              <a:buNone/>
            </a:pPr>
            <a:r>
              <a:rPr lang="en-US" i="1" dirty="0"/>
              <a:t>• Data entry is not required.</a:t>
            </a:r>
          </a:p>
        </p:txBody>
      </p:sp>
      <p:pic>
        <p:nvPicPr>
          <p:cNvPr id="4" name="Picture 3">
            <a:extLst>
              <a:ext uri="{FF2B5EF4-FFF2-40B4-BE49-F238E27FC236}">
                <a16:creationId xmlns:a16="http://schemas.microsoft.com/office/drawing/2014/main" id="{BF9DD511-892B-D520-FD76-17E40D6F5E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32837" y="3272093"/>
            <a:ext cx="1676598" cy="3439729"/>
          </a:xfrm>
          <a:prstGeom prst="rect">
            <a:avLst/>
          </a:prstGeom>
        </p:spPr>
      </p:pic>
    </p:spTree>
    <p:custDataLst>
      <p:tags r:id="rId1"/>
    </p:custDataLst>
    <p:extLst>
      <p:ext uri="{BB962C8B-B14F-4D97-AF65-F5344CB8AC3E}">
        <p14:creationId xmlns:p14="http://schemas.microsoft.com/office/powerpoint/2010/main" val="974129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972AE34-EF5B-69D6-D611-1E49DBCB3EFD}"/>
              </a:ext>
            </a:extLst>
          </p:cNvPr>
          <p:cNvSpPr>
            <a:spLocks noGrp="1"/>
          </p:cNvSpPr>
          <p:nvPr>
            <p:ph type="title"/>
          </p:nvPr>
        </p:nvSpPr>
        <p:spPr>
          <a:xfrm>
            <a:off x="731520" y="365760"/>
            <a:ext cx="10757328" cy="1596043"/>
          </a:xfrm>
        </p:spPr>
        <p:txBody>
          <a:bodyPr vert="horz" lIns="91440" tIns="45720" rIns="91440" bIns="45720" rtlCol="0" anchor="b">
            <a:normAutofit/>
          </a:bodyPr>
          <a:lstStyle/>
          <a:p>
            <a:r>
              <a:rPr lang="en-US" kern="1200" dirty="0">
                <a:solidFill>
                  <a:schemeClr val="tx1"/>
                </a:solidFill>
                <a:latin typeface="+mj-lt"/>
                <a:ea typeface="+mj-ea"/>
                <a:cs typeface="+mj-cs"/>
              </a:rPr>
              <a:t>Section G. Federal And Non-Federal Expenditures</a:t>
            </a:r>
          </a:p>
        </p:txBody>
      </p:sp>
      <p:graphicFrame>
        <p:nvGraphicFramePr>
          <p:cNvPr id="2" name="Table 3">
            <a:extLst>
              <a:ext uri="{FF2B5EF4-FFF2-40B4-BE49-F238E27FC236}">
                <a16:creationId xmlns:a16="http://schemas.microsoft.com/office/drawing/2014/main" id="{69D18047-24D9-D6AF-51F1-7F8608F8AADB}"/>
              </a:ext>
            </a:extLst>
          </p:cNvPr>
          <p:cNvGraphicFramePr>
            <a:graphicFrameLocks noGrp="1"/>
          </p:cNvGraphicFramePr>
          <p:nvPr>
            <p:extLst>
              <p:ext uri="{D42A27DB-BD31-4B8C-83A1-F6EECF244321}">
                <p14:modId xmlns:p14="http://schemas.microsoft.com/office/powerpoint/2010/main" val="1624911169"/>
              </p:ext>
            </p:extLst>
          </p:nvPr>
        </p:nvGraphicFramePr>
        <p:xfrm>
          <a:off x="831804" y="2386301"/>
          <a:ext cx="11018983" cy="3063731"/>
        </p:xfrm>
        <a:graphic>
          <a:graphicData uri="http://schemas.openxmlformats.org/drawingml/2006/table">
            <a:tbl>
              <a:tblPr firstRow="1" bandRow="1">
                <a:tableStyleId>{F5AB1C69-6EDB-4FF4-983F-18BD219EF322}</a:tableStyleId>
              </a:tblPr>
              <a:tblGrid>
                <a:gridCol w="9807701">
                  <a:extLst>
                    <a:ext uri="{9D8B030D-6E8A-4147-A177-3AD203B41FA5}">
                      <a16:colId xmlns:a16="http://schemas.microsoft.com/office/drawing/2014/main" val="1299016654"/>
                    </a:ext>
                  </a:extLst>
                </a:gridCol>
                <a:gridCol w="1211282">
                  <a:extLst>
                    <a:ext uri="{9D8B030D-6E8A-4147-A177-3AD203B41FA5}">
                      <a16:colId xmlns:a16="http://schemas.microsoft.com/office/drawing/2014/main" val="4196759448"/>
                    </a:ext>
                  </a:extLst>
                </a:gridCol>
              </a:tblGrid>
              <a:tr h="642124">
                <a:tc>
                  <a:txBody>
                    <a:bodyPr/>
                    <a:lstStyle/>
                    <a:p>
                      <a:pPr marL="0" marR="0">
                        <a:lnSpc>
                          <a:spcPct val="120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G.  Federal and Non-Federal Expenditures</a:t>
                      </a:r>
                    </a:p>
                    <a:p>
                      <a:pPr marL="344488" marR="0" indent="0">
                        <a:lnSpc>
                          <a:spcPct val="120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(Include Program Income — Do NOT Include Unliquidated Obligations)</a:t>
                      </a:r>
                    </a:p>
                  </a:txBody>
                  <a:tcPr marL="73302" marR="73302" marT="0" marB="0" anchor="ctr">
                    <a:solidFill>
                      <a:schemeClr val="accent1"/>
                    </a:solidFill>
                  </a:tcPr>
                </a:tc>
                <a:tc>
                  <a:txBody>
                    <a:bodyPr/>
                    <a:lstStyle/>
                    <a:p>
                      <a:pPr>
                        <a:lnSpc>
                          <a:spcPct val="120000"/>
                        </a:lnSpc>
                      </a:pPr>
                      <a:r>
                        <a:rPr lang="en-US" sz="1800" dirty="0">
                          <a:solidFill>
                            <a:schemeClr val="bg1"/>
                          </a:solidFill>
                          <a:latin typeface="+mn-lt"/>
                        </a:rPr>
                        <a:t>Amount</a:t>
                      </a:r>
                    </a:p>
                  </a:txBody>
                  <a:tcPr marL="97735" marR="97735" marT="48868" marB="48868" anchor="ctr">
                    <a:solidFill>
                      <a:schemeClr val="accent1"/>
                    </a:solidFill>
                  </a:tcPr>
                </a:tc>
                <a:extLst>
                  <a:ext uri="{0D108BD9-81ED-4DB2-BD59-A6C34878D82A}">
                    <a16:rowId xmlns:a16="http://schemas.microsoft.com/office/drawing/2014/main" val="674537750"/>
                  </a:ext>
                </a:extLst>
              </a:tr>
              <a:tr h="508594">
                <a:tc>
                  <a:txBody>
                    <a:bodyPr/>
                    <a:lstStyle/>
                    <a:p>
                      <a:pPr marL="344488" marR="0" indent="-344488">
                        <a:lnSpc>
                          <a:spcPct val="12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37. Administrative Expenditures</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282767070"/>
                  </a:ext>
                </a:extLst>
              </a:tr>
              <a:tr h="874207">
                <a:tc>
                  <a:txBody>
                    <a:bodyPr/>
                    <a:lstStyle/>
                    <a:p>
                      <a:pPr marL="403225" marR="0" lvl="0" indent="-403225"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38. Expenditures Incurred for the Provision of Pre-employment Transition Services by</a:t>
                      </a:r>
                    </a:p>
                    <a:p>
                      <a:pPr marL="403225" marR="0" lvl="0" indent="-403225"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       Agency Staff Only*</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582710389"/>
                  </a:ext>
                </a:extLst>
              </a:tr>
              <a:tr h="630965">
                <a:tc>
                  <a:txBody>
                    <a:bodyPr/>
                    <a:lstStyle/>
                    <a:p>
                      <a:pPr marL="800100" marR="0" lvl="1" indent="-342900">
                        <a:lnSpc>
                          <a:spcPct val="120000"/>
                        </a:lnSpc>
                        <a:spcBef>
                          <a:spcPts val="0"/>
                        </a:spcBef>
                        <a:spcAft>
                          <a:spcPts val="0"/>
                        </a:spcAft>
                        <a:buFont typeface="+mj-lt"/>
                        <a:buAutoNum type="alphaLcPeriod"/>
                      </a:pPr>
                      <a:r>
                        <a:rPr lang="en-US" sz="1800" b="0" dirty="0">
                          <a:solidFill>
                            <a:srgbClr val="000000"/>
                          </a:solidFill>
                          <a:effectLst/>
                          <a:latin typeface="+mn-lt"/>
                          <a:ea typeface="Calibri" panose="020F0502020204030204" pitchFamily="34" charset="0"/>
                          <a:cs typeface="Times New Roman" panose="02020603050405020304" pitchFamily="18" charset="0"/>
                        </a:rPr>
                        <a:t>Required and Coordination Pre-employment Transition Services Provided by Agency Staff Only</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35015976"/>
                  </a:ext>
                </a:extLst>
              </a:tr>
              <a:tr h="396371">
                <a:tc>
                  <a:txBody>
                    <a:bodyPr/>
                    <a:lstStyle/>
                    <a:p>
                      <a:pPr marL="801688" marR="0" lvl="1" indent="-344488" algn="l" defTabSz="914400" rtl="0" eaLnBrk="1" fontAlgn="auto" latinLnBrk="0" hangingPunct="1">
                        <a:lnSpc>
                          <a:spcPct val="120000"/>
                        </a:lnSpc>
                        <a:spcBef>
                          <a:spcPts val="0"/>
                        </a:spcBef>
                        <a:spcAft>
                          <a:spcPts val="0"/>
                        </a:spcAft>
                        <a:buClrTx/>
                        <a:buSzTx/>
                        <a:buFontTx/>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b. Authorized Pre-employment Transition Services Provided by Agency Staff Only</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690663069"/>
                  </a:ext>
                </a:extLst>
              </a:tr>
            </a:tbl>
          </a:graphicData>
        </a:graphic>
      </p:graphicFrame>
    </p:spTree>
    <p:custDataLst>
      <p:tags r:id="rId1"/>
    </p:custDataLst>
    <p:extLst>
      <p:ext uri="{BB962C8B-B14F-4D97-AF65-F5344CB8AC3E}">
        <p14:creationId xmlns:p14="http://schemas.microsoft.com/office/powerpoint/2010/main" val="383049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91CFC77-095E-620B-2F9A-7D9A3373F1F7}"/>
              </a:ext>
              <a:ext uri="{C183D7F6-B498-43B3-948B-1728B52AA6E4}">
                <adec:decorative xmlns:adec="http://schemas.microsoft.com/office/drawing/2017/decorative" val="1"/>
              </a:ext>
            </a:extLst>
          </p:cNvPr>
          <p:cNvSpPr/>
          <p:nvPr/>
        </p:nvSpPr>
        <p:spPr bwMode="auto">
          <a:xfrm>
            <a:off x="289890" y="1832958"/>
            <a:ext cx="5820294" cy="6051666"/>
          </a:xfrm>
          <a:prstGeom prst="roundRect">
            <a:avLst/>
          </a:pr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p:txBody>
          <a:bodyPr vert="horz" lIns="91440" tIns="45720" rIns="91440" bIns="45720" rtlCol="0" anchor="b">
            <a:normAutofit fontScale="90000"/>
          </a:bodyPr>
          <a:lstStyle/>
          <a:p>
            <a:r>
              <a:rPr lang="en-US" sz="4400" kern="1200" dirty="0">
                <a:solidFill>
                  <a:schemeClr val="tx1"/>
                </a:solidFill>
                <a:latin typeface="+mj-lt"/>
                <a:ea typeface="+mj-ea"/>
                <a:cs typeface="+mj-cs"/>
              </a:rPr>
              <a:t>Section G. </a:t>
            </a:r>
            <a:r>
              <a:rPr lang="en-US" sz="4400" dirty="0"/>
              <a:t>Federal and Non-Federal Expenditures </a:t>
            </a:r>
            <a:r>
              <a:rPr lang="en-US" sz="2000" b="0" dirty="0"/>
              <a:t>(2)</a:t>
            </a:r>
            <a:endParaRPr lang="en-US" sz="2000" b="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506021" y="2360816"/>
            <a:ext cx="5388032" cy="48546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bg1"/>
                </a:solidFill>
              </a:rPr>
              <a:t>37. Administrative Expenditures:</a:t>
            </a:r>
          </a:p>
          <a:p>
            <a:pPr>
              <a:lnSpc>
                <a:spcPct val="120000"/>
              </a:lnSpc>
            </a:pPr>
            <a:r>
              <a:rPr lang="en-US" sz="1800" dirty="0">
                <a:solidFill>
                  <a:schemeClr val="bg1"/>
                </a:solidFill>
              </a:rPr>
              <a:t>Include on this line </a:t>
            </a:r>
            <a:r>
              <a:rPr lang="en-US" sz="1800" b="1" dirty="0">
                <a:solidFill>
                  <a:schemeClr val="bg1"/>
                </a:solidFill>
              </a:rPr>
              <a:t>all expenditures </a:t>
            </a:r>
            <a:r>
              <a:rPr lang="en-US" sz="1800" dirty="0">
                <a:solidFill>
                  <a:schemeClr val="bg1"/>
                </a:solidFill>
              </a:rPr>
              <a:t>incurred in the performance of </a:t>
            </a:r>
            <a:r>
              <a:rPr lang="en-US" sz="1800" b="1" dirty="0">
                <a:solidFill>
                  <a:schemeClr val="bg1"/>
                </a:solidFill>
              </a:rPr>
              <a:t>administrative functions </a:t>
            </a:r>
            <a:r>
              <a:rPr lang="en-US" sz="1800" dirty="0">
                <a:solidFill>
                  <a:schemeClr val="bg1"/>
                </a:solidFill>
              </a:rPr>
              <a:t>under the VR program, including expenses related to program planning, development, monitoring, evaluation, and infrastructure expenditures for the one-stop service delivery system. </a:t>
            </a:r>
            <a:r>
              <a:rPr lang="en-US" sz="1800" b="1" dirty="0">
                <a:solidFill>
                  <a:schemeClr val="bg1"/>
                </a:solidFill>
              </a:rPr>
              <a:t>See definition of “administrative costs,” for purposes of the VR program, at 34 C.F.R. § 361.5(c)(2). </a:t>
            </a:r>
          </a:p>
          <a:p>
            <a:pPr>
              <a:lnSpc>
                <a:spcPct val="120000"/>
              </a:lnSpc>
            </a:pPr>
            <a:r>
              <a:rPr lang="en-US" sz="1800" dirty="0">
                <a:solidFill>
                  <a:schemeClr val="bg1"/>
                </a:solidFill>
              </a:rPr>
              <a:t>Include program income expenditures, but do not include any unliquidated obligations. </a:t>
            </a:r>
          </a:p>
        </p:txBody>
      </p:sp>
      <p:pic>
        <p:nvPicPr>
          <p:cNvPr id="4" name="Picture 3">
            <a:extLst>
              <a:ext uri="{FF2B5EF4-FFF2-40B4-BE49-F238E27FC236}">
                <a16:creationId xmlns:a16="http://schemas.microsoft.com/office/drawing/2014/main" id="{398E629E-58C4-6081-975B-48597BEA2B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314" y="497741"/>
            <a:ext cx="9330110" cy="6858000"/>
          </a:xfrm>
          <a:prstGeom prst="rect">
            <a:avLst/>
          </a:prstGeom>
        </p:spPr>
      </p:pic>
    </p:spTree>
    <p:custDataLst>
      <p:tags r:id="rId1"/>
    </p:custDataLst>
    <p:extLst>
      <p:ext uri="{BB962C8B-B14F-4D97-AF65-F5344CB8AC3E}">
        <p14:creationId xmlns:p14="http://schemas.microsoft.com/office/powerpoint/2010/main" val="290280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p:txBody>
          <a:bodyPr vert="horz" lIns="91440" tIns="45720" rIns="91440" bIns="45720" rtlCol="0" anchor="b">
            <a:normAutofit fontScale="90000"/>
          </a:bodyPr>
          <a:lstStyle/>
          <a:p>
            <a:r>
              <a:rPr lang="en-US" sz="4400" kern="1200" dirty="0">
                <a:solidFill>
                  <a:schemeClr val="tx1"/>
                </a:solidFill>
                <a:latin typeface="+mj-lt"/>
                <a:ea typeface="+mj-ea"/>
                <a:cs typeface="+mj-cs"/>
              </a:rPr>
              <a:t>Section G. </a:t>
            </a:r>
            <a:r>
              <a:rPr lang="en-US" sz="4400" dirty="0"/>
              <a:t>Federal And Non-Federal Expenditures </a:t>
            </a:r>
            <a:r>
              <a:rPr lang="en-US" sz="3600" b="0" dirty="0"/>
              <a:t>(3)</a:t>
            </a:r>
            <a:endParaRPr lang="en-US" sz="3800" b="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4221707" y="1894062"/>
            <a:ext cx="7723246" cy="432022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b="1" dirty="0"/>
              <a:t>38. Expenditures Incurred for the Provision of Pre-employment Transition Services Provided by Agency Staff Only:</a:t>
            </a:r>
          </a:p>
          <a:p>
            <a:pPr>
              <a:lnSpc>
                <a:spcPct val="120000"/>
              </a:lnSpc>
            </a:pPr>
            <a:r>
              <a:rPr lang="en-US" sz="2000" dirty="0">
                <a:effectLst/>
                <a:ea typeface="Arial" panose="020B0604020202020204" pitchFamily="34" charset="0"/>
              </a:rPr>
              <a:t>Report</a:t>
            </a:r>
            <a:r>
              <a:rPr lang="en-US" sz="2000" spc="-80" dirty="0">
                <a:effectLst/>
                <a:ea typeface="Arial" panose="020B0604020202020204" pitchFamily="34" charset="0"/>
              </a:rPr>
              <a:t> </a:t>
            </a:r>
            <a:r>
              <a:rPr lang="en-US" sz="2000" dirty="0">
                <a:effectLst/>
                <a:ea typeface="Arial" panose="020B0604020202020204" pitchFamily="34" charset="0"/>
              </a:rPr>
              <a:t>in</a:t>
            </a:r>
            <a:r>
              <a:rPr lang="en-US" sz="2000" spc="-40" dirty="0">
                <a:effectLst/>
                <a:ea typeface="Arial" panose="020B0604020202020204" pitchFamily="34" charset="0"/>
              </a:rPr>
              <a:t> </a:t>
            </a:r>
            <a:r>
              <a:rPr lang="en-US" sz="2000" dirty="0">
                <a:effectLst/>
                <a:ea typeface="Arial" panose="020B0604020202020204" pitchFamily="34" charset="0"/>
              </a:rPr>
              <a:t>this</a:t>
            </a:r>
            <a:r>
              <a:rPr lang="en-US" sz="2000" spc="-20" dirty="0">
                <a:effectLst/>
                <a:ea typeface="Arial" panose="020B0604020202020204" pitchFamily="34" charset="0"/>
              </a:rPr>
              <a:t> </a:t>
            </a:r>
            <a:r>
              <a:rPr lang="en-US" sz="2000" dirty="0">
                <a:effectLst/>
                <a:ea typeface="Arial" panose="020B0604020202020204" pitchFamily="34" charset="0"/>
              </a:rPr>
              <a:t>category</a:t>
            </a:r>
            <a:r>
              <a:rPr lang="en-US" sz="2000" spc="-95" dirty="0">
                <a:effectLst/>
                <a:ea typeface="Arial" panose="020B0604020202020204" pitchFamily="34" charset="0"/>
              </a:rPr>
              <a:t> </a:t>
            </a:r>
            <a:r>
              <a:rPr lang="en-US" sz="2000" dirty="0">
                <a:effectLst/>
                <a:ea typeface="Arial" panose="020B0604020202020204" pitchFamily="34" charset="0"/>
              </a:rPr>
              <a:t>expenditures</a:t>
            </a:r>
            <a:r>
              <a:rPr lang="en-US" sz="2000" spc="-30" dirty="0">
                <a:effectLst/>
                <a:ea typeface="Arial" panose="020B0604020202020204" pitchFamily="34" charset="0"/>
              </a:rPr>
              <a:t> </a:t>
            </a:r>
            <a:r>
              <a:rPr lang="en-US" sz="2000" dirty="0">
                <a:effectLst/>
                <a:ea typeface="Arial" panose="020B0604020202020204" pitchFamily="34" charset="0"/>
              </a:rPr>
              <a:t>made</a:t>
            </a:r>
            <a:r>
              <a:rPr lang="en-US" sz="2000" spc="-40" dirty="0">
                <a:effectLst/>
                <a:ea typeface="Arial" panose="020B0604020202020204" pitchFamily="34" charset="0"/>
              </a:rPr>
              <a:t> </a:t>
            </a:r>
            <a:r>
              <a:rPr lang="en-US" sz="2000" dirty="0">
                <a:effectLst/>
                <a:ea typeface="Arial" panose="020B0604020202020204" pitchFamily="34" charset="0"/>
              </a:rPr>
              <a:t>by</a:t>
            </a:r>
            <a:r>
              <a:rPr lang="en-US" sz="2000" spc="-30" dirty="0">
                <a:effectLst/>
                <a:ea typeface="Arial" panose="020B0604020202020204" pitchFamily="34" charset="0"/>
              </a:rPr>
              <a:t> </a:t>
            </a:r>
            <a:r>
              <a:rPr lang="en-US" sz="2000" dirty="0">
                <a:effectLst/>
                <a:ea typeface="Arial" panose="020B0604020202020204" pitchFamily="34" charset="0"/>
              </a:rPr>
              <a:t>the</a:t>
            </a:r>
            <a:r>
              <a:rPr lang="en-US" sz="2000" spc="-40" dirty="0">
                <a:effectLst/>
                <a:ea typeface="Arial" panose="020B0604020202020204" pitchFamily="34" charset="0"/>
              </a:rPr>
              <a:t> </a:t>
            </a:r>
            <a:r>
              <a:rPr lang="en-US" sz="2000" dirty="0">
                <a:effectLst/>
                <a:ea typeface="Arial" panose="020B0604020202020204" pitchFamily="34" charset="0"/>
              </a:rPr>
              <a:t>VR</a:t>
            </a:r>
            <a:r>
              <a:rPr lang="en-US" sz="2000" spc="-45" dirty="0">
                <a:effectLst/>
                <a:ea typeface="Arial" panose="020B0604020202020204" pitchFamily="34" charset="0"/>
              </a:rPr>
              <a:t> </a:t>
            </a:r>
            <a:r>
              <a:rPr lang="en-US" sz="2000" dirty="0">
                <a:effectLst/>
                <a:ea typeface="Arial" panose="020B0604020202020204" pitchFamily="34" charset="0"/>
              </a:rPr>
              <a:t>agency</a:t>
            </a:r>
            <a:r>
              <a:rPr lang="en-US" sz="2000" spc="-30" dirty="0">
                <a:effectLst/>
                <a:ea typeface="Arial" panose="020B0604020202020204" pitchFamily="34" charset="0"/>
              </a:rPr>
              <a:t> </a:t>
            </a:r>
            <a:r>
              <a:rPr lang="en-US" sz="2000" dirty="0">
                <a:effectLst/>
                <a:ea typeface="Arial" panose="020B0604020202020204" pitchFamily="34" charset="0"/>
              </a:rPr>
              <a:t>for</a:t>
            </a:r>
            <a:r>
              <a:rPr lang="en-US" sz="2000" spc="-90" dirty="0">
                <a:effectLst/>
                <a:ea typeface="Arial" panose="020B0604020202020204" pitchFamily="34" charset="0"/>
              </a:rPr>
              <a:t> </a:t>
            </a:r>
            <a:r>
              <a:rPr lang="en-US" sz="2000" dirty="0">
                <a:effectLst/>
                <a:ea typeface="Arial" panose="020B0604020202020204" pitchFamily="34" charset="0"/>
              </a:rPr>
              <a:t>“required,”</a:t>
            </a:r>
            <a:r>
              <a:rPr lang="en-US" sz="2000" spc="-5" dirty="0">
                <a:effectLst/>
                <a:ea typeface="Arial" panose="020B0604020202020204" pitchFamily="34" charset="0"/>
              </a:rPr>
              <a:t> </a:t>
            </a:r>
            <a:r>
              <a:rPr lang="en-US" sz="2000" dirty="0">
                <a:effectLst/>
                <a:ea typeface="Arial" panose="020B0604020202020204" pitchFamily="34" charset="0"/>
              </a:rPr>
              <a:t>“authorized,”</a:t>
            </a:r>
            <a:r>
              <a:rPr lang="en-US" sz="2000" spc="-5" dirty="0">
                <a:effectLst/>
                <a:ea typeface="Arial" panose="020B0604020202020204" pitchFamily="34" charset="0"/>
              </a:rPr>
              <a:t> </a:t>
            </a:r>
            <a:r>
              <a:rPr lang="en-US" sz="2000" dirty="0">
                <a:effectLst/>
                <a:ea typeface="Arial" panose="020B0604020202020204" pitchFamily="34" charset="0"/>
              </a:rPr>
              <a:t>and</a:t>
            </a:r>
            <a:r>
              <a:rPr lang="en-US" sz="2000" spc="-15" dirty="0">
                <a:effectLst/>
                <a:ea typeface="Arial" panose="020B0604020202020204" pitchFamily="34" charset="0"/>
              </a:rPr>
              <a:t> </a:t>
            </a:r>
            <a:r>
              <a:rPr lang="en-US" sz="2000" dirty="0">
                <a:effectLst/>
                <a:ea typeface="Arial" panose="020B0604020202020204" pitchFamily="34" charset="0"/>
              </a:rPr>
              <a:t>coordination</a:t>
            </a:r>
            <a:r>
              <a:rPr lang="en-US" sz="2000" spc="-30" dirty="0">
                <a:effectLst/>
                <a:ea typeface="Arial" panose="020B0604020202020204" pitchFamily="34" charset="0"/>
              </a:rPr>
              <a:t> </a:t>
            </a:r>
            <a:r>
              <a:rPr lang="en-US" sz="2000" dirty="0">
                <a:effectLst/>
                <a:ea typeface="Arial" panose="020B0604020202020204" pitchFamily="34" charset="0"/>
              </a:rPr>
              <a:t>pre- employment transition services provided directly by its personnel.</a:t>
            </a:r>
          </a:p>
          <a:p>
            <a:pPr>
              <a:lnSpc>
                <a:spcPct val="120000"/>
              </a:lnSpc>
            </a:pPr>
            <a:r>
              <a:rPr lang="en-US" sz="2000" dirty="0">
                <a:effectLst/>
                <a:ea typeface="Arial" panose="020B0604020202020204" pitchFamily="34" charset="0"/>
              </a:rPr>
              <a:t>VR</a:t>
            </a:r>
            <a:r>
              <a:rPr lang="en-US" sz="2000" spc="-50" dirty="0">
                <a:effectLst/>
                <a:ea typeface="Arial" panose="020B0604020202020204" pitchFamily="34" charset="0"/>
              </a:rPr>
              <a:t> </a:t>
            </a:r>
            <a:r>
              <a:rPr lang="en-US" sz="2000" dirty="0">
                <a:effectLst/>
                <a:ea typeface="Arial" panose="020B0604020202020204" pitchFamily="34" charset="0"/>
              </a:rPr>
              <a:t>agencies</a:t>
            </a:r>
            <a:r>
              <a:rPr lang="en-US" sz="2000" spc="-55" dirty="0">
                <a:effectLst/>
                <a:ea typeface="Arial" panose="020B0604020202020204" pitchFamily="34" charset="0"/>
              </a:rPr>
              <a:t> </a:t>
            </a:r>
            <a:r>
              <a:rPr lang="en-US" sz="2000" dirty="0">
                <a:effectLst/>
                <a:ea typeface="Arial" panose="020B0604020202020204" pitchFamily="34" charset="0"/>
              </a:rPr>
              <a:t>are</a:t>
            </a:r>
            <a:r>
              <a:rPr lang="en-US" sz="2000" spc="-65" dirty="0">
                <a:effectLst/>
                <a:ea typeface="Arial" panose="020B0604020202020204" pitchFamily="34" charset="0"/>
              </a:rPr>
              <a:t> </a:t>
            </a:r>
            <a:r>
              <a:rPr lang="en-US" sz="2000" dirty="0">
                <a:effectLst/>
                <a:ea typeface="Arial" panose="020B0604020202020204" pitchFamily="34" charset="0"/>
              </a:rPr>
              <a:t>responsible</a:t>
            </a:r>
            <a:r>
              <a:rPr lang="en-US" sz="2000" spc="-60" dirty="0">
                <a:effectLst/>
                <a:ea typeface="Arial" panose="020B0604020202020204" pitchFamily="34" charset="0"/>
              </a:rPr>
              <a:t> </a:t>
            </a:r>
            <a:r>
              <a:rPr lang="en-US" sz="2000" dirty="0">
                <a:effectLst/>
                <a:ea typeface="Arial" panose="020B0604020202020204" pitchFamily="34" charset="0"/>
              </a:rPr>
              <a:t>for</a:t>
            </a:r>
            <a:r>
              <a:rPr lang="en-US" sz="2000" spc="-65" dirty="0">
                <a:effectLst/>
                <a:ea typeface="Arial" panose="020B0604020202020204" pitchFamily="34" charset="0"/>
              </a:rPr>
              <a:t> </a:t>
            </a:r>
            <a:r>
              <a:rPr lang="en-US" sz="2000" dirty="0">
                <a:effectLst/>
                <a:ea typeface="Arial" panose="020B0604020202020204" pitchFamily="34" charset="0"/>
              </a:rPr>
              <a:t>ensuring</a:t>
            </a:r>
            <a:r>
              <a:rPr lang="en-US" sz="2000" spc="-60" dirty="0">
                <a:effectLst/>
                <a:ea typeface="Arial" panose="020B0604020202020204" pitchFamily="34" charset="0"/>
              </a:rPr>
              <a:t> </a:t>
            </a:r>
            <a:r>
              <a:rPr lang="en-US" sz="2000" dirty="0">
                <a:effectLst/>
                <a:ea typeface="Arial" panose="020B0604020202020204" pitchFamily="34" charset="0"/>
              </a:rPr>
              <a:t>the</a:t>
            </a:r>
            <a:r>
              <a:rPr lang="en-US" sz="2000" spc="-45" dirty="0">
                <a:effectLst/>
                <a:ea typeface="Arial" panose="020B0604020202020204" pitchFamily="34" charset="0"/>
              </a:rPr>
              <a:t> </a:t>
            </a:r>
            <a:r>
              <a:rPr lang="en-US" sz="2000" dirty="0">
                <a:effectLst/>
                <a:ea typeface="Arial" panose="020B0604020202020204" pitchFamily="34" charset="0"/>
              </a:rPr>
              <a:t>agency’s</a:t>
            </a:r>
            <a:r>
              <a:rPr lang="en-US" sz="2000" spc="-45" dirty="0">
                <a:effectLst/>
                <a:ea typeface="Arial" panose="020B0604020202020204" pitchFamily="34" charset="0"/>
              </a:rPr>
              <a:t> </a:t>
            </a:r>
            <a:r>
              <a:rPr lang="en-US" sz="2000" dirty="0">
                <a:effectLst/>
                <a:ea typeface="Arial" panose="020B0604020202020204" pitchFamily="34" charset="0"/>
              </a:rPr>
              <a:t>tracking</a:t>
            </a:r>
            <a:r>
              <a:rPr lang="en-US" sz="2000" spc="-60" dirty="0">
                <a:effectLst/>
                <a:ea typeface="Arial" panose="020B0604020202020204" pitchFamily="34" charset="0"/>
              </a:rPr>
              <a:t> </a:t>
            </a:r>
            <a:r>
              <a:rPr lang="en-US" sz="2000" dirty="0">
                <a:effectLst/>
                <a:ea typeface="Arial" panose="020B0604020202020204" pitchFamily="34" charset="0"/>
              </a:rPr>
              <a:t>of</a:t>
            </a:r>
            <a:r>
              <a:rPr lang="en-US" sz="2000" spc="-65" dirty="0">
                <a:effectLst/>
                <a:ea typeface="Arial" panose="020B0604020202020204" pitchFamily="34" charset="0"/>
              </a:rPr>
              <a:t> </a:t>
            </a:r>
            <a:r>
              <a:rPr lang="en-US" sz="2000" dirty="0">
                <a:effectLst/>
                <a:ea typeface="Arial" panose="020B0604020202020204" pitchFamily="34" charset="0"/>
              </a:rPr>
              <a:t>time and</a:t>
            </a:r>
            <a:r>
              <a:rPr lang="en-US" sz="2000" spc="-15" dirty="0">
                <a:effectLst/>
                <a:ea typeface="Arial" panose="020B0604020202020204" pitchFamily="34" charset="0"/>
              </a:rPr>
              <a:t> </a:t>
            </a:r>
            <a:r>
              <a:rPr lang="en-US" sz="2000" dirty="0">
                <a:effectLst/>
                <a:ea typeface="Arial" panose="020B0604020202020204" pitchFamily="34" charset="0"/>
              </a:rPr>
              <a:t>attendance includes</a:t>
            </a:r>
            <a:r>
              <a:rPr lang="en-US" sz="2000" spc="-10" dirty="0">
                <a:effectLst/>
                <a:ea typeface="Arial" panose="020B0604020202020204" pitchFamily="34" charset="0"/>
              </a:rPr>
              <a:t> </a:t>
            </a:r>
            <a:r>
              <a:rPr lang="en-US" sz="2000" dirty="0">
                <a:effectLst/>
                <a:ea typeface="Arial" panose="020B0604020202020204" pitchFamily="34" charset="0"/>
              </a:rPr>
              <a:t>the</a:t>
            </a:r>
            <a:r>
              <a:rPr lang="en-US" sz="2000" spc="-15" dirty="0">
                <a:effectLst/>
                <a:ea typeface="Arial" panose="020B0604020202020204" pitchFamily="34" charset="0"/>
              </a:rPr>
              <a:t> </a:t>
            </a:r>
            <a:r>
              <a:rPr lang="en-US" sz="2000" dirty="0">
                <a:effectLst/>
                <a:ea typeface="Arial" panose="020B0604020202020204" pitchFamily="34" charset="0"/>
              </a:rPr>
              <a:t>ability</a:t>
            </a:r>
            <a:r>
              <a:rPr lang="en-US" sz="2000" spc="-50" dirty="0">
                <a:effectLst/>
                <a:ea typeface="Arial" panose="020B0604020202020204" pitchFamily="34" charset="0"/>
              </a:rPr>
              <a:t> </a:t>
            </a:r>
            <a:r>
              <a:rPr lang="en-US" sz="2000" dirty="0">
                <a:effectLst/>
                <a:ea typeface="Arial" panose="020B0604020202020204" pitchFamily="34" charset="0"/>
              </a:rPr>
              <a:t>to</a:t>
            </a:r>
            <a:r>
              <a:rPr lang="en-US" sz="2000" spc="-15" dirty="0">
                <a:effectLst/>
                <a:ea typeface="Arial" panose="020B0604020202020204" pitchFamily="34" charset="0"/>
              </a:rPr>
              <a:t> </a:t>
            </a:r>
            <a:r>
              <a:rPr lang="en-US" sz="2000" dirty="0">
                <a:effectLst/>
                <a:ea typeface="Arial" panose="020B0604020202020204" pitchFamily="34" charset="0"/>
              </a:rPr>
              <a:t>track</a:t>
            </a:r>
            <a:r>
              <a:rPr lang="en-US" sz="2000" spc="-30" dirty="0">
                <a:effectLst/>
                <a:ea typeface="Arial" panose="020B0604020202020204" pitchFamily="34" charset="0"/>
              </a:rPr>
              <a:t> </a:t>
            </a:r>
            <a:r>
              <a:rPr lang="en-US" sz="2000" dirty="0">
                <a:effectLst/>
                <a:ea typeface="Arial" panose="020B0604020202020204" pitchFamily="34" charset="0"/>
              </a:rPr>
              <a:t>staff</a:t>
            </a:r>
            <a:r>
              <a:rPr lang="en-US" sz="2000" spc="-45" dirty="0">
                <a:effectLst/>
                <a:ea typeface="Arial" panose="020B0604020202020204" pitchFamily="34" charset="0"/>
              </a:rPr>
              <a:t> </a:t>
            </a:r>
            <a:r>
              <a:rPr lang="en-US" sz="2000" dirty="0">
                <a:effectLst/>
                <a:ea typeface="Arial" panose="020B0604020202020204" pitchFamily="34" charset="0"/>
              </a:rPr>
              <a:t>time</a:t>
            </a:r>
            <a:r>
              <a:rPr lang="en-US" sz="2000" spc="-35" dirty="0">
                <a:effectLst/>
                <a:ea typeface="Arial" panose="020B0604020202020204" pitchFamily="34" charset="0"/>
              </a:rPr>
              <a:t> </a:t>
            </a:r>
            <a:r>
              <a:rPr lang="en-US" sz="2000" dirty="0">
                <a:effectLst/>
                <a:ea typeface="Arial" panose="020B0604020202020204" pitchFamily="34" charset="0"/>
              </a:rPr>
              <a:t>spent</a:t>
            </a:r>
            <a:r>
              <a:rPr lang="en-US" sz="2000" spc="-15" dirty="0">
                <a:effectLst/>
                <a:ea typeface="Arial" panose="020B0604020202020204" pitchFamily="34" charset="0"/>
              </a:rPr>
              <a:t> </a:t>
            </a:r>
            <a:r>
              <a:rPr lang="en-US" sz="2000" dirty="0">
                <a:effectLst/>
                <a:ea typeface="Arial" panose="020B0604020202020204" pitchFamily="34" charset="0"/>
              </a:rPr>
              <a:t>providing the</a:t>
            </a:r>
            <a:r>
              <a:rPr lang="en-US" sz="2000" spc="-15" dirty="0">
                <a:effectLst/>
                <a:ea typeface="Arial" panose="020B0604020202020204" pitchFamily="34" charset="0"/>
              </a:rPr>
              <a:t> </a:t>
            </a:r>
            <a:r>
              <a:rPr lang="en-US" sz="2000" dirty="0">
                <a:effectLst/>
                <a:ea typeface="Arial" panose="020B0604020202020204" pitchFamily="34" charset="0"/>
              </a:rPr>
              <a:t>pre-employment transition service activities, respectively, while meeting the standards for documentation of Personnel Expenses (2 C.F.R. </a:t>
            </a:r>
            <a:r>
              <a:rPr lang="en-US" sz="2000" u="sng" dirty="0">
                <a:effectLst/>
                <a:ea typeface="Arial" panose="020B0604020202020204" pitchFamily="34" charset="0"/>
              </a:rPr>
              <a:t>§</a:t>
            </a:r>
            <a:r>
              <a:rPr lang="en-US" sz="2000" dirty="0">
                <a:effectLst/>
                <a:ea typeface="Arial" panose="020B0604020202020204" pitchFamily="34" charset="0"/>
              </a:rPr>
              <a:t> 200.430(i)).</a:t>
            </a:r>
          </a:p>
        </p:txBody>
      </p:sp>
      <p:pic>
        <p:nvPicPr>
          <p:cNvPr id="4" name="Picture 3">
            <a:extLst>
              <a:ext uri="{FF2B5EF4-FFF2-40B4-BE49-F238E27FC236}">
                <a16:creationId xmlns:a16="http://schemas.microsoft.com/office/drawing/2014/main" id="{DB4F513F-83B0-8531-3EF2-AC6030E8E80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94" y="1999129"/>
            <a:ext cx="6891533" cy="5078506"/>
          </a:xfrm>
          <a:prstGeom prst="rect">
            <a:avLst/>
          </a:prstGeom>
        </p:spPr>
      </p:pic>
    </p:spTree>
    <p:custDataLst>
      <p:tags r:id="rId1"/>
    </p:custDataLst>
    <p:extLst>
      <p:ext uri="{BB962C8B-B14F-4D97-AF65-F5344CB8AC3E}">
        <p14:creationId xmlns:p14="http://schemas.microsoft.com/office/powerpoint/2010/main" val="719911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B3DE902-F72C-7E74-7596-BBF1597E056B}"/>
              </a:ext>
              <a:ext uri="{C183D7F6-B498-43B3-948B-1728B52AA6E4}">
                <adec:decorative xmlns:adec="http://schemas.microsoft.com/office/drawing/2017/decorative" val="1"/>
              </a:ext>
            </a:extLst>
          </p:cNvPr>
          <p:cNvSpPr/>
          <p:nvPr/>
        </p:nvSpPr>
        <p:spPr bwMode="auto">
          <a:xfrm>
            <a:off x="6216910" y="1625044"/>
            <a:ext cx="5586153" cy="5586153"/>
          </a:xfrm>
          <a:prstGeom prst="ellipse">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6" name="Oval 5">
            <a:extLst>
              <a:ext uri="{FF2B5EF4-FFF2-40B4-BE49-F238E27FC236}">
                <a16:creationId xmlns:a16="http://schemas.microsoft.com/office/drawing/2014/main" id="{02645DB4-1106-7AF7-1039-031C4A03CA25}"/>
              </a:ext>
              <a:ext uri="{C183D7F6-B498-43B3-948B-1728B52AA6E4}">
                <adec:decorative xmlns:adec="http://schemas.microsoft.com/office/drawing/2017/decorative" val="1"/>
              </a:ext>
            </a:extLst>
          </p:cNvPr>
          <p:cNvSpPr/>
          <p:nvPr/>
        </p:nvSpPr>
        <p:spPr bwMode="auto">
          <a:xfrm>
            <a:off x="-565655" y="855319"/>
            <a:ext cx="6174363" cy="6072904"/>
          </a:xfrm>
          <a:prstGeom prst="ellipse">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431515" y="222499"/>
            <a:ext cx="11445411" cy="578885"/>
          </a:xfrm>
        </p:spPr>
        <p:txBody>
          <a:bodyPr vert="horz" lIns="91440" tIns="45720" rIns="91440" bIns="45720" rtlCol="0" anchor="b">
            <a:normAutofit fontScale="90000"/>
          </a:bodyPr>
          <a:lstStyle/>
          <a:p>
            <a:r>
              <a:rPr lang="en-US" sz="3600" kern="1200" dirty="0">
                <a:solidFill>
                  <a:schemeClr val="tx1"/>
                </a:solidFill>
                <a:latin typeface="+mj-lt"/>
                <a:ea typeface="+mj-ea"/>
                <a:cs typeface="+mj-cs"/>
              </a:rPr>
              <a:t>Section G. </a:t>
            </a:r>
            <a:r>
              <a:rPr lang="en-US" sz="3600" dirty="0"/>
              <a:t>Federal and Non-Federal Expenditures </a:t>
            </a:r>
            <a:r>
              <a:rPr lang="en-US" sz="1800" b="0" dirty="0"/>
              <a:t>(4)</a:t>
            </a:r>
            <a:endParaRPr lang="en-US" sz="1800" b="0" kern="1200" dirty="0">
              <a:solidFill>
                <a:schemeClr val="tx1"/>
              </a:solidFill>
              <a:latin typeface="+mj-lt"/>
              <a:ea typeface="+mj-ea"/>
              <a:cs typeface="+mj-cs"/>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431515" y="1871624"/>
            <a:ext cx="4810298" cy="54804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accent2"/>
                </a:solidFill>
              </a:rPr>
              <a:t>a. Required and Coordination Pre-employment Transition Services Provided by VR Agency Staff Only:</a:t>
            </a:r>
          </a:p>
          <a:p>
            <a:pPr>
              <a:lnSpc>
                <a:spcPct val="120000"/>
              </a:lnSpc>
            </a:pPr>
            <a:r>
              <a:rPr lang="en-US" sz="1800" dirty="0">
                <a:solidFill>
                  <a:schemeClr val="accent2"/>
                </a:solidFill>
              </a:rPr>
              <a:t>Enter the salary and benefits cost allocable to the provision of required pre-employment transition services provided by VR agency staff. In addition, include the salary and benefits cost allocable to the provision of pre-employment transition coordination activities provided by VR agency staff.</a:t>
            </a:r>
          </a:p>
        </p:txBody>
      </p:sp>
      <p:sp>
        <p:nvSpPr>
          <p:cNvPr id="7" name="Content Placeholder 2">
            <a:extLst>
              <a:ext uri="{FF2B5EF4-FFF2-40B4-BE49-F238E27FC236}">
                <a16:creationId xmlns:a16="http://schemas.microsoft.com/office/drawing/2014/main" id="{D5414D6F-13FF-1216-0BF1-BB084C9AD0E4}"/>
              </a:ext>
            </a:extLst>
          </p:cNvPr>
          <p:cNvSpPr txBox="1">
            <a:spLocks/>
          </p:cNvSpPr>
          <p:nvPr/>
        </p:nvSpPr>
        <p:spPr>
          <a:xfrm>
            <a:off x="7241454" y="3109880"/>
            <a:ext cx="3825240" cy="31858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accent2"/>
                </a:solidFill>
              </a:rPr>
              <a:t>b. Authorized Pre-employment Transition Services Provided by VR Agency Staff Only:</a:t>
            </a:r>
          </a:p>
          <a:p>
            <a:pPr>
              <a:lnSpc>
                <a:spcPct val="120000"/>
              </a:lnSpc>
            </a:pPr>
            <a:r>
              <a:rPr lang="en-US" sz="1800" dirty="0">
                <a:solidFill>
                  <a:schemeClr val="accent2"/>
                </a:solidFill>
              </a:rPr>
              <a:t>Enter the salary and benefits cost allocable to the provision of authorized pre-employment transition services provided by VR agency staff.</a:t>
            </a:r>
          </a:p>
        </p:txBody>
      </p:sp>
      <p:pic>
        <p:nvPicPr>
          <p:cNvPr id="3" name="Picture 2">
            <a:extLst>
              <a:ext uri="{FF2B5EF4-FFF2-40B4-BE49-F238E27FC236}">
                <a16:creationId xmlns:a16="http://schemas.microsoft.com/office/drawing/2014/main" id="{08EFC381-3EDE-1C4F-44AE-7086D89307B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534" y="3954827"/>
            <a:ext cx="4153498" cy="3027331"/>
          </a:xfrm>
          <a:prstGeom prst="rect">
            <a:avLst/>
          </a:prstGeom>
        </p:spPr>
      </p:pic>
    </p:spTree>
    <p:custDataLst>
      <p:tags r:id="rId1"/>
    </p:custDataLst>
    <p:extLst>
      <p:ext uri="{BB962C8B-B14F-4D97-AF65-F5344CB8AC3E}">
        <p14:creationId xmlns:p14="http://schemas.microsoft.com/office/powerpoint/2010/main" val="566694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435158" y="183847"/>
            <a:ext cx="11018982" cy="620021"/>
          </a:xfrm>
        </p:spPr>
        <p:txBody>
          <a:bodyPr vert="horz" lIns="91440" tIns="45720" rIns="91440" bIns="45720" rtlCol="0" anchor="b">
            <a:normAutofit fontScale="90000"/>
          </a:bodyPr>
          <a:lstStyle/>
          <a:p>
            <a:r>
              <a:rPr lang="en-US" sz="3400" kern="1200" dirty="0">
                <a:solidFill>
                  <a:schemeClr val="tx1"/>
                </a:solidFill>
                <a:latin typeface="+mj-lt"/>
                <a:ea typeface="+mj-ea"/>
                <a:cs typeface="+mj-cs"/>
              </a:rPr>
              <a:t>Section G. Federal and Non-Federal Expenditures </a:t>
            </a:r>
            <a:r>
              <a:rPr lang="en-US" sz="1800" b="0" kern="1200" dirty="0">
                <a:solidFill>
                  <a:schemeClr val="tx1"/>
                </a:solidFill>
                <a:latin typeface="+mj-lt"/>
                <a:ea typeface="+mj-ea"/>
                <a:cs typeface="+mj-cs"/>
              </a:rPr>
              <a:t>(5)</a:t>
            </a:r>
          </a:p>
        </p:txBody>
      </p:sp>
      <p:graphicFrame>
        <p:nvGraphicFramePr>
          <p:cNvPr id="6" name="Table 3">
            <a:extLst>
              <a:ext uri="{FF2B5EF4-FFF2-40B4-BE49-F238E27FC236}">
                <a16:creationId xmlns:a16="http://schemas.microsoft.com/office/drawing/2014/main" id="{B11087E8-15AF-7A6F-3668-ECA59FF98E1C}"/>
              </a:ext>
            </a:extLst>
          </p:cNvPr>
          <p:cNvGraphicFramePr>
            <a:graphicFrameLocks noGrp="1"/>
          </p:cNvGraphicFramePr>
          <p:nvPr>
            <p:extLst>
              <p:ext uri="{D42A27DB-BD31-4B8C-83A1-F6EECF244321}">
                <p14:modId xmlns:p14="http://schemas.microsoft.com/office/powerpoint/2010/main" val="3511743320"/>
              </p:ext>
            </p:extLst>
          </p:nvPr>
        </p:nvGraphicFramePr>
        <p:xfrm>
          <a:off x="511863" y="942920"/>
          <a:ext cx="11018983" cy="5736504"/>
        </p:xfrm>
        <a:graphic>
          <a:graphicData uri="http://schemas.openxmlformats.org/drawingml/2006/table">
            <a:tbl>
              <a:tblPr firstRow="1" bandRow="1">
                <a:tableStyleId>{F5AB1C69-6EDB-4FF4-983F-18BD219EF322}</a:tableStyleId>
              </a:tblPr>
              <a:tblGrid>
                <a:gridCol w="9807701">
                  <a:extLst>
                    <a:ext uri="{9D8B030D-6E8A-4147-A177-3AD203B41FA5}">
                      <a16:colId xmlns:a16="http://schemas.microsoft.com/office/drawing/2014/main" val="1299016654"/>
                    </a:ext>
                  </a:extLst>
                </a:gridCol>
                <a:gridCol w="1211282">
                  <a:extLst>
                    <a:ext uri="{9D8B030D-6E8A-4147-A177-3AD203B41FA5}">
                      <a16:colId xmlns:a16="http://schemas.microsoft.com/office/drawing/2014/main" val="4196759448"/>
                    </a:ext>
                  </a:extLst>
                </a:gridCol>
              </a:tblGrid>
              <a:tr h="396371">
                <a:tc>
                  <a:txBody>
                    <a:bodyPr/>
                    <a:lstStyle/>
                    <a:p>
                      <a:pPr marL="0" marR="0">
                        <a:lnSpc>
                          <a:spcPct val="120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39. Services to Groups*</a:t>
                      </a:r>
                    </a:p>
                  </a:txBody>
                  <a:tcPr marL="73302" marR="73302" marT="0" marB="0" anchor="ctr">
                    <a:solidFill>
                      <a:schemeClr val="accent1"/>
                    </a:solidFill>
                  </a:tcPr>
                </a:tc>
                <a:tc>
                  <a:txBody>
                    <a:bodyPr/>
                    <a:lstStyle/>
                    <a:p>
                      <a:pPr>
                        <a:lnSpc>
                          <a:spcPct val="120000"/>
                        </a:lnSpc>
                      </a:pPr>
                      <a:r>
                        <a:rPr lang="en-US" sz="1800" dirty="0">
                          <a:solidFill>
                            <a:schemeClr val="bg1"/>
                          </a:solidFill>
                          <a:latin typeface="+mn-lt"/>
                        </a:rPr>
                        <a:t>Amount</a:t>
                      </a:r>
                    </a:p>
                  </a:txBody>
                  <a:tcPr marL="97735" marR="97735" marT="48868" marB="48868" anchor="ctr">
                    <a:solidFill>
                      <a:schemeClr val="accent1"/>
                    </a:solidFill>
                  </a:tcPr>
                </a:tc>
                <a:extLst>
                  <a:ext uri="{0D108BD9-81ED-4DB2-BD59-A6C34878D82A}">
                    <a16:rowId xmlns:a16="http://schemas.microsoft.com/office/drawing/2014/main" val="674537750"/>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a. Establishment, Development, or Improvement of CRP*</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582710389"/>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b. Telecommunication Systems</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2228545"/>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c. Special Services to Provide Nonvisual Access to Information</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35015976"/>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d. Technical Assistance to Businesses</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2690663069"/>
                  </a:ext>
                </a:extLst>
              </a:tr>
              <a:tr h="488677">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e. Business Enterprise Program (Randolph-Sheppard Program)</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734304569"/>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f. Transition Consultation and Technical Assistance</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1166740196"/>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g. Transition Services to Youth and Students</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497892050"/>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h. Establishment, Development, or Improvement of Assistive Technology</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4197117162"/>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i. Support for Advanced Training</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962463896"/>
                  </a:ext>
                </a:extLst>
              </a:tr>
              <a:tr h="396371">
                <a:tc>
                  <a:txBody>
                    <a:bodyPr/>
                    <a:lstStyle/>
                    <a:p>
                      <a:pPr marL="0" marR="0">
                        <a:lnSpc>
                          <a:spcPts val="1800"/>
                        </a:lnSpc>
                        <a:spcBef>
                          <a:spcPts val="0"/>
                        </a:spcBef>
                        <a:spcAft>
                          <a:spcPts val="0"/>
                        </a:spcAft>
                      </a:pPr>
                      <a:r>
                        <a:rPr lang="en-US" sz="1800" b="1" dirty="0">
                          <a:solidFill>
                            <a:schemeClr val="bg1"/>
                          </a:solidFill>
                          <a:effectLst/>
                          <a:latin typeface="+mn-lt"/>
                          <a:ea typeface="Calibri" panose="020F0502020204030204" pitchFamily="34" charset="0"/>
                          <a:cs typeface="Times New Roman" panose="02020603050405020304" pitchFamily="18" charset="0"/>
                        </a:rPr>
                        <a:t>40. American Job Center Infrastructure Expenditures</a:t>
                      </a:r>
                    </a:p>
                  </a:txBody>
                  <a:tcPr marL="68580" marR="68580" marT="0" marB="0" anchor="ctr">
                    <a:solidFill>
                      <a:schemeClr val="tx1"/>
                    </a:solidFill>
                  </a:tcPr>
                </a:tc>
                <a:tc>
                  <a:txBody>
                    <a:bodyPr/>
                    <a:lstStyle/>
                    <a:p>
                      <a:pPr>
                        <a:lnSpc>
                          <a:spcPct val="120000"/>
                        </a:lnSpc>
                      </a:pPr>
                      <a:endParaRPr lang="en-US" sz="1800" b="1" dirty="0">
                        <a:solidFill>
                          <a:schemeClr val="bg1"/>
                        </a:solidFill>
                        <a:latin typeface="+mn-lt"/>
                      </a:endParaRPr>
                    </a:p>
                  </a:txBody>
                  <a:tcPr marL="97735" marR="97735" marT="48868" marB="48868" anchor="ctr">
                    <a:solidFill>
                      <a:schemeClr val="tx1"/>
                    </a:solidFill>
                  </a:tcPr>
                </a:tc>
                <a:extLst>
                  <a:ext uri="{0D108BD9-81ED-4DB2-BD59-A6C34878D82A}">
                    <a16:rowId xmlns:a16="http://schemas.microsoft.com/office/drawing/2014/main" val="2058637554"/>
                  </a:ext>
                </a:extLst>
              </a:tr>
              <a:tr h="396371">
                <a:tc>
                  <a:txBody>
                    <a:bodyPr/>
                    <a:lstStyle/>
                    <a:p>
                      <a:pPr marL="0" marR="0">
                        <a:lnSpc>
                          <a:spcPts val="1800"/>
                        </a:lnSpc>
                        <a:spcBef>
                          <a:spcPts val="0"/>
                        </a:spcBef>
                        <a:spcAft>
                          <a:spcPts val="0"/>
                        </a:spcAft>
                      </a:pPr>
                      <a:r>
                        <a:rPr lang="en-US" sz="1800" b="1" dirty="0">
                          <a:solidFill>
                            <a:schemeClr val="bg1"/>
                          </a:solidFill>
                          <a:effectLst/>
                          <a:latin typeface="+mn-lt"/>
                          <a:ea typeface="Calibri" panose="020F0502020204030204" pitchFamily="34" charset="0"/>
                          <a:cs typeface="Times New Roman" panose="02020603050405020304" pitchFamily="18" charset="0"/>
                        </a:rPr>
                        <a:t>41. Total Innovation and Expansion (I&amp;E) Expenditures</a:t>
                      </a:r>
                    </a:p>
                  </a:txBody>
                  <a:tcPr marL="68580" marR="68580" marT="0" marB="0" anchor="ctr">
                    <a:solidFill>
                      <a:schemeClr val="tx1"/>
                    </a:solidFill>
                  </a:tcPr>
                </a:tc>
                <a:tc>
                  <a:txBody>
                    <a:bodyPr/>
                    <a:lstStyle/>
                    <a:p>
                      <a:pPr>
                        <a:lnSpc>
                          <a:spcPct val="120000"/>
                        </a:lnSpc>
                      </a:pPr>
                      <a:endParaRPr lang="en-US" sz="1800" b="1" dirty="0">
                        <a:solidFill>
                          <a:schemeClr val="bg1"/>
                        </a:solidFill>
                        <a:latin typeface="+mn-lt"/>
                      </a:endParaRPr>
                    </a:p>
                  </a:txBody>
                  <a:tcPr marL="97735" marR="97735" marT="48868" marB="48868" anchor="ctr">
                    <a:solidFill>
                      <a:schemeClr val="tx1"/>
                    </a:solidFill>
                  </a:tcPr>
                </a:tc>
                <a:extLst>
                  <a:ext uri="{0D108BD9-81ED-4DB2-BD59-A6C34878D82A}">
                    <a16:rowId xmlns:a16="http://schemas.microsoft.com/office/drawing/2014/main" val="3084865129"/>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a. I&amp;E Expenditures Supporting State Rehabilitation Council Resource Plan</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3471840246"/>
                  </a:ext>
                </a:extLst>
              </a:tr>
              <a:tr h="396371">
                <a:tc>
                  <a:txBody>
                    <a:bodyPr/>
                    <a:lstStyle/>
                    <a:p>
                      <a:pPr marL="0" marR="0">
                        <a:lnSpc>
                          <a:spcPts val="18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b. I&amp;E Expenditures Supporting Statewide Independent Living Council Resource Plan</a:t>
                      </a:r>
                    </a:p>
                  </a:txBody>
                  <a:tcPr marL="68580" marR="68580" marT="0" marB="0" anchor="ctr"/>
                </a:tc>
                <a:tc>
                  <a:txBody>
                    <a:bodyPr/>
                    <a:lstStyle/>
                    <a:p>
                      <a:pPr>
                        <a:lnSpc>
                          <a:spcPct val="120000"/>
                        </a:lnSpc>
                      </a:pPr>
                      <a:endParaRPr lang="en-US" sz="1800" dirty="0">
                        <a:latin typeface="+mn-lt"/>
                      </a:endParaRPr>
                    </a:p>
                  </a:txBody>
                  <a:tcPr marL="97735" marR="97735" marT="48868" marB="48868" anchor="ctr"/>
                </a:tc>
                <a:extLst>
                  <a:ext uri="{0D108BD9-81ED-4DB2-BD59-A6C34878D82A}">
                    <a16:rowId xmlns:a16="http://schemas.microsoft.com/office/drawing/2014/main" val="1368065478"/>
                  </a:ext>
                </a:extLst>
              </a:tr>
            </a:tbl>
          </a:graphicData>
        </a:graphic>
      </p:graphicFrame>
    </p:spTree>
    <p:custDataLst>
      <p:tags r:id="rId1"/>
    </p:custDataLst>
    <p:extLst>
      <p:ext uri="{BB962C8B-B14F-4D97-AF65-F5344CB8AC3E}">
        <p14:creationId xmlns:p14="http://schemas.microsoft.com/office/powerpoint/2010/main" val="2267313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91FBA08-ABEE-2C40-E3A3-5B80063E4426}"/>
              </a:ext>
              <a:ext uri="{C183D7F6-B498-43B3-948B-1728B52AA6E4}">
                <adec:decorative xmlns:adec="http://schemas.microsoft.com/office/drawing/2017/decorative" val="1"/>
              </a:ext>
            </a:extLst>
          </p:cNvPr>
          <p:cNvSpPr/>
          <p:nvPr/>
        </p:nvSpPr>
        <p:spPr bwMode="auto">
          <a:xfrm>
            <a:off x="-663191" y="3004459"/>
            <a:ext cx="12431241" cy="3094893"/>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423950" y="298726"/>
            <a:ext cx="10757328" cy="665916"/>
          </a:xfrm>
        </p:spPr>
        <p:txBody>
          <a:bodyPr vert="horz" lIns="91440" tIns="45720" rIns="91440" bIns="45720" rtlCol="0" anchor="b">
            <a:normAutofit/>
          </a:bodyPr>
          <a:lstStyle/>
          <a:p>
            <a:r>
              <a:rPr lang="en-US" sz="3200" dirty="0"/>
              <a:t>Section G. Federal and Non-Federal Expenditures </a:t>
            </a:r>
            <a:r>
              <a:rPr lang="en-US" sz="1800" b="0" dirty="0"/>
              <a:t>(6)</a:t>
            </a:r>
            <a:r>
              <a:rPr lang="en-US" sz="1800" dirty="0"/>
              <a:t> </a:t>
            </a:r>
            <a:endParaRPr lang="en-US" sz="1800" b="0" kern="1200" dirty="0">
              <a:solidFill>
                <a:schemeClr val="tx1"/>
              </a:solidFill>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423950" y="1130500"/>
            <a:ext cx="11195858" cy="54287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20000"/>
              </a:lnSpc>
              <a:spcBef>
                <a:spcPts val="0"/>
              </a:spcBef>
              <a:spcAft>
                <a:spcPts val="0"/>
              </a:spcAft>
              <a:buFont typeface="+mj-lt"/>
              <a:buAutoNum type="arabicPeriod" startAt="39"/>
              <a:tabLst>
                <a:tab pos="695960" algn="l"/>
              </a:tabLst>
            </a:pPr>
            <a:r>
              <a:rPr lang="en-US" sz="1800" b="1" dirty="0">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Services</a:t>
            </a:r>
            <a:r>
              <a:rPr lang="en-US" sz="1800" b="1" spc="-7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to</a:t>
            </a:r>
            <a:r>
              <a:rPr lang="en-US" sz="1800" b="1" spc="-1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Groups:</a:t>
            </a:r>
            <a:endParaRPr lang="en-US" sz="1800" b="1" spc="-10" dirty="0">
              <a:effectLst/>
              <a:ea typeface="Arial" panose="020B0604020202020204" pitchFamily="34" charset="0"/>
              <a:cs typeface="Calibri" panose="020F0502020204030204" pitchFamily="34" charset="0"/>
            </a:endParaRPr>
          </a:p>
          <a:p>
            <a:pPr marL="396875" lvl="1" indent="0">
              <a:lnSpc>
                <a:spcPct val="120000"/>
              </a:lnSpc>
              <a:spcBef>
                <a:spcPts val="0"/>
              </a:spcBef>
              <a:buNone/>
              <a:tabLst>
                <a:tab pos="695960" algn="l"/>
              </a:tabLst>
            </a:pPr>
            <a:r>
              <a:rPr lang="en-US" sz="1800" dirty="0">
                <a:effectLst/>
                <a:ea typeface="Arial" panose="020B0604020202020204" pitchFamily="34" charset="0"/>
                <a:cs typeface="Calibri" panose="020F0502020204030204" pitchFamily="34" charset="0"/>
              </a:rPr>
              <a:t>Enter</a:t>
            </a:r>
            <a:r>
              <a:rPr lang="en-US" sz="1800" spc="-9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7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amount</a:t>
            </a:r>
            <a:r>
              <a:rPr lang="en-US" sz="1800" spc="-6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of</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Federal</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and</a:t>
            </a:r>
            <a:r>
              <a:rPr lang="en-US" sz="1800" spc="-8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non-Federal</a:t>
            </a:r>
            <a:r>
              <a:rPr lang="en-US" sz="1800" spc="-7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funds,</a:t>
            </a:r>
            <a:r>
              <a:rPr lang="en-US" sz="1800" spc="-7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including</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program</a:t>
            </a:r>
            <a:r>
              <a:rPr lang="en-US" sz="1800" spc="-8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income,</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expended</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for</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each</a:t>
            </a:r>
            <a:r>
              <a:rPr lang="en-US" sz="1800" spc="-8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of</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6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following</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services</a:t>
            </a:r>
            <a:r>
              <a:rPr lang="en-US" sz="1800" spc="-75" dirty="0">
                <a:effectLst/>
                <a:ea typeface="Arial" panose="020B0604020202020204" pitchFamily="34" charset="0"/>
                <a:cs typeface="Calibri" panose="020F0502020204030204" pitchFamily="34" charset="0"/>
              </a:rPr>
              <a:t> </a:t>
            </a:r>
            <a:r>
              <a:rPr lang="en-US" sz="1800" spc="-25" dirty="0">
                <a:effectLst/>
                <a:ea typeface="Arial" panose="020B0604020202020204" pitchFamily="34" charset="0"/>
                <a:cs typeface="Calibri" panose="020F0502020204030204" pitchFamily="34" charset="0"/>
              </a:rPr>
              <a:t>to </a:t>
            </a:r>
            <a:r>
              <a:rPr lang="en-US" sz="1800" dirty="0">
                <a:effectLst/>
                <a:ea typeface="Calibri" panose="020F0502020204030204" pitchFamily="34" charset="0"/>
                <a:cs typeface="Calibri" panose="020F0502020204030204" pitchFamily="34" charset="0"/>
              </a:rPr>
              <a:t>groups</a:t>
            </a:r>
            <a:r>
              <a:rPr lang="en-US" sz="1800" spc="-8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of</a:t>
            </a:r>
            <a:r>
              <a:rPr lang="en-US" sz="1800" spc="-8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individuals</a:t>
            </a:r>
            <a:r>
              <a:rPr lang="en-US" sz="1800" spc="-2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with</a:t>
            </a:r>
            <a:r>
              <a:rPr lang="en-US" sz="1800" spc="-5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disabilities</a:t>
            </a:r>
            <a:r>
              <a:rPr lang="en-US" sz="1800" spc="-2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in</a:t>
            </a:r>
            <a:r>
              <a:rPr lang="en-US" sz="1800" spc="-3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accordance</a:t>
            </a:r>
            <a:r>
              <a:rPr lang="en-US" sz="1800" spc="-8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with</a:t>
            </a:r>
            <a:r>
              <a:rPr lang="en-US" sz="1800" spc="-5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Section</a:t>
            </a:r>
            <a:r>
              <a:rPr lang="en-US" sz="1800" spc="-5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103(b)</a:t>
            </a:r>
            <a:r>
              <a:rPr lang="en-US" sz="1800" spc="-8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of</a:t>
            </a:r>
            <a:r>
              <a:rPr lang="en-US" sz="1800" spc="-5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the</a:t>
            </a:r>
            <a:r>
              <a:rPr lang="en-US" sz="1800" spc="-6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Rehabilitation</a:t>
            </a:r>
            <a:r>
              <a:rPr lang="en-US" sz="1800" spc="-1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Act</a:t>
            </a:r>
            <a:r>
              <a:rPr lang="en-US" sz="1800" spc="-7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and</a:t>
            </a:r>
            <a:r>
              <a:rPr lang="en-US" sz="1800" spc="-5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34</a:t>
            </a:r>
            <a:r>
              <a:rPr lang="en-US" sz="1800" spc="-70"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C.F.R.</a:t>
            </a:r>
            <a:r>
              <a:rPr lang="en-US" sz="1800" spc="-45"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a:t>
            </a:r>
            <a:r>
              <a:rPr lang="en-US" sz="1800" spc="-35" dirty="0">
                <a:effectLst/>
                <a:ea typeface="Calibri" panose="020F0502020204030204" pitchFamily="34" charset="0"/>
                <a:cs typeface="Calibri" panose="020F0502020204030204" pitchFamily="34" charset="0"/>
              </a:rPr>
              <a:t> </a:t>
            </a:r>
            <a:r>
              <a:rPr lang="en-US" sz="1800" spc="-10" dirty="0">
                <a:effectLst/>
                <a:ea typeface="Calibri" panose="020F0502020204030204" pitchFamily="34" charset="0"/>
                <a:cs typeface="Calibri" panose="020F0502020204030204" pitchFamily="34" charset="0"/>
              </a:rPr>
              <a:t>361.49.</a:t>
            </a:r>
          </a:p>
          <a:p>
            <a:pPr marL="457200" lvl="1" indent="0">
              <a:lnSpc>
                <a:spcPct val="120000"/>
              </a:lnSpc>
              <a:spcBef>
                <a:spcPts val="0"/>
              </a:spcBef>
              <a:buNone/>
              <a:tabLst>
                <a:tab pos="695960" algn="l"/>
              </a:tabLst>
            </a:pPr>
            <a:endParaRPr lang="en-US" sz="1800" spc="-10" dirty="0">
              <a:effectLst/>
              <a:ea typeface="Calibri" panose="020F0502020204030204" pitchFamily="34" charset="0"/>
              <a:cs typeface="Calibri" panose="020F0502020204030204" pitchFamily="34" charset="0"/>
            </a:endParaRPr>
          </a:p>
          <a:p>
            <a:pPr marR="0" lvl="0">
              <a:lnSpc>
                <a:spcPct val="120000"/>
              </a:lnSpc>
              <a:spcBef>
                <a:spcPts val="0"/>
              </a:spcBef>
              <a:spcAft>
                <a:spcPts val="0"/>
              </a:spcAft>
              <a:tabLst>
                <a:tab pos="695960" algn="l"/>
              </a:tabLst>
            </a:pPr>
            <a:endParaRPr lang="en-US" sz="1800" dirty="0">
              <a:effectLst/>
              <a:ea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SzPts val="1500"/>
              <a:buFont typeface="+mj-lt"/>
              <a:buAutoNum type="alphaLcPeriod"/>
              <a:tabLst>
                <a:tab pos="595630" algn="l"/>
              </a:tabLst>
            </a:pPr>
            <a:r>
              <a:rPr lang="en-US" sz="1800" b="1" spc="-10" dirty="0">
                <a:effectLst/>
                <a:ea typeface="Calibri" panose="020F0502020204030204" pitchFamily="34" charset="0"/>
                <a:cs typeface="Calibri" panose="020F0502020204030204" pitchFamily="34" charset="0"/>
              </a:rPr>
              <a:t>Establishment,</a:t>
            </a:r>
            <a:r>
              <a:rPr lang="en-US" sz="1800" b="1" spc="-3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Development,</a:t>
            </a:r>
            <a:r>
              <a:rPr lang="en-US" sz="1800" b="1" spc="-4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or</a:t>
            </a:r>
            <a:r>
              <a:rPr lang="en-US" sz="1800" b="1" spc="3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Improvement</a:t>
            </a:r>
            <a:r>
              <a:rPr lang="en-US" sz="1800" b="1" spc="-1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of</a:t>
            </a:r>
            <a:r>
              <a:rPr lang="en-US" sz="1800" b="1" spc="2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CRPs.</a:t>
            </a:r>
            <a:endParaRPr lang="en-US" sz="1800" b="1" spc="-10" dirty="0">
              <a:ea typeface="Calibri" panose="020F0502020204030204" pitchFamily="34" charset="0"/>
              <a:cs typeface="Calibri" panose="020F0502020204030204" pitchFamily="34" charset="0"/>
            </a:endParaRPr>
          </a:p>
          <a:p>
            <a:pPr marL="630238" lvl="1" indent="-285750">
              <a:lnSpc>
                <a:spcPct val="120000"/>
              </a:lnSpc>
              <a:spcBef>
                <a:spcPts val="0"/>
              </a:spcBef>
              <a:buSzPts val="1500"/>
              <a:tabLst>
                <a:tab pos="457200" algn="l"/>
              </a:tabLst>
            </a:pPr>
            <a:r>
              <a:rPr lang="en-US" sz="1800" dirty="0">
                <a:effectLst/>
                <a:ea typeface="Calibri" panose="020F0502020204030204" pitchFamily="34" charset="0"/>
                <a:cs typeface="Calibri" panose="020F0502020204030204" pitchFamily="34" charset="0"/>
              </a:rPr>
              <a:t>This includes Federal and non-Federal costs for the establishment, development, or improvement of a public or nonprofit CRP (34 C.F.R. § 361.5(c)(16)); the establishment of a facility for a public or nonprofit CRP (34 C.F.R. § 361.5(c)(17)); and the construction of a facility for a public or nonprofit CRP (34 C.F.R. § 361.5(c)(10)).</a:t>
            </a:r>
            <a:endParaRPr lang="en-US" sz="1800" dirty="0">
              <a:ea typeface="Calibri" panose="020F0502020204030204" pitchFamily="34" charset="0"/>
              <a:cs typeface="Calibri" panose="020F0502020204030204" pitchFamily="34" charset="0"/>
            </a:endParaRPr>
          </a:p>
          <a:p>
            <a:pPr marL="342900" marR="0" lvl="0" indent="-342900">
              <a:lnSpc>
                <a:spcPct val="120000"/>
              </a:lnSpc>
              <a:spcBef>
                <a:spcPts val="600"/>
              </a:spcBef>
              <a:spcAft>
                <a:spcPts val="0"/>
              </a:spcAft>
              <a:buSzPts val="1500"/>
              <a:buFont typeface="+mj-lt"/>
              <a:buAutoNum type="alphaLcPeriod" startAt="2"/>
              <a:tabLst>
                <a:tab pos="595630" algn="l"/>
              </a:tabLst>
            </a:pPr>
            <a:r>
              <a:rPr lang="en-US" sz="1800" b="1" spc="-10" dirty="0">
                <a:effectLst/>
                <a:ea typeface="Calibri" panose="020F0502020204030204" pitchFamily="34" charset="0"/>
                <a:cs typeface="Calibri" panose="020F0502020204030204" pitchFamily="34" charset="0"/>
              </a:rPr>
              <a:t>Telecommunication</a:t>
            </a:r>
            <a:r>
              <a:rPr lang="en-US" sz="1800" b="1" spc="-10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Systems</a:t>
            </a:r>
            <a:r>
              <a:rPr lang="en-US" sz="1800" b="1" spc="-7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(34</a:t>
            </a:r>
            <a:r>
              <a:rPr lang="en-US" sz="1800" b="1" spc="-5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C.F.R.</a:t>
            </a:r>
            <a:r>
              <a:rPr lang="en-US" sz="1800" b="1" spc="-1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a:t>
            </a:r>
            <a:r>
              <a:rPr lang="en-US" sz="1800" b="1" spc="-3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361.49(a)(2)).</a:t>
            </a:r>
            <a:endParaRPr lang="en-US" sz="1800" dirty="0">
              <a:effectLst/>
              <a:ea typeface="Calibri" panose="020F0502020204030204" pitchFamily="34" charset="0"/>
              <a:cs typeface="Calibri" panose="020F0502020204030204" pitchFamily="34" charset="0"/>
            </a:endParaRPr>
          </a:p>
          <a:p>
            <a:pPr marL="342900" marR="0" lvl="0" indent="-342900">
              <a:lnSpc>
                <a:spcPct val="120000"/>
              </a:lnSpc>
              <a:spcBef>
                <a:spcPts val="600"/>
              </a:spcBef>
              <a:spcAft>
                <a:spcPts val="0"/>
              </a:spcAft>
              <a:buSzPts val="1500"/>
              <a:buFont typeface="+mj-lt"/>
              <a:buAutoNum type="alphaLcPeriod" startAt="2"/>
              <a:tabLst>
                <a:tab pos="583565" algn="l"/>
              </a:tabLst>
            </a:pPr>
            <a:r>
              <a:rPr lang="en-US" sz="1800" b="1" dirty="0">
                <a:effectLst/>
                <a:ea typeface="Calibri" panose="020F0502020204030204" pitchFamily="34" charset="0"/>
                <a:cs typeface="Calibri" panose="020F0502020204030204" pitchFamily="34" charset="0"/>
              </a:rPr>
              <a:t>Special</a:t>
            </a:r>
            <a:r>
              <a:rPr lang="en-US" sz="1800" b="1" spc="-9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Services</a:t>
            </a:r>
            <a:r>
              <a:rPr lang="en-US" sz="1800" b="1" spc="-8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to</a:t>
            </a:r>
            <a:r>
              <a:rPr lang="en-US" sz="1800" b="1" spc="-7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Provide</a:t>
            </a:r>
            <a:r>
              <a:rPr lang="en-US" sz="1800" b="1" spc="-8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Nonvisual</a:t>
            </a:r>
            <a:r>
              <a:rPr lang="en-US" sz="1800" b="1" spc="-8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Access</a:t>
            </a:r>
            <a:r>
              <a:rPr lang="en-US" sz="1800" b="1" spc="-7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to</a:t>
            </a:r>
            <a:r>
              <a:rPr lang="en-US" sz="1800" b="1" spc="-3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Information</a:t>
            </a:r>
            <a:r>
              <a:rPr lang="en-US" sz="1800" b="1" spc="-6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(34</a:t>
            </a:r>
            <a:r>
              <a:rPr lang="en-US" sz="1800" b="1" spc="-6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C.F.R.</a:t>
            </a:r>
            <a:r>
              <a:rPr lang="en-US" sz="1800" b="1" spc="-3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a:t>
            </a:r>
            <a:r>
              <a:rPr lang="en-US" sz="1800" b="1" spc="-2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361.49(a)(3)).</a:t>
            </a:r>
            <a:endParaRPr lang="en-US" sz="1800" dirty="0">
              <a:effectLst/>
              <a:ea typeface="Calibri" panose="020F0502020204030204" pitchFamily="34" charset="0"/>
              <a:cs typeface="Calibri" panose="020F0502020204030204" pitchFamily="34" charset="0"/>
            </a:endParaRPr>
          </a:p>
          <a:p>
            <a:pPr marL="342900" marR="0" lvl="0" indent="-342900">
              <a:lnSpc>
                <a:spcPct val="120000"/>
              </a:lnSpc>
              <a:spcBef>
                <a:spcPts val="600"/>
              </a:spcBef>
              <a:spcAft>
                <a:spcPts val="0"/>
              </a:spcAft>
              <a:buSzPts val="1500"/>
              <a:buFont typeface="+mj-lt"/>
              <a:buAutoNum type="alphaLcPeriod" startAt="2"/>
              <a:tabLst>
                <a:tab pos="604520" algn="l"/>
              </a:tabLst>
            </a:pPr>
            <a:r>
              <a:rPr lang="en-US" sz="1800" b="1" spc="-10" dirty="0">
                <a:effectLst/>
                <a:ea typeface="Calibri" panose="020F0502020204030204" pitchFamily="34" charset="0"/>
                <a:cs typeface="Calibri" panose="020F0502020204030204" pitchFamily="34" charset="0"/>
              </a:rPr>
              <a:t>Technical</a:t>
            </a:r>
            <a:r>
              <a:rPr lang="en-US" sz="1800" b="1" spc="-10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Assistance</a:t>
            </a:r>
            <a:r>
              <a:rPr lang="en-US" sz="1800" b="1" spc="-3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to</a:t>
            </a:r>
            <a:r>
              <a:rPr lang="en-US" sz="1800" b="1" spc="-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Businesses</a:t>
            </a:r>
            <a:r>
              <a:rPr lang="en-US" sz="1800" b="1" spc="-5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(34</a:t>
            </a:r>
            <a:r>
              <a:rPr lang="en-US" sz="1800" b="1" spc="-5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C.F.R.</a:t>
            </a:r>
            <a:r>
              <a:rPr lang="en-US" sz="1800" b="1" spc="15"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a:t>
            </a:r>
            <a:r>
              <a:rPr lang="en-US" sz="1800" b="1" spc="10" dirty="0">
                <a:effectLst/>
                <a:ea typeface="Calibri" panose="020F0502020204030204" pitchFamily="34" charset="0"/>
                <a:cs typeface="Calibri" panose="020F0502020204030204" pitchFamily="34" charset="0"/>
              </a:rPr>
              <a:t> </a:t>
            </a:r>
            <a:r>
              <a:rPr lang="en-US" sz="1800" b="1" spc="-10" dirty="0">
                <a:effectLst/>
                <a:ea typeface="Calibri" panose="020F0502020204030204" pitchFamily="34" charset="0"/>
                <a:cs typeface="Calibri" panose="020F0502020204030204" pitchFamily="34" charset="0"/>
              </a:rPr>
              <a:t>361.49(a)(4)).</a:t>
            </a:r>
            <a:endParaRPr lang="en-US" sz="1800" dirty="0">
              <a:effectLst/>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78075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575198-0FD9-23BC-97DC-28E99193A6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343" y="2516945"/>
            <a:ext cx="3843647" cy="4195165"/>
          </a:xfrm>
          <a:prstGeom prst="rect">
            <a:avLst/>
          </a:prstGeom>
        </p:spPr>
      </p:pic>
      <p:sp>
        <p:nvSpPr>
          <p:cNvPr id="3" name="Content Placeholder 2">
            <a:extLst>
              <a:ext uri="{FF2B5EF4-FFF2-40B4-BE49-F238E27FC236}">
                <a16:creationId xmlns:a16="http://schemas.microsoft.com/office/drawing/2014/main" id="{A2052890-9978-96A3-ECB6-8182F1D6D8DE}"/>
              </a:ext>
            </a:extLst>
          </p:cNvPr>
          <p:cNvSpPr>
            <a:spLocks noGrp="1"/>
          </p:cNvSpPr>
          <p:nvPr>
            <p:ph sz="half" idx="1"/>
          </p:nvPr>
        </p:nvSpPr>
        <p:spPr>
          <a:xfrm>
            <a:off x="603003" y="1160387"/>
            <a:ext cx="6973454" cy="4983479"/>
          </a:xfrm>
        </p:spPr>
        <p:txBody>
          <a:bodyPr>
            <a:normAutofit fontScale="92500"/>
          </a:bodyPr>
          <a:lstStyle/>
          <a:p>
            <a:pPr marL="61468" marR="0" indent="0">
              <a:spcBef>
                <a:spcPts val="28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The agency’s financial and accounting systems must be sufficient to carry out the financial management of the program as outlined in 2 C.F.R. §200.302, including:</a:t>
            </a:r>
            <a:endParaRPr lang="en-US" sz="2600" dirty="0">
              <a:effectLst/>
              <a:latin typeface="Calibri" panose="020F0502020204030204" pitchFamily="34" charset="0"/>
              <a:ea typeface="Calibri" panose="020F0502020204030204" pitchFamily="34" charset="0"/>
            </a:endParaRPr>
          </a:p>
          <a:p>
            <a:pPr marL="742950" marR="489585" lvl="1" indent="-285750">
              <a:lnSpc>
                <a:spcPct val="107000"/>
              </a:lnSpc>
              <a:spcBef>
                <a:spcPts val="880"/>
              </a:spcBef>
              <a:spcAft>
                <a:spcPts val="0"/>
              </a:spcAft>
              <a:buSzPts val="2800"/>
              <a:buFont typeface="Arial" panose="020B0604020202020204" pitchFamily="34" charset="0"/>
              <a:buChar char="•"/>
              <a:tabLst>
                <a:tab pos="866775" algn="l"/>
              </a:tabLst>
            </a:pPr>
            <a:r>
              <a:rPr lang="en-US" sz="2600" dirty="0">
                <a:effectLst/>
                <a:latin typeface="Calibri" panose="020F0502020204030204" pitchFamily="34" charset="0"/>
                <a:ea typeface="Arial" panose="020B0604020202020204" pitchFamily="34" charset="0"/>
                <a:cs typeface="Calibri" panose="020F0502020204030204" pitchFamily="34" charset="0"/>
              </a:rPr>
              <a:t>the</a:t>
            </a:r>
            <a:r>
              <a:rPr lang="en-US" sz="2600" spc="-6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preparation</a:t>
            </a:r>
            <a:r>
              <a:rPr lang="en-US" sz="2600" spc="-100"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of</a:t>
            </a:r>
            <a:r>
              <a:rPr lang="en-US" sz="2600" spc="-6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reports</a:t>
            </a:r>
            <a:r>
              <a:rPr lang="en-US" sz="2600" spc="-7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required</a:t>
            </a:r>
            <a:r>
              <a:rPr lang="en-US" sz="2600" spc="-7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by</a:t>
            </a:r>
            <a:r>
              <a:rPr lang="en-US" sz="2600" spc="-5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general</a:t>
            </a:r>
            <a:r>
              <a:rPr lang="en-US" sz="2600" spc="-9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and</a:t>
            </a:r>
            <a:r>
              <a:rPr lang="en-US" sz="2600" spc="-6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program-specific terms and conditions; and</a:t>
            </a:r>
            <a:endParaRPr lang="en-US" sz="2600" dirty="0">
              <a:effectLst/>
              <a:latin typeface="Calibri" panose="020F0502020204030204" pitchFamily="34" charset="0"/>
              <a:ea typeface="Arial" panose="020B0604020202020204" pitchFamily="34" charset="0"/>
            </a:endParaRPr>
          </a:p>
          <a:p>
            <a:pPr marL="742950" marR="545465" lvl="1" indent="-285750">
              <a:lnSpc>
                <a:spcPct val="107000"/>
              </a:lnSpc>
              <a:spcBef>
                <a:spcPts val="610"/>
              </a:spcBef>
              <a:spcAft>
                <a:spcPts val="0"/>
              </a:spcAft>
              <a:buSzPts val="2800"/>
              <a:buFont typeface="Arial" panose="020B0604020202020204" pitchFamily="34" charset="0"/>
              <a:buChar char="•"/>
              <a:tabLst>
                <a:tab pos="866775" algn="l"/>
              </a:tabLst>
            </a:pPr>
            <a:r>
              <a:rPr lang="en-US" sz="2600" dirty="0">
                <a:effectLst/>
                <a:latin typeface="Calibri" panose="020F0502020204030204" pitchFamily="34" charset="0"/>
                <a:ea typeface="Arial" panose="020B0604020202020204" pitchFamily="34" charset="0"/>
                <a:cs typeface="Calibri" panose="020F0502020204030204" pitchFamily="34" charset="0"/>
              </a:rPr>
              <a:t>the</a:t>
            </a:r>
            <a:r>
              <a:rPr lang="en-US" sz="2600" spc="-4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tracing</a:t>
            </a:r>
            <a:r>
              <a:rPr lang="en-US" sz="2600" spc="-5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of</a:t>
            </a:r>
            <a:r>
              <a:rPr lang="en-US" sz="2600" spc="-6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funds</a:t>
            </a:r>
            <a:r>
              <a:rPr lang="en-US" sz="2600" spc="-30"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to</a:t>
            </a:r>
            <a:r>
              <a:rPr lang="en-US" sz="2600" spc="-4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a</a:t>
            </a:r>
            <a:r>
              <a:rPr lang="en-US" sz="2600" spc="-4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level</a:t>
            </a:r>
            <a:r>
              <a:rPr lang="en-US" sz="2600" spc="-80"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of</a:t>
            </a:r>
            <a:r>
              <a:rPr lang="en-US" sz="2600" spc="-6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expenditures</a:t>
            </a:r>
            <a:r>
              <a:rPr lang="en-US" sz="2600" spc="-40"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adequate</a:t>
            </a:r>
            <a:r>
              <a:rPr lang="en-US" sz="2600" spc="-4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to</a:t>
            </a:r>
            <a:r>
              <a:rPr lang="en-US" sz="2600" spc="-4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establish that such funds have been used according to the Federal</a:t>
            </a:r>
            <a:r>
              <a:rPr lang="en-US" sz="2600" spc="-5" dirty="0">
                <a:effectLst/>
                <a:latin typeface="Calibri" panose="020F0502020204030204" pitchFamily="34" charset="0"/>
                <a:ea typeface="Arial" panose="020B0604020202020204" pitchFamily="34" charset="0"/>
                <a:cs typeface="Calibri" panose="020F0502020204030204" pitchFamily="34" charset="0"/>
              </a:rPr>
              <a:t> </a:t>
            </a:r>
            <a:r>
              <a:rPr lang="en-US" sz="2600" dirty="0">
                <a:effectLst/>
                <a:latin typeface="Calibri" panose="020F0502020204030204" pitchFamily="34" charset="0"/>
                <a:ea typeface="Arial" panose="020B0604020202020204" pitchFamily="34" charset="0"/>
                <a:cs typeface="Calibri" panose="020F0502020204030204" pitchFamily="34" charset="0"/>
              </a:rPr>
              <a:t>statutes, regulations, and the terms and conditions of the Federal award</a:t>
            </a:r>
            <a:r>
              <a:rPr lang="en-US" sz="2600" spc="-10" dirty="0">
                <a:effectLst/>
                <a:latin typeface="Calibri" panose="020F0502020204030204" pitchFamily="34" charset="0"/>
                <a:ea typeface="Arial" panose="020B0604020202020204" pitchFamily="34" charset="0"/>
                <a:cs typeface="Calibri" panose="020F0502020204030204" pitchFamily="34" charset="0"/>
              </a:rPr>
              <a:t> </a:t>
            </a:r>
            <a:r>
              <a:rPr lang="en-US" sz="1100" spc="-10" dirty="0">
                <a:effectLst/>
                <a:latin typeface="Calibri" panose="020F0502020204030204" pitchFamily="34" charset="0"/>
                <a:ea typeface="Arial" panose="020B0604020202020204" pitchFamily="34" charset="0"/>
                <a:cs typeface="Calibri" panose="020F0502020204030204" pitchFamily="34" charset="0"/>
              </a:rPr>
              <a:t>.</a:t>
            </a:r>
            <a:endParaRPr lang="en-US" sz="1100" dirty="0">
              <a:effectLst/>
              <a:latin typeface="Calibri" panose="020F0502020204030204" pitchFamily="34" charset="0"/>
              <a:ea typeface="Arial" panose="020B0604020202020204" pitchFamily="34" charset="0"/>
            </a:endParaRPr>
          </a:p>
        </p:txBody>
      </p:sp>
      <p:sp>
        <p:nvSpPr>
          <p:cNvPr id="2" name="Title 1">
            <a:extLst>
              <a:ext uri="{FF2B5EF4-FFF2-40B4-BE49-F238E27FC236}">
                <a16:creationId xmlns:a16="http://schemas.microsoft.com/office/drawing/2014/main" id="{822B79E7-96B4-1DB3-9AEF-252042A634B4}"/>
              </a:ext>
            </a:extLst>
          </p:cNvPr>
          <p:cNvSpPr>
            <a:spLocks noGrp="1"/>
          </p:cNvSpPr>
          <p:nvPr>
            <p:ph type="title"/>
          </p:nvPr>
        </p:nvSpPr>
        <p:spPr>
          <a:xfrm>
            <a:off x="603003" y="365761"/>
            <a:ext cx="10757328" cy="1234440"/>
          </a:xfrm>
        </p:spPr>
        <p:txBody>
          <a:bodyPr>
            <a:normAutofit fontScale="90000"/>
          </a:bodyPr>
          <a:lstStyle/>
          <a:p>
            <a:r>
              <a:rPr lang="en-US" sz="4400" dirty="0"/>
              <a:t>Managing Federal Award </a:t>
            </a:r>
            <a:r>
              <a:rPr lang="en-US" sz="2000" b="0" dirty="0"/>
              <a:t>(2)</a:t>
            </a:r>
            <a:br>
              <a:rPr lang="en-US" dirty="0"/>
            </a:br>
            <a:endParaRPr lang="en-US" dirty="0"/>
          </a:p>
        </p:txBody>
      </p:sp>
    </p:spTree>
    <p:custDataLst>
      <p:tags r:id="rId1"/>
    </p:custDataLst>
    <p:extLst>
      <p:ext uri="{BB962C8B-B14F-4D97-AF65-F5344CB8AC3E}">
        <p14:creationId xmlns:p14="http://schemas.microsoft.com/office/powerpoint/2010/main" val="3204427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BAF13-7D80-C3F3-5026-809EA4C55B1A}"/>
              </a:ext>
            </a:extLst>
          </p:cNvPr>
          <p:cNvSpPr>
            <a:spLocks noGrp="1"/>
          </p:cNvSpPr>
          <p:nvPr>
            <p:ph type="title"/>
          </p:nvPr>
        </p:nvSpPr>
        <p:spPr/>
        <p:txBody>
          <a:bodyPr>
            <a:normAutofit fontScale="90000"/>
          </a:bodyPr>
          <a:lstStyle/>
          <a:p>
            <a:r>
              <a:rPr lang="en-US" sz="4000" kern="1200" dirty="0">
                <a:solidFill>
                  <a:schemeClr val="tx1"/>
                </a:solidFill>
                <a:latin typeface="+mj-lt"/>
                <a:ea typeface="+mj-ea"/>
                <a:cs typeface="+mj-cs"/>
              </a:rPr>
              <a:t>Section G. </a:t>
            </a:r>
            <a:r>
              <a:rPr lang="en-US" sz="4000" dirty="0"/>
              <a:t>Federal and Non-Federal Expenditures </a:t>
            </a:r>
            <a:r>
              <a:rPr lang="en-US" sz="2000" b="0" dirty="0"/>
              <a:t>(7)</a:t>
            </a:r>
          </a:p>
        </p:txBody>
      </p:sp>
      <p:sp>
        <p:nvSpPr>
          <p:cNvPr id="5" name="TextBox 4">
            <a:extLst>
              <a:ext uri="{FF2B5EF4-FFF2-40B4-BE49-F238E27FC236}">
                <a16:creationId xmlns:a16="http://schemas.microsoft.com/office/drawing/2014/main" id="{B2749B11-28A0-4C27-1662-A3AAD624EFC2}"/>
              </a:ext>
            </a:extLst>
          </p:cNvPr>
          <p:cNvSpPr txBox="1"/>
          <p:nvPr/>
        </p:nvSpPr>
        <p:spPr>
          <a:xfrm>
            <a:off x="775010" y="1867829"/>
            <a:ext cx="10838985" cy="4462760"/>
          </a:xfrm>
          <a:prstGeom prst="rect">
            <a:avLst/>
          </a:prstGeom>
          <a:noFill/>
        </p:spPr>
        <p:txBody>
          <a:bodyPr wrap="square" rtlCol="0">
            <a:spAutoFit/>
          </a:bodyPr>
          <a:lstStyle/>
          <a:p>
            <a:pPr marR="0" lvl="0">
              <a:spcBef>
                <a:spcPts val="955"/>
              </a:spcBef>
              <a:spcAft>
                <a:spcPts val="0"/>
              </a:spcAft>
              <a:buSzPts val="1500"/>
              <a:tabLst>
                <a:tab pos="598170" algn="l"/>
              </a:tabLst>
            </a:pPr>
            <a:r>
              <a:rPr lang="en-US" b="1" dirty="0">
                <a:ea typeface="Calibri" panose="020F0502020204030204" pitchFamily="34" charset="0"/>
              </a:rPr>
              <a:t>39. Services to Groups </a:t>
            </a:r>
            <a:r>
              <a:rPr lang="en-US" sz="1400" dirty="0">
                <a:ea typeface="Calibri" panose="020F0502020204030204" pitchFamily="34" charset="0"/>
              </a:rPr>
              <a:t>(cont.)</a:t>
            </a:r>
          </a:p>
          <a:p>
            <a:pPr marL="342900" marR="0" lvl="0" indent="-342900">
              <a:spcBef>
                <a:spcPts val="955"/>
              </a:spcBef>
              <a:spcAft>
                <a:spcPts val="0"/>
              </a:spcAft>
              <a:buSzPts val="1500"/>
              <a:buFont typeface="+mj-lt"/>
              <a:buAutoNum type="alphaLcPeriod" startAt="5"/>
              <a:tabLst>
                <a:tab pos="598170" algn="l"/>
              </a:tabLst>
            </a:pPr>
            <a:r>
              <a:rPr lang="en-US" b="1" dirty="0">
                <a:ea typeface="Calibri" panose="020F0502020204030204" pitchFamily="34" charset="0"/>
              </a:rPr>
              <a:t>Business</a:t>
            </a:r>
            <a:r>
              <a:rPr lang="en-US" b="1" spc="-95" dirty="0">
                <a:ea typeface="Calibri" panose="020F0502020204030204" pitchFamily="34" charset="0"/>
              </a:rPr>
              <a:t> </a:t>
            </a:r>
            <a:r>
              <a:rPr lang="en-US" b="1" dirty="0">
                <a:ea typeface="Calibri" panose="020F0502020204030204" pitchFamily="34" charset="0"/>
              </a:rPr>
              <a:t>Enterprise</a:t>
            </a:r>
            <a:r>
              <a:rPr lang="en-US" b="1" spc="-85" dirty="0">
                <a:ea typeface="Calibri" panose="020F0502020204030204" pitchFamily="34" charset="0"/>
              </a:rPr>
              <a:t> </a:t>
            </a:r>
            <a:r>
              <a:rPr lang="en-US" b="1" dirty="0">
                <a:ea typeface="Calibri" panose="020F0502020204030204" pitchFamily="34" charset="0"/>
              </a:rPr>
              <a:t>Program</a:t>
            </a:r>
            <a:r>
              <a:rPr lang="en-US" b="1" spc="-85" dirty="0">
                <a:ea typeface="Calibri" panose="020F0502020204030204" pitchFamily="34" charset="0"/>
              </a:rPr>
              <a:t> </a:t>
            </a:r>
            <a:r>
              <a:rPr lang="en-US" b="1" dirty="0">
                <a:ea typeface="Calibri" panose="020F0502020204030204" pitchFamily="34" charset="0"/>
              </a:rPr>
              <a:t>(34</a:t>
            </a:r>
            <a:r>
              <a:rPr lang="en-US" b="1" spc="-75" dirty="0">
                <a:ea typeface="Calibri" panose="020F0502020204030204" pitchFamily="34" charset="0"/>
              </a:rPr>
              <a:t> </a:t>
            </a:r>
            <a:r>
              <a:rPr lang="en-US" b="1" dirty="0">
                <a:ea typeface="Calibri" panose="020F0502020204030204" pitchFamily="34" charset="0"/>
              </a:rPr>
              <a:t>C.F.R.</a:t>
            </a:r>
            <a:r>
              <a:rPr lang="en-US" b="1" spc="-60" dirty="0">
                <a:ea typeface="Calibri" panose="020F0502020204030204" pitchFamily="34" charset="0"/>
              </a:rPr>
              <a:t> </a:t>
            </a:r>
            <a:r>
              <a:rPr lang="en-US" b="1" dirty="0">
                <a:ea typeface="Calibri" panose="020F0502020204030204" pitchFamily="34" charset="0"/>
              </a:rPr>
              <a:t>§</a:t>
            </a:r>
            <a:r>
              <a:rPr lang="en-US" b="1" spc="-40" dirty="0">
                <a:ea typeface="Calibri" panose="020F0502020204030204" pitchFamily="34" charset="0"/>
              </a:rPr>
              <a:t> </a:t>
            </a:r>
            <a:r>
              <a:rPr lang="en-US" b="1" spc="-10" dirty="0">
                <a:ea typeface="Calibri" panose="020F0502020204030204" pitchFamily="34" charset="0"/>
              </a:rPr>
              <a:t>361.49(a)(5)).</a:t>
            </a:r>
            <a:endParaRPr lang="en-US" dirty="0">
              <a:ea typeface="Calibri" panose="020F0502020204030204" pitchFamily="34" charset="0"/>
            </a:endParaRPr>
          </a:p>
          <a:p>
            <a:pPr marL="630238" marR="0" indent="-285750">
              <a:spcBef>
                <a:spcPts val="955"/>
              </a:spcBef>
              <a:spcAft>
                <a:spcPts val="0"/>
              </a:spcAft>
              <a:buFont typeface="Arial" panose="020B0604020202020204" pitchFamily="34" charset="0"/>
              <a:buChar char="•"/>
              <a:tabLst>
                <a:tab pos="344488" algn="l"/>
              </a:tabLst>
            </a:pPr>
            <a:r>
              <a:rPr lang="en-US" dirty="0">
                <a:ea typeface="Calibri" panose="020F0502020204030204" pitchFamily="34" charset="0"/>
                <a:cs typeface="Times New Roman" panose="02020603050405020304" pitchFamily="18" charset="0"/>
              </a:rPr>
              <a:t>Report the Federal and non-Federal expenditures, as well as Randolph-Sheppard set-aside expenditures spent on allowable activities under 34 C.F.R. § 361.49(a)(5), including management and supervision services, purchase of new or replacement equipment, repair of equipment. Include Federal and non-Federal expenditures spent on initial stocks and supplies (up to the first six months) and initial operating expenses (up to the first six months). </a:t>
            </a:r>
            <a:endParaRPr lang="en-US" b="1" spc="-10" dirty="0">
              <a:ea typeface="Calibri" panose="020F0502020204030204" pitchFamily="34" charset="0"/>
            </a:endParaRPr>
          </a:p>
          <a:p>
            <a:pPr marL="342900" marR="0" lvl="0" indent="-342900">
              <a:spcBef>
                <a:spcPts val="980"/>
              </a:spcBef>
              <a:spcAft>
                <a:spcPts val="0"/>
              </a:spcAft>
              <a:buSzPts val="1500"/>
              <a:buFont typeface="+mj-lt"/>
              <a:buAutoNum type="alphaLcPeriod" startAt="6"/>
              <a:tabLst>
                <a:tab pos="553085" algn="l"/>
              </a:tabLst>
            </a:pPr>
            <a:r>
              <a:rPr lang="en-US" b="1" spc="-10" dirty="0">
                <a:ea typeface="Calibri" panose="020F0502020204030204" pitchFamily="34" charset="0"/>
              </a:rPr>
              <a:t>Transition</a:t>
            </a:r>
            <a:r>
              <a:rPr lang="en-US" b="1" spc="-75" dirty="0">
                <a:ea typeface="Calibri" panose="020F0502020204030204" pitchFamily="34" charset="0"/>
              </a:rPr>
              <a:t> </a:t>
            </a:r>
            <a:r>
              <a:rPr lang="en-US" b="1" spc="-10" dirty="0">
                <a:ea typeface="Calibri" panose="020F0502020204030204" pitchFamily="34" charset="0"/>
              </a:rPr>
              <a:t>Consultation</a:t>
            </a:r>
            <a:r>
              <a:rPr lang="en-US" b="1" spc="-35" dirty="0">
                <a:ea typeface="Calibri" panose="020F0502020204030204" pitchFamily="34" charset="0"/>
              </a:rPr>
              <a:t> </a:t>
            </a:r>
            <a:r>
              <a:rPr lang="en-US" b="1" spc="-10" dirty="0">
                <a:ea typeface="Calibri" panose="020F0502020204030204" pitchFamily="34" charset="0"/>
              </a:rPr>
              <a:t>and</a:t>
            </a:r>
            <a:r>
              <a:rPr lang="en-US" b="1" spc="-60" dirty="0">
                <a:ea typeface="Calibri" panose="020F0502020204030204" pitchFamily="34" charset="0"/>
              </a:rPr>
              <a:t> </a:t>
            </a:r>
            <a:r>
              <a:rPr lang="en-US" b="1" spc="-10" dirty="0">
                <a:ea typeface="Calibri" panose="020F0502020204030204" pitchFamily="34" charset="0"/>
              </a:rPr>
              <a:t>Technical</a:t>
            </a:r>
            <a:r>
              <a:rPr lang="en-US" b="1" spc="-90" dirty="0">
                <a:ea typeface="Calibri" panose="020F0502020204030204" pitchFamily="34" charset="0"/>
              </a:rPr>
              <a:t> </a:t>
            </a:r>
            <a:r>
              <a:rPr lang="en-US" b="1" spc="-10" dirty="0">
                <a:ea typeface="Calibri" panose="020F0502020204030204" pitchFamily="34" charset="0"/>
              </a:rPr>
              <a:t>Assistance</a:t>
            </a:r>
            <a:r>
              <a:rPr lang="en-US" b="1" spc="-30" dirty="0">
                <a:ea typeface="Calibri" panose="020F0502020204030204" pitchFamily="34" charset="0"/>
              </a:rPr>
              <a:t> </a:t>
            </a:r>
            <a:r>
              <a:rPr lang="en-US" b="1" spc="-10" dirty="0">
                <a:ea typeface="Calibri" panose="020F0502020204030204" pitchFamily="34" charset="0"/>
              </a:rPr>
              <a:t>(34</a:t>
            </a:r>
            <a:r>
              <a:rPr lang="en-US" b="1" spc="-35" dirty="0">
                <a:ea typeface="Calibri" panose="020F0502020204030204" pitchFamily="34" charset="0"/>
              </a:rPr>
              <a:t> </a:t>
            </a:r>
            <a:r>
              <a:rPr lang="en-US" b="1" spc="-10" dirty="0">
                <a:ea typeface="Calibri" panose="020F0502020204030204" pitchFamily="34" charset="0"/>
              </a:rPr>
              <a:t>C.F.R.</a:t>
            </a:r>
            <a:r>
              <a:rPr lang="en-US" b="1" spc="20" dirty="0">
                <a:ea typeface="Calibri" panose="020F0502020204030204" pitchFamily="34" charset="0"/>
              </a:rPr>
              <a:t> </a:t>
            </a:r>
            <a:r>
              <a:rPr lang="en-US" b="1" spc="-10" dirty="0">
                <a:ea typeface="Calibri" panose="020F0502020204030204" pitchFamily="34" charset="0"/>
              </a:rPr>
              <a:t>§</a:t>
            </a:r>
            <a:r>
              <a:rPr lang="en-US" b="1" spc="-20" dirty="0">
                <a:ea typeface="Calibri" panose="020F0502020204030204" pitchFamily="34" charset="0"/>
              </a:rPr>
              <a:t> </a:t>
            </a:r>
            <a:r>
              <a:rPr lang="en-US" b="1" spc="-10" dirty="0">
                <a:ea typeface="Calibri" panose="020F0502020204030204" pitchFamily="34" charset="0"/>
              </a:rPr>
              <a:t>361.49(a)(6)).</a:t>
            </a:r>
            <a:endParaRPr lang="en-US" dirty="0">
              <a:ea typeface="Calibri" panose="020F0502020204030204" pitchFamily="34" charset="0"/>
            </a:endParaRPr>
          </a:p>
          <a:p>
            <a:pPr marL="342900" marR="0" lvl="0" indent="-342900">
              <a:spcBef>
                <a:spcPts val="980"/>
              </a:spcBef>
              <a:spcAft>
                <a:spcPts val="0"/>
              </a:spcAft>
              <a:buSzPts val="1500"/>
              <a:buFont typeface="+mj-lt"/>
              <a:buAutoNum type="alphaLcPeriod" startAt="6"/>
              <a:tabLst>
                <a:tab pos="592455" algn="l"/>
              </a:tabLst>
            </a:pPr>
            <a:r>
              <a:rPr lang="en-US" b="1" dirty="0">
                <a:ea typeface="Calibri" panose="020F0502020204030204" pitchFamily="34" charset="0"/>
              </a:rPr>
              <a:t>Transition</a:t>
            </a:r>
            <a:r>
              <a:rPr lang="en-US" b="1" spc="-95" dirty="0">
                <a:ea typeface="Calibri" panose="020F0502020204030204" pitchFamily="34" charset="0"/>
              </a:rPr>
              <a:t> </a:t>
            </a:r>
            <a:r>
              <a:rPr lang="en-US" b="1" dirty="0">
                <a:ea typeface="Calibri" panose="020F0502020204030204" pitchFamily="34" charset="0"/>
              </a:rPr>
              <a:t>Services</a:t>
            </a:r>
            <a:r>
              <a:rPr lang="en-US" b="1" spc="-85" dirty="0">
                <a:ea typeface="Calibri" panose="020F0502020204030204" pitchFamily="34" charset="0"/>
              </a:rPr>
              <a:t> </a:t>
            </a:r>
            <a:r>
              <a:rPr lang="en-US" b="1" dirty="0">
                <a:ea typeface="Calibri" panose="020F0502020204030204" pitchFamily="34" charset="0"/>
              </a:rPr>
              <a:t>to</a:t>
            </a:r>
            <a:r>
              <a:rPr lang="en-US" b="1" spc="-85" dirty="0">
                <a:ea typeface="Calibri" panose="020F0502020204030204" pitchFamily="34" charset="0"/>
              </a:rPr>
              <a:t> </a:t>
            </a:r>
            <a:r>
              <a:rPr lang="en-US" b="1" dirty="0">
                <a:ea typeface="Calibri" panose="020F0502020204030204" pitchFamily="34" charset="0"/>
              </a:rPr>
              <a:t>Youth</a:t>
            </a:r>
            <a:r>
              <a:rPr lang="en-US" b="1" spc="-85" dirty="0">
                <a:ea typeface="Calibri" panose="020F0502020204030204" pitchFamily="34" charset="0"/>
              </a:rPr>
              <a:t> </a:t>
            </a:r>
            <a:r>
              <a:rPr lang="en-US" b="1" dirty="0">
                <a:ea typeface="Calibri" panose="020F0502020204030204" pitchFamily="34" charset="0"/>
              </a:rPr>
              <a:t>and</a:t>
            </a:r>
            <a:r>
              <a:rPr lang="en-US" b="1" spc="-85" dirty="0">
                <a:ea typeface="Calibri" panose="020F0502020204030204" pitchFamily="34" charset="0"/>
              </a:rPr>
              <a:t> </a:t>
            </a:r>
            <a:r>
              <a:rPr lang="en-US" b="1" dirty="0">
                <a:ea typeface="Calibri" panose="020F0502020204030204" pitchFamily="34" charset="0"/>
              </a:rPr>
              <a:t>Students</a:t>
            </a:r>
            <a:r>
              <a:rPr lang="en-US" b="1" spc="-85" dirty="0">
                <a:ea typeface="Calibri" panose="020F0502020204030204" pitchFamily="34" charset="0"/>
              </a:rPr>
              <a:t> </a:t>
            </a:r>
            <a:r>
              <a:rPr lang="en-US" b="1" dirty="0">
                <a:ea typeface="Calibri" panose="020F0502020204030204" pitchFamily="34" charset="0"/>
              </a:rPr>
              <a:t>(34</a:t>
            </a:r>
            <a:r>
              <a:rPr lang="en-US" b="1" spc="-85" dirty="0">
                <a:ea typeface="Calibri" panose="020F0502020204030204" pitchFamily="34" charset="0"/>
              </a:rPr>
              <a:t> </a:t>
            </a:r>
            <a:r>
              <a:rPr lang="en-US" b="1" dirty="0">
                <a:ea typeface="Calibri" panose="020F0502020204030204" pitchFamily="34" charset="0"/>
              </a:rPr>
              <a:t>C.F.R.</a:t>
            </a:r>
            <a:r>
              <a:rPr lang="en-US" b="1" spc="-35" dirty="0">
                <a:ea typeface="Calibri" panose="020F0502020204030204" pitchFamily="34" charset="0"/>
              </a:rPr>
              <a:t> </a:t>
            </a:r>
            <a:r>
              <a:rPr lang="en-US" b="1" dirty="0">
                <a:ea typeface="Calibri" panose="020F0502020204030204" pitchFamily="34" charset="0"/>
              </a:rPr>
              <a:t>§</a:t>
            </a:r>
            <a:r>
              <a:rPr lang="en-US" b="1" spc="-60" dirty="0">
                <a:ea typeface="Calibri" panose="020F0502020204030204" pitchFamily="34" charset="0"/>
              </a:rPr>
              <a:t> </a:t>
            </a:r>
            <a:r>
              <a:rPr lang="en-US" b="1" spc="-10" dirty="0">
                <a:ea typeface="Calibri" panose="020F0502020204030204" pitchFamily="34" charset="0"/>
              </a:rPr>
              <a:t>361.49(a)(7)).</a:t>
            </a:r>
            <a:endParaRPr lang="en-US" dirty="0">
              <a:ea typeface="Calibri" panose="020F0502020204030204" pitchFamily="34" charset="0"/>
            </a:endParaRPr>
          </a:p>
          <a:p>
            <a:pPr marL="342900" marR="0" lvl="0" indent="-342900">
              <a:spcBef>
                <a:spcPts val="950"/>
              </a:spcBef>
              <a:spcAft>
                <a:spcPts val="0"/>
              </a:spcAft>
              <a:buSzPts val="1500"/>
              <a:buFont typeface="+mj-lt"/>
              <a:buAutoNum type="alphaLcPeriod" startAt="6"/>
              <a:tabLst>
                <a:tab pos="604520" algn="l"/>
              </a:tabLst>
            </a:pPr>
            <a:r>
              <a:rPr lang="en-US" b="1" spc="-10" dirty="0">
                <a:ea typeface="Calibri" panose="020F0502020204030204" pitchFamily="34" charset="0"/>
              </a:rPr>
              <a:t>Establishment,</a:t>
            </a:r>
            <a:r>
              <a:rPr lang="en-US" b="1" spc="-60" dirty="0">
                <a:ea typeface="Calibri" panose="020F0502020204030204" pitchFamily="34" charset="0"/>
              </a:rPr>
              <a:t> </a:t>
            </a:r>
            <a:r>
              <a:rPr lang="en-US" b="1" spc="-10" dirty="0">
                <a:ea typeface="Calibri" panose="020F0502020204030204" pitchFamily="34" charset="0"/>
              </a:rPr>
              <a:t>Development,</a:t>
            </a:r>
            <a:r>
              <a:rPr lang="en-US" b="1" spc="-70" dirty="0">
                <a:ea typeface="Calibri" panose="020F0502020204030204" pitchFamily="34" charset="0"/>
              </a:rPr>
              <a:t> </a:t>
            </a:r>
            <a:r>
              <a:rPr lang="en-US" b="1" spc="-10" dirty="0">
                <a:ea typeface="Calibri" panose="020F0502020204030204" pitchFamily="34" charset="0"/>
              </a:rPr>
              <a:t>or</a:t>
            </a:r>
            <a:r>
              <a:rPr lang="en-US" b="1" spc="25" dirty="0">
                <a:ea typeface="Calibri" panose="020F0502020204030204" pitchFamily="34" charset="0"/>
              </a:rPr>
              <a:t> </a:t>
            </a:r>
            <a:r>
              <a:rPr lang="en-US" b="1" spc="-10" dirty="0">
                <a:ea typeface="Calibri" panose="020F0502020204030204" pitchFamily="34" charset="0"/>
              </a:rPr>
              <a:t>Improvement</a:t>
            </a:r>
            <a:r>
              <a:rPr lang="en-US" b="1" spc="-70" dirty="0">
                <a:ea typeface="Calibri" panose="020F0502020204030204" pitchFamily="34" charset="0"/>
              </a:rPr>
              <a:t> </a:t>
            </a:r>
            <a:r>
              <a:rPr lang="en-US" b="1" spc="-10" dirty="0">
                <a:ea typeface="Calibri" panose="020F0502020204030204" pitchFamily="34" charset="0"/>
              </a:rPr>
              <a:t>of</a:t>
            </a:r>
            <a:r>
              <a:rPr lang="en-US" b="1" spc="15" dirty="0">
                <a:ea typeface="Calibri" panose="020F0502020204030204" pitchFamily="34" charset="0"/>
              </a:rPr>
              <a:t> </a:t>
            </a:r>
            <a:r>
              <a:rPr lang="en-US" b="1" spc="-10" dirty="0">
                <a:ea typeface="Calibri" panose="020F0502020204030204" pitchFamily="34" charset="0"/>
              </a:rPr>
              <a:t>Assistive</a:t>
            </a:r>
            <a:r>
              <a:rPr lang="en-US" b="1" spc="10" dirty="0">
                <a:ea typeface="Calibri" panose="020F0502020204030204" pitchFamily="34" charset="0"/>
              </a:rPr>
              <a:t> </a:t>
            </a:r>
            <a:r>
              <a:rPr lang="en-US" b="1" spc="-10" dirty="0">
                <a:ea typeface="Calibri" panose="020F0502020204030204" pitchFamily="34" charset="0"/>
              </a:rPr>
              <a:t>Technology</a:t>
            </a:r>
            <a:r>
              <a:rPr lang="en-US" b="1" spc="-90" dirty="0">
                <a:ea typeface="Calibri" panose="020F0502020204030204" pitchFamily="34" charset="0"/>
              </a:rPr>
              <a:t> </a:t>
            </a:r>
            <a:r>
              <a:rPr lang="en-US" b="1" spc="-10" dirty="0">
                <a:ea typeface="Calibri" panose="020F0502020204030204" pitchFamily="34" charset="0"/>
              </a:rPr>
              <a:t>(34</a:t>
            </a:r>
            <a:r>
              <a:rPr lang="en-US" b="1" spc="-15" dirty="0">
                <a:ea typeface="Calibri" panose="020F0502020204030204" pitchFamily="34" charset="0"/>
              </a:rPr>
              <a:t> </a:t>
            </a:r>
            <a:r>
              <a:rPr lang="en-US" b="1" spc="-10" dirty="0">
                <a:ea typeface="Calibri" panose="020F0502020204030204" pitchFamily="34" charset="0"/>
              </a:rPr>
              <a:t>C.F.R.</a:t>
            </a:r>
            <a:r>
              <a:rPr lang="en-US" b="1" spc="35" dirty="0">
                <a:ea typeface="Calibri" panose="020F0502020204030204" pitchFamily="34" charset="0"/>
              </a:rPr>
              <a:t> </a:t>
            </a:r>
            <a:r>
              <a:rPr lang="en-US" b="1" spc="-10" dirty="0">
                <a:ea typeface="Calibri" panose="020F0502020204030204" pitchFamily="34" charset="0"/>
              </a:rPr>
              <a:t>§</a:t>
            </a:r>
            <a:r>
              <a:rPr lang="en-US" b="1" dirty="0">
                <a:ea typeface="Calibri" panose="020F0502020204030204" pitchFamily="34" charset="0"/>
              </a:rPr>
              <a:t> </a:t>
            </a:r>
            <a:r>
              <a:rPr lang="en-US" b="1" spc="-10" dirty="0">
                <a:ea typeface="Calibri" panose="020F0502020204030204" pitchFamily="34" charset="0"/>
              </a:rPr>
              <a:t>361.49(a)(8)).</a:t>
            </a:r>
            <a:endParaRPr lang="en-US" spc="-10" dirty="0">
              <a:ea typeface="Calibri" panose="020F0502020204030204" pitchFamily="34" charset="0"/>
            </a:endParaRPr>
          </a:p>
          <a:p>
            <a:pPr marL="342900" marR="0" lvl="0" indent="-342900">
              <a:spcBef>
                <a:spcPts val="950"/>
              </a:spcBef>
              <a:spcAft>
                <a:spcPts val="0"/>
              </a:spcAft>
              <a:buSzPts val="1500"/>
              <a:buFont typeface="+mj-lt"/>
              <a:buAutoNum type="alphaLcPeriod" startAt="6"/>
              <a:tabLst>
                <a:tab pos="604520" algn="l"/>
              </a:tabLst>
            </a:pPr>
            <a:r>
              <a:rPr lang="en-US" b="1" dirty="0">
                <a:ea typeface="Calibri" panose="020F0502020204030204" pitchFamily="34" charset="0"/>
              </a:rPr>
              <a:t>Support</a:t>
            </a:r>
            <a:r>
              <a:rPr lang="en-US" b="1" spc="-95" dirty="0">
                <a:ea typeface="Calibri" panose="020F0502020204030204" pitchFamily="34" charset="0"/>
              </a:rPr>
              <a:t> </a:t>
            </a:r>
            <a:r>
              <a:rPr lang="en-US" b="1" dirty="0">
                <a:ea typeface="Calibri" panose="020F0502020204030204" pitchFamily="34" charset="0"/>
              </a:rPr>
              <a:t>for</a:t>
            </a:r>
            <a:r>
              <a:rPr lang="en-US" b="1" spc="-85" dirty="0">
                <a:ea typeface="Calibri" panose="020F0502020204030204" pitchFamily="34" charset="0"/>
              </a:rPr>
              <a:t> </a:t>
            </a:r>
            <a:r>
              <a:rPr lang="en-US" b="1" dirty="0">
                <a:ea typeface="Calibri" panose="020F0502020204030204" pitchFamily="34" charset="0"/>
              </a:rPr>
              <a:t>Advanced</a:t>
            </a:r>
            <a:r>
              <a:rPr lang="en-US" b="1" spc="-85" dirty="0">
                <a:ea typeface="Calibri" panose="020F0502020204030204" pitchFamily="34" charset="0"/>
              </a:rPr>
              <a:t> </a:t>
            </a:r>
            <a:r>
              <a:rPr lang="en-US" b="1" dirty="0">
                <a:ea typeface="Calibri" panose="020F0502020204030204" pitchFamily="34" charset="0"/>
              </a:rPr>
              <a:t>Training</a:t>
            </a:r>
            <a:r>
              <a:rPr lang="en-US" b="1" spc="-85" dirty="0">
                <a:ea typeface="Calibri" panose="020F0502020204030204" pitchFamily="34" charset="0"/>
              </a:rPr>
              <a:t> </a:t>
            </a:r>
            <a:r>
              <a:rPr lang="en-US" b="1" dirty="0">
                <a:ea typeface="Calibri" panose="020F0502020204030204" pitchFamily="34" charset="0"/>
              </a:rPr>
              <a:t>(34</a:t>
            </a:r>
            <a:r>
              <a:rPr lang="en-US" b="1" spc="-85" dirty="0">
                <a:ea typeface="Calibri" panose="020F0502020204030204" pitchFamily="34" charset="0"/>
              </a:rPr>
              <a:t> </a:t>
            </a:r>
            <a:r>
              <a:rPr lang="en-US" b="1" dirty="0">
                <a:ea typeface="Calibri" panose="020F0502020204030204" pitchFamily="34" charset="0"/>
              </a:rPr>
              <a:t>C.F.R.</a:t>
            </a:r>
            <a:r>
              <a:rPr lang="en-US" b="1" spc="-75" dirty="0">
                <a:ea typeface="Calibri" panose="020F0502020204030204" pitchFamily="34" charset="0"/>
              </a:rPr>
              <a:t> </a:t>
            </a:r>
            <a:r>
              <a:rPr lang="en-US" b="1" dirty="0">
                <a:ea typeface="Calibri" panose="020F0502020204030204" pitchFamily="34" charset="0"/>
              </a:rPr>
              <a:t>§</a:t>
            </a:r>
            <a:r>
              <a:rPr lang="en-US" b="1" spc="-40" dirty="0">
                <a:ea typeface="Calibri" panose="020F0502020204030204" pitchFamily="34" charset="0"/>
              </a:rPr>
              <a:t> </a:t>
            </a:r>
            <a:r>
              <a:rPr lang="en-US" b="1" spc="-10" dirty="0">
                <a:ea typeface="Calibri" panose="020F0502020204030204" pitchFamily="34" charset="0"/>
              </a:rPr>
              <a:t>361.49(a)(9)).</a:t>
            </a:r>
            <a:endParaRPr lang="en-US" dirty="0">
              <a:ea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4145315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0508-418E-6B48-9EE8-67D9D4CA31A7}"/>
              </a:ext>
            </a:extLst>
          </p:cNvPr>
          <p:cNvSpPr>
            <a:spLocks noGrp="1"/>
          </p:cNvSpPr>
          <p:nvPr>
            <p:ph type="ctrTitle"/>
          </p:nvPr>
        </p:nvSpPr>
        <p:spPr>
          <a:xfrm>
            <a:off x="4810574" y="-382536"/>
            <a:ext cx="7381426" cy="1991208"/>
          </a:xfrm>
        </p:spPr>
        <p:txBody>
          <a:bodyPr vert="horz" lIns="91440" tIns="45720" rIns="91440" bIns="45720" rtlCol="0" anchor="b">
            <a:normAutofit/>
          </a:bodyPr>
          <a:lstStyle/>
          <a:p>
            <a:r>
              <a:rPr lang="en-US" sz="3200" kern="1200" dirty="0">
                <a:solidFill>
                  <a:schemeClr val="bg1"/>
                </a:solidFill>
                <a:latin typeface="+mj-lt"/>
                <a:ea typeface="+mj-ea"/>
                <a:cs typeface="+mj-cs"/>
              </a:rPr>
              <a:t>Section G. </a:t>
            </a:r>
            <a:r>
              <a:rPr lang="en-US" sz="3200" dirty="0">
                <a:solidFill>
                  <a:schemeClr val="bg1"/>
                </a:solidFill>
              </a:rPr>
              <a:t>Federal and Non-Federal Expenditures</a:t>
            </a:r>
            <a:r>
              <a:rPr lang="en-US" sz="2400" b="0" dirty="0">
                <a:solidFill>
                  <a:schemeClr val="bg1"/>
                </a:solidFill>
              </a:rPr>
              <a:t> </a:t>
            </a:r>
            <a:r>
              <a:rPr lang="en-US" sz="1800" b="0" dirty="0">
                <a:solidFill>
                  <a:schemeClr val="bg1"/>
                </a:solidFill>
              </a:rPr>
              <a:t>(8)</a:t>
            </a:r>
            <a:endParaRPr lang="en-US" sz="1800" b="0" kern="1200" dirty="0">
              <a:solidFill>
                <a:schemeClr val="bg1"/>
              </a:solidFill>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4930556" y="1903615"/>
            <a:ext cx="6831676" cy="51206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b="1" dirty="0">
                <a:solidFill>
                  <a:schemeClr val="bg1"/>
                </a:solidFill>
              </a:rPr>
              <a:t>40. American Job Center Infrastructure Expenditures:</a:t>
            </a:r>
          </a:p>
          <a:p>
            <a:pPr>
              <a:lnSpc>
                <a:spcPct val="120000"/>
              </a:lnSpc>
            </a:pPr>
            <a:r>
              <a:rPr lang="en-US" sz="1800" dirty="0">
                <a:solidFill>
                  <a:schemeClr val="bg1"/>
                </a:solidFill>
              </a:rPr>
              <a:t>Enter the total amount of Federal and Non-Federal funds disbursed for payment of American Job Center (AJC)/one-stop center infrastructure expenditures. </a:t>
            </a:r>
          </a:p>
          <a:p>
            <a:pPr>
              <a:lnSpc>
                <a:spcPct val="120000"/>
              </a:lnSpc>
            </a:pPr>
            <a:r>
              <a:rPr lang="en-US" sz="1800" dirty="0">
                <a:solidFill>
                  <a:schemeClr val="bg1"/>
                </a:solidFill>
              </a:rPr>
              <a:t>The Federal share amount listed on Line 40 is also included on Line 14, which identifies the total amount of all Federal expenditures incurred under the VR program for all purposes, and Line 37, Administrative Costs.</a:t>
            </a:r>
          </a:p>
          <a:p>
            <a:pPr>
              <a:lnSpc>
                <a:spcPct val="120000"/>
              </a:lnSpc>
            </a:pPr>
            <a:r>
              <a:rPr lang="en-US" sz="1800" dirty="0">
                <a:solidFill>
                  <a:schemeClr val="bg1"/>
                </a:solidFill>
              </a:rPr>
              <a:t>Similarly, the non-Federal share included in Line 40 is included in Line 28 or 33, in accordance with those line-item instructions, which include the total amount of non-Federal expenditures incurred under the VR program for all purposes, and Line 37, Administrative Expenditures. </a:t>
            </a:r>
          </a:p>
        </p:txBody>
      </p:sp>
      <p:pic>
        <p:nvPicPr>
          <p:cNvPr id="4" name="Picture 3">
            <a:extLst>
              <a:ext uri="{FF2B5EF4-FFF2-40B4-BE49-F238E27FC236}">
                <a16:creationId xmlns:a16="http://schemas.microsoft.com/office/drawing/2014/main" id="{7AB3AA26-7F35-B5FF-72C7-DDBD7DFAB2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9768" y="478940"/>
            <a:ext cx="2392859" cy="6220091"/>
          </a:xfrm>
          <a:prstGeom prst="rect">
            <a:avLst/>
          </a:prstGeom>
        </p:spPr>
      </p:pic>
    </p:spTree>
    <p:custDataLst>
      <p:tags r:id="rId1"/>
    </p:custDataLst>
    <p:extLst>
      <p:ext uri="{BB962C8B-B14F-4D97-AF65-F5344CB8AC3E}">
        <p14:creationId xmlns:p14="http://schemas.microsoft.com/office/powerpoint/2010/main" val="506350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6ED2CDF-AF86-AB65-163B-3BD456DDE1E9}"/>
              </a:ext>
              <a:ext uri="{C183D7F6-B498-43B3-948B-1728B52AA6E4}">
                <adec:decorative xmlns:adec="http://schemas.microsoft.com/office/drawing/2017/decorative" val="1"/>
              </a:ext>
            </a:extLst>
          </p:cNvPr>
          <p:cNvSpPr/>
          <p:nvPr/>
        </p:nvSpPr>
        <p:spPr bwMode="auto">
          <a:xfrm>
            <a:off x="637233" y="3244062"/>
            <a:ext cx="12431241" cy="2889610"/>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EE180508-418E-6B48-9EE8-67D9D4CA31A7}"/>
              </a:ext>
            </a:extLst>
          </p:cNvPr>
          <p:cNvSpPr>
            <a:spLocks noGrp="1"/>
          </p:cNvSpPr>
          <p:nvPr>
            <p:ph type="title"/>
          </p:nvPr>
        </p:nvSpPr>
        <p:spPr>
          <a:xfrm>
            <a:off x="553329" y="375809"/>
            <a:ext cx="11085342" cy="598881"/>
          </a:xfrm>
        </p:spPr>
        <p:txBody>
          <a:bodyPr vert="horz" lIns="91440" tIns="45720" rIns="91440" bIns="45720" rtlCol="0" anchor="b">
            <a:normAutofit fontScale="90000"/>
          </a:bodyPr>
          <a:lstStyle/>
          <a:p>
            <a:r>
              <a:rPr lang="en-US" sz="3800" kern="1200" dirty="0">
                <a:solidFill>
                  <a:schemeClr val="tx1"/>
                </a:solidFill>
                <a:latin typeface="+mj-lt"/>
                <a:ea typeface="+mj-ea"/>
                <a:cs typeface="+mj-cs"/>
              </a:rPr>
              <a:t>Section G. </a:t>
            </a:r>
            <a:r>
              <a:rPr lang="en-US" sz="3800" dirty="0"/>
              <a:t>Federal and Non-Federal Expenditures </a:t>
            </a:r>
            <a:r>
              <a:rPr lang="en-US" sz="2000" b="0" dirty="0"/>
              <a:t>(9)</a:t>
            </a:r>
            <a:endParaRPr lang="en-US" sz="2000" b="0" kern="1200" dirty="0">
              <a:solidFill>
                <a:schemeClr val="tx1"/>
              </a:solidFill>
            </a:endParaRPr>
          </a:p>
        </p:txBody>
      </p:sp>
      <p:sp>
        <p:nvSpPr>
          <p:cNvPr id="8" name="Content Placeholder 2">
            <a:extLst>
              <a:ext uri="{FF2B5EF4-FFF2-40B4-BE49-F238E27FC236}">
                <a16:creationId xmlns:a16="http://schemas.microsoft.com/office/drawing/2014/main" id="{59664161-4B0D-F46E-DD38-F692DB667341}"/>
              </a:ext>
            </a:extLst>
          </p:cNvPr>
          <p:cNvSpPr txBox="1">
            <a:spLocks/>
          </p:cNvSpPr>
          <p:nvPr/>
        </p:nvSpPr>
        <p:spPr>
          <a:xfrm>
            <a:off x="637233" y="1314698"/>
            <a:ext cx="10515600" cy="495076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t>41. Innovation and Expansion (I&amp;E) Expenditures:</a:t>
            </a:r>
          </a:p>
          <a:p>
            <a:pPr marL="457200" lvl="1" indent="0">
              <a:lnSpc>
                <a:spcPct val="130000"/>
              </a:lnSpc>
              <a:buNone/>
            </a:pPr>
            <a:r>
              <a:rPr lang="en-US" dirty="0"/>
              <a:t>Enter the total amount of Federal and non-Federal funds expended for the development and implementation of innovative approaches to expand and improve the provision of vocational rehabilitation services to individuals with disabilities in accordance with (Section 101(a)(18) of the Rehabilitation Act and 34 C.F.R. § 361.35).</a:t>
            </a:r>
          </a:p>
          <a:p>
            <a:pPr marL="0" indent="0">
              <a:lnSpc>
                <a:spcPct val="130000"/>
              </a:lnSpc>
              <a:buNone/>
            </a:pPr>
            <a:endParaRPr lang="en-US" dirty="0"/>
          </a:p>
          <a:p>
            <a:pPr marL="971550" lvl="1" indent="-514350">
              <a:lnSpc>
                <a:spcPct val="130000"/>
              </a:lnSpc>
              <a:buFont typeface="+mj-lt"/>
              <a:buAutoNum type="alphaLcPeriod"/>
            </a:pPr>
            <a:r>
              <a:rPr lang="en-US" sz="2600" dirty="0"/>
              <a:t>I&amp;E Expenditures Supporting State Rehabilitation Council Resource Plan:</a:t>
            </a:r>
          </a:p>
          <a:p>
            <a:pPr lvl="2">
              <a:lnSpc>
                <a:spcPct val="130000"/>
              </a:lnSpc>
            </a:pPr>
            <a:r>
              <a:rPr lang="en-US" sz="2600" dirty="0"/>
              <a:t>Of the total amount of I&amp;E expenditures reported on Line 41, enter the amount that was expended for I&amp;E expenditures supporting the State Rehabilitation Council resource plan (34 C.F.R. § 361.35(a)(2)).</a:t>
            </a:r>
          </a:p>
          <a:p>
            <a:pPr marL="914400" lvl="1" indent="-457200">
              <a:lnSpc>
                <a:spcPct val="130000"/>
              </a:lnSpc>
              <a:buFont typeface="+mj-lt"/>
              <a:buAutoNum type="alphaLcPeriod"/>
            </a:pPr>
            <a:r>
              <a:rPr lang="en-US" sz="2600" dirty="0"/>
              <a:t>I&amp;E Expenditures Supporting the State Independent Living Council Resource Plan:</a:t>
            </a:r>
          </a:p>
          <a:p>
            <a:pPr lvl="2">
              <a:lnSpc>
                <a:spcPct val="130000"/>
              </a:lnSpc>
            </a:pPr>
            <a:r>
              <a:rPr lang="en-US" sz="2600" dirty="0"/>
              <a:t>Of the total amount of I&amp;E expenditures reported on Line 41, enter the amount that was expended for I&amp;E expenditures supporting the State Independent Living Council resource plan (34 C.F.R. § 361.35(a)(3)).</a:t>
            </a:r>
          </a:p>
        </p:txBody>
      </p:sp>
    </p:spTree>
    <p:custDataLst>
      <p:tags r:id="rId1"/>
    </p:custDataLst>
    <p:extLst>
      <p:ext uri="{BB962C8B-B14F-4D97-AF65-F5344CB8AC3E}">
        <p14:creationId xmlns:p14="http://schemas.microsoft.com/office/powerpoint/2010/main" val="3594299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30DBF9-E609-71E3-6B3D-47BF2CA4E5AC}"/>
              </a:ext>
              <a:ext uri="{C183D7F6-B498-43B3-948B-1728B52AA6E4}">
                <adec:decorative xmlns:adec="http://schemas.microsoft.com/office/drawing/2017/decorative" val="1"/>
              </a:ext>
            </a:extLst>
          </p:cNvPr>
          <p:cNvSpPr/>
          <p:nvPr/>
        </p:nvSpPr>
        <p:spPr bwMode="auto">
          <a:xfrm>
            <a:off x="332637" y="3167413"/>
            <a:ext cx="11380453" cy="3323822"/>
          </a:xfrm>
          <a:prstGeom prst="round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9BC08952-AB98-EC93-B540-427E6A265E5F}"/>
              </a:ext>
            </a:extLst>
          </p:cNvPr>
          <p:cNvSpPr>
            <a:spLocks noGrp="1"/>
          </p:cNvSpPr>
          <p:nvPr>
            <p:ph type="title"/>
          </p:nvPr>
        </p:nvSpPr>
        <p:spPr>
          <a:xfrm>
            <a:off x="703152" y="133004"/>
            <a:ext cx="10757328" cy="1234440"/>
          </a:xfrm>
        </p:spPr>
        <p:txBody>
          <a:bodyPr/>
          <a:lstStyle/>
          <a:p>
            <a:r>
              <a:rPr lang="en-US" dirty="0"/>
              <a:t>RSA-17 H. Remarks Section</a:t>
            </a:r>
          </a:p>
        </p:txBody>
      </p:sp>
      <p:sp>
        <p:nvSpPr>
          <p:cNvPr id="8" name="TextBox 7">
            <a:extLst>
              <a:ext uri="{FF2B5EF4-FFF2-40B4-BE49-F238E27FC236}">
                <a16:creationId xmlns:a16="http://schemas.microsoft.com/office/drawing/2014/main" id="{B317302D-71C6-F58C-AE3C-B9524A46B6FB}"/>
              </a:ext>
            </a:extLst>
          </p:cNvPr>
          <p:cNvSpPr txBox="1"/>
          <p:nvPr/>
        </p:nvSpPr>
        <p:spPr>
          <a:xfrm flipH="1">
            <a:off x="651829" y="3859828"/>
            <a:ext cx="10742066" cy="1631216"/>
          </a:xfrm>
          <a:prstGeom prst="rect">
            <a:avLst/>
          </a:prstGeom>
          <a:noFill/>
        </p:spPr>
        <p:txBody>
          <a:bodyPr wrap="square" rtlCol="0">
            <a:spAutoFit/>
          </a:bodyPr>
          <a:lstStyle/>
          <a:p>
            <a:r>
              <a:rPr lang="en-US" sz="2000" dirty="0">
                <a:solidFill>
                  <a:schemeClr val="accent1"/>
                </a:solidFill>
              </a:rPr>
              <a:t>This section can be used, as needed, to clarify and explain amounts reported and changes from amounts previously reported. If Line 13, Federal Cash On Hand, indicates more than three business days of cash are on hand, grantees must provide an explanation as to why the drawdown was made prematurely or other reasons for the excess cash.</a:t>
            </a:r>
          </a:p>
        </p:txBody>
      </p:sp>
      <p:graphicFrame>
        <p:nvGraphicFramePr>
          <p:cNvPr id="3" name="Table 3">
            <a:extLst>
              <a:ext uri="{FF2B5EF4-FFF2-40B4-BE49-F238E27FC236}">
                <a16:creationId xmlns:a16="http://schemas.microsoft.com/office/drawing/2014/main" id="{84625475-12A8-7C99-E01A-19E83FAD87DC}"/>
              </a:ext>
            </a:extLst>
          </p:cNvPr>
          <p:cNvGraphicFramePr>
            <a:graphicFrameLocks noGrp="1"/>
          </p:cNvGraphicFramePr>
          <p:nvPr>
            <p:extLst>
              <p:ext uri="{D42A27DB-BD31-4B8C-83A1-F6EECF244321}">
                <p14:modId xmlns:p14="http://schemas.microsoft.com/office/powerpoint/2010/main" val="1107077805"/>
              </p:ext>
            </p:extLst>
          </p:nvPr>
        </p:nvGraphicFramePr>
        <p:xfrm>
          <a:off x="1034706" y="1629167"/>
          <a:ext cx="9976313" cy="1729916"/>
        </p:xfrm>
        <a:graphic>
          <a:graphicData uri="http://schemas.openxmlformats.org/drawingml/2006/table">
            <a:tbl>
              <a:tblPr firstRow="1" bandRow="1">
                <a:tableStyleId>{F5AB1C69-6EDB-4FF4-983F-18BD219EF322}</a:tableStyleId>
              </a:tblPr>
              <a:tblGrid>
                <a:gridCol w="9976313">
                  <a:extLst>
                    <a:ext uri="{9D8B030D-6E8A-4147-A177-3AD203B41FA5}">
                      <a16:colId xmlns:a16="http://schemas.microsoft.com/office/drawing/2014/main" val="1299016654"/>
                    </a:ext>
                  </a:extLst>
                </a:gridCol>
              </a:tblGrid>
              <a:tr h="644225">
                <a:tc>
                  <a:txBody>
                    <a:bodyPr/>
                    <a:lstStyle/>
                    <a:p>
                      <a:pPr marL="0" marR="0">
                        <a:lnSpc>
                          <a:spcPct val="120000"/>
                        </a:lnSpc>
                        <a:spcBef>
                          <a:spcPts val="0"/>
                        </a:spcBef>
                        <a:spcAft>
                          <a:spcPts val="0"/>
                        </a:spcAft>
                      </a:pPr>
                      <a:r>
                        <a:rPr lang="en-US" sz="1800" dirty="0">
                          <a:solidFill>
                            <a:schemeClr val="tx2">
                              <a:lumMod val="50000"/>
                            </a:schemeClr>
                          </a:solidFill>
                          <a:effectLst/>
                        </a:rPr>
                        <a:t>H. Remarks</a:t>
                      </a:r>
                      <a:endParaRPr lang="en-US" sz="1800" dirty="0">
                        <a:solidFill>
                          <a:schemeClr val="tx2">
                            <a:lumMod val="50000"/>
                          </a:schemeClr>
                        </a:solidFill>
                        <a:effectLst/>
                        <a:latin typeface="+mn-lt"/>
                        <a:ea typeface="Calibri" panose="020F0502020204030204" pitchFamily="34" charset="0"/>
                        <a:cs typeface="Times New Roman" panose="02020603050405020304" pitchFamily="18" charset="0"/>
                      </a:endParaRPr>
                    </a:p>
                  </a:txBody>
                  <a:tcPr marL="73302" marR="73302" marT="0" marB="0" anchor="ctr">
                    <a:solidFill>
                      <a:schemeClr val="accent3">
                        <a:lumMod val="40000"/>
                        <a:lumOff val="60000"/>
                      </a:schemeClr>
                    </a:solidFill>
                  </a:tcPr>
                </a:tc>
                <a:extLst>
                  <a:ext uri="{0D108BD9-81ED-4DB2-BD59-A6C34878D82A}">
                    <a16:rowId xmlns:a16="http://schemas.microsoft.com/office/drawing/2014/main" val="674537750"/>
                  </a:ext>
                </a:extLst>
              </a:tr>
              <a:tr h="1085691">
                <a:tc>
                  <a:txBody>
                    <a:bodyPr/>
                    <a:lstStyle/>
                    <a:p>
                      <a:pPr marL="344488" marR="0" indent="-344488">
                        <a:lnSpc>
                          <a:spcPct val="120000"/>
                        </a:lnSpc>
                        <a:spcBef>
                          <a:spcPts val="0"/>
                        </a:spcBef>
                        <a:spcAft>
                          <a:spcPts val="0"/>
                        </a:spcAft>
                      </a:pP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82767070"/>
                  </a:ext>
                </a:extLst>
              </a:tr>
            </a:tbl>
          </a:graphicData>
        </a:graphic>
      </p:graphicFrame>
    </p:spTree>
    <p:custDataLst>
      <p:tags r:id="rId1"/>
    </p:custDataLst>
    <p:extLst>
      <p:ext uri="{BB962C8B-B14F-4D97-AF65-F5344CB8AC3E}">
        <p14:creationId xmlns:p14="http://schemas.microsoft.com/office/powerpoint/2010/main" val="4091840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1F30-D493-CBAB-F093-90E4F2AD9729}"/>
              </a:ext>
            </a:extLst>
          </p:cNvPr>
          <p:cNvSpPr>
            <a:spLocks noGrp="1"/>
          </p:cNvSpPr>
          <p:nvPr>
            <p:ph type="title"/>
          </p:nvPr>
        </p:nvSpPr>
        <p:spPr>
          <a:xfrm>
            <a:off x="717336" y="0"/>
            <a:ext cx="10757328" cy="1234440"/>
          </a:xfrm>
        </p:spPr>
        <p:txBody>
          <a:bodyPr/>
          <a:lstStyle/>
          <a:p>
            <a:r>
              <a:rPr lang="en-US" dirty="0"/>
              <a:t>Section I. Certification</a:t>
            </a:r>
          </a:p>
        </p:txBody>
      </p:sp>
      <p:sp>
        <p:nvSpPr>
          <p:cNvPr id="4" name="TextBox 3">
            <a:extLst>
              <a:ext uri="{FF2B5EF4-FFF2-40B4-BE49-F238E27FC236}">
                <a16:creationId xmlns:a16="http://schemas.microsoft.com/office/drawing/2014/main" id="{F94DB6E5-8D84-010E-864E-F6AC1056BC69}"/>
              </a:ext>
            </a:extLst>
          </p:cNvPr>
          <p:cNvSpPr txBox="1"/>
          <p:nvPr/>
        </p:nvSpPr>
        <p:spPr>
          <a:xfrm>
            <a:off x="692992" y="1440725"/>
            <a:ext cx="11154015" cy="1066061"/>
          </a:xfrm>
          <a:prstGeom prst="rect">
            <a:avLst/>
          </a:prstGeom>
          <a:solidFill>
            <a:schemeClr val="accent2"/>
          </a:solidFill>
        </p:spPr>
        <p:txBody>
          <a:bodyPr wrap="square">
            <a:spAutoFit/>
          </a:bodyPr>
          <a:lstStyle/>
          <a:p>
            <a:pPr marL="0" marR="0">
              <a:lnSpc>
                <a:spcPct val="120000"/>
              </a:lnSpc>
              <a:spcBef>
                <a:spcPts val="0"/>
              </a:spcBef>
              <a:spcAft>
                <a:spcPts val="0"/>
              </a:spcAft>
            </a:pPr>
            <a:r>
              <a:rPr lang="en-US" sz="1800" b="1" dirty="0">
                <a:solidFill>
                  <a:schemeClr val="bg1"/>
                </a:solidFill>
                <a:effectLst/>
              </a:rPr>
              <a:t>I. Certification: By signing this report, I certify that it is true, complete, and accurate to the best</a:t>
            </a:r>
          </a:p>
          <a:p>
            <a:pPr marL="0" marR="0">
              <a:lnSpc>
                <a:spcPct val="120000"/>
              </a:lnSpc>
              <a:spcBef>
                <a:spcPts val="0"/>
              </a:spcBef>
              <a:spcAft>
                <a:spcPts val="0"/>
              </a:spcAft>
            </a:pPr>
            <a:r>
              <a:rPr lang="en-US" sz="1800" b="1" dirty="0">
                <a:solidFill>
                  <a:schemeClr val="bg1"/>
                </a:solidFill>
                <a:effectLst/>
              </a:rPr>
              <a:t>of my knowledge. I am aware that any false, fictitious, or fraudulent information may subject</a:t>
            </a:r>
          </a:p>
          <a:p>
            <a:pPr marL="0" marR="0">
              <a:lnSpc>
                <a:spcPct val="120000"/>
              </a:lnSpc>
              <a:spcBef>
                <a:spcPts val="0"/>
              </a:spcBef>
              <a:spcAft>
                <a:spcPts val="0"/>
              </a:spcAft>
            </a:pPr>
            <a:r>
              <a:rPr lang="en-US" sz="1800" b="1" dirty="0">
                <a:solidFill>
                  <a:schemeClr val="bg1"/>
                </a:solidFill>
                <a:effectLst/>
              </a:rPr>
              <a:t>me to criminal, civil, or administrative penalties. (U.S. Code, Title 18, Section 1001)</a:t>
            </a:r>
            <a:endParaRPr lang="en-US" sz="1800" b="1" dirty="0">
              <a:solidFill>
                <a:schemeClr val="bg1"/>
              </a:solidFill>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3FD179F-AF4F-F770-7E99-B4E7E05C22C7}"/>
              </a:ext>
            </a:extLst>
          </p:cNvPr>
          <p:cNvSpPr txBox="1"/>
          <p:nvPr/>
        </p:nvSpPr>
        <p:spPr>
          <a:xfrm>
            <a:off x="717336" y="2525450"/>
            <a:ext cx="6146602" cy="401264"/>
          </a:xfrm>
          <a:prstGeom prst="rect">
            <a:avLst/>
          </a:prstGeom>
          <a:solidFill>
            <a:schemeClr val="accent6"/>
          </a:solidFill>
          <a:ln w="6350">
            <a:solidFill>
              <a:schemeClr val="accent4">
                <a:lumMod val="50000"/>
              </a:schemeClr>
            </a:solidFill>
          </a:ln>
        </p:spPr>
        <p:txBody>
          <a:bodyPr wrap="square">
            <a:spAutoFit/>
          </a:bodyPr>
          <a:lstStyle/>
          <a:p>
            <a:pPr>
              <a:lnSpc>
                <a:spcPct val="120000"/>
              </a:lnSpc>
            </a:pPr>
            <a:r>
              <a:rPr lang="en-US" sz="1800" dirty="0">
                <a:solidFill>
                  <a:srgbClr val="000000"/>
                </a:solidFill>
                <a:effectLst/>
              </a:rPr>
              <a:t>42. Name and Title of Authorized Certifying Official</a:t>
            </a:r>
            <a:endParaRPr lang="en-US" sz="1800" b="1" dirty="0">
              <a:solidFill>
                <a:schemeClr val="bg1"/>
              </a:solidFill>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3668C6A-292E-1A72-F6D8-483D762E983D}"/>
              </a:ext>
            </a:extLst>
          </p:cNvPr>
          <p:cNvSpPr txBox="1"/>
          <p:nvPr/>
        </p:nvSpPr>
        <p:spPr>
          <a:xfrm>
            <a:off x="717336" y="2940436"/>
            <a:ext cx="6146602" cy="401264"/>
          </a:xfrm>
          <a:prstGeom prst="rect">
            <a:avLst/>
          </a:prstGeom>
          <a:solidFill>
            <a:schemeClr val="accent6"/>
          </a:solidFill>
          <a:ln w="6350">
            <a:solidFill>
              <a:schemeClr val="accent4">
                <a:lumMod val="50000"/>
              </a:schemeClr>
            </a:solidFill>
          </a:ln>
        </p:spPr>
        <p:txBody>
          <a:bodyPr wrap="square">
            <a:spAutoFit/>
          </a:bodyPr>
          <a:lstStyle/>
          <a:p>
            <a:pPr>
              <a:lnSpc>
                <a:spcPct val="120000"/>
              </a:lnSpc>
            </a:pPr>
            <a:r>
              <a:rPr lang="en-US" sz="1800" dirty="0">
                <a:solidFill>
                  <a:srgbClr val="000000"/>
                </a:solidFill>
                <a:effectLst/>
              </a:rPr>
              <a:t>43. Telephone (Area code, number, and extension)</a:t>
            </a:r>
          </a:p>
        </p:txBody>
      </p:sp>
      <p:sp>
        <p:nvSpPr>
          <p:cNvPr id="9" name="TextBox 8">
            <a:extLst>
              <a:ext uri="{FF2B5EF4-FFF2-40B4-BE49-F238E27FC236}">
                <a16:creationId xmlns:a16="http://schemas.microsoft.com/office/drawing/2014/main" id="{F45F6FD1-A95E-3D13-55A0-349C8A422BDC}"/>
              </a:ext>
            </a:extLst>
          </p:cNvPr>
          <p:cNvSpPr txBox="1"/>
          <p:nvPr/>
        </p:nvSpPr>
        <p:spPr>
          <a:xfrm>
            <a:off x="717336" y="3360341"/>
            <a:ext cx="6146602" cy="401264"/>
          </a:xfrm>
          <a:prstGeom prst="rect">
            <a:avLst/>
          </a:prstGeom>
          <a:solidFill>
            <a:schemeClr val="accent6"/>
          </a:solidFill>
          <a:ln w="6350">
            <a:solidFill>
              <a:schemeClr val="accent4">
                <a:lumMod val="50000"/>
              </a:schemeClr>
            </a:solidFill>
          </a:ln>
        </p:spPr>
        <p:txBody>
          <a:bodyPr wrap="square">
            <a:spAutoFit/>
          </a:bodyPr>
          <a:lstStyle/>
          <a:p>
            <a:pPr>
              <a:lnSpc>
                <a:spcPct val="120000"/>
              </a:lnSpc>
            </a:pPr>
            <a:r>
              <a:rPr lang="en-US" sz="1800" dirty="0">
                <a:solidFill>
                  <a:srgbClr val="000000"/>
                </a:solidFill>
                <a:effectLst/>
              </a:rPr>
              <a:t>44. Email Address</a:t>
            </a:r>
          </a:p>
        </p:txBody>
      </p:sp>
      <p:sp>
        <p:nvSpPr>
          <p:cNvPr id="10" name="TextBox 9">
            <a:extLst>
              <a:ext uri="{FF2B5EF4-FFF2-40B4-BE49-F238E27FC236}">
                <a16:creationId xmlns:a16="http://schemas.microsoft.com/office/drawing/2014/main" id="{ECD387F9-BEF4-CF34-915B-991455445F8A}"/>
              </a:ext>
            </a:extLst>
          </p:cNvPr>
          <p:cNvSpPr txBox="1"/>
          <p:nvPr/>
        </p:nvSpPr>
        <p:spPr>
          <a:xfrm>
            <a:off x="717336" y="3775327"/>
            <a:ext cx="6146602" cy="401264"/>
          </a:xfrm>
          <a:prstGeom prst="rect">
            <a:avLst/>
          </a:prstGeom>
          <a:solidFill>
            <a:schemeClr val="accent6"/>
          </a:solidFill>
          <a:ln w="6350">
            <a:solidFill>
              <a:schemeClr val="accent4">
                <a:lumMod val="50000"/>
              </a:schemeClr>
            </a:solidFill>
          </a:ln>
        </p:spPr>
        <p:txBody>
          <a:bodyPr wrap="square">
            <a:spAutoFit/>
          </a:bodyPr>
          <a:lstStyle/>
          <a:p>
            <a:pPr>
              <a:lnSpc>
                <a:spcPct val="120000"/>
              </a:lnSpc>
            </a:pPr>
            <a:r>
              <a:rPr lang="en-US" sz="1800" dirty="0">
                <a:solidFill>
                  <a:srgbClr val="000000"/>
                </a:solidFill>
                <a:effectLst/>
              </a:rPr>
              <a:t>45. Signature of Authorized Certifying Official</a:t>
            </a:r>
            <a:endParaRPr lang="en-US" sz="1800" dirty="0">
              <a:solidFill>
                <a:srgbClr val="000000"/>
              </a:solidFill>
              <a:effectLst/>
              <a:latin typeface="+mn-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5EB2F58-DB13-0970-46C3-6063BF928404}"/>
              </a:ext>
            </a:extLst>
          </p:cNvPr>
          <p:cNvSpPr txBox="1"/>
          <p:nvPr/>
        </p:nvSpPr>
        <p:spPr>
          <a:xfrm>
            <a:off x="717336" y="4193319"/>
            <a:ext cx="6146602" cy="401264"/>
          </a:xfrm>
          <a:prstGeom prst="rect">
            <a:avLst/>
          </a:prstGeom>
          <a:solidFill>
            <a:schemeClr val="accent6"/>
          </a:solidFill>
          <a:ln w="6350">
            <a:solidFill>
              <a:schemeClr val="accent4">
                <a:lumMod val="50000"/>
              </a:schemeClr>
            </a:solidFill>
          </a:ln>
        </p:spPr>
        <p:txBody>
          <a:bodyPr wrap="square">
            <a:spAutoFit/>
          </a:bodyPr>
          <a:lstStyle/>
          <a:p>
            <a:pPr>
              <a:lnSpc>
                <a:spcPct val="120000"/>
              </a:lnSpc>
            </a:pPr>
            <a:r>
              <a:rPr lang="en-US" sz="1800" dirty="0">
                <a:solidFill>
                  <a:srgbClr val="000000"/>
                </a:solidFill>
                <a:effectLst/>
              </a:rPr>
              <a:t>46. Date Report Submitted (Month, day, year)</a:t>
            </a:r>
          </a:p>
        </p:txBody>
      </p:sp>
      <p:sp>
        <p:nvSpPr>
          <p:cNvPr id="6" name="TextBox 5">
            <a:extLst>
              <a:ext uri="{FF2B5EF4-FFF2-40B4-BE49-F238E27FC236}">
                <a16:creationId xmlns:a16="http://schemas.microsoft.com/office/drawing/2014/main" id="{E0353939-B8D5-C838-801B-67493027514D}"/>
              </a:ext>
            </a:extLst>
          </p:cNvPr>
          <p:cNvSpPr txBox="1"/>
          <p:nvPr/>
        </p:nvSpPr>
        <p:spPr>
          <a:xfrm>
            <a:off x="353683" y="4868353"/>
            <a:ext cx="11838317" cy="1201611"/>
          </a:xfrm>
          <a:prstGeom prst="rect">
            <a:avLst/>
          </a:prstGeom>
          <a:noFill/>
        </p:spPr>
        <p:txBody>
          <a:bodyPr wrap="square" rtlCol="0">
            <a:spAutoFit/>
          </a:bodyPr>
          <a:lstStyle/>
          <a:p>
            <a:pPr marL="458788" marR="799465" indent="-285750">
              <a:lnSpc>
                <a:spcPct val="97000"/>
              </a:lnSpc>
              <a:spcBef>
                <a:spcPts val="895"/>
              </a:spcBef>
              <a:spcAft>
                <a:spcPts val="12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The</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Certifying Official</a:t>
            </a:r>
            <a:r>
              <a:rPr lang="en-US" sz="1600" spc="-4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must</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be</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familiar</a:t>
            </a:r>
            <a:r>
              <a:rPr lang="en-US" sz="1600" spc="-4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with</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the</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information</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contained in</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this</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report</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and</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know</a:t>
            </a:r>
            <a:r>
              <a:rPr lang="en-US" sz="1600" spc="-3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that</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it</a:t>
            </a:r>
            <a:r>
              <a:rPr lang="en-US" sz="1600" spc="-3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is true, complete, and accurate. </a:t>
            </a:r>
            <a:r>
              <a:rPr lang="en-US" sz="1600" b="1" dirty="0">
                <a:effectLst/>
                <a:latin typeface="Calibri" panose="020F0502020204030204" pitchFamily="34" charset="0"/>
                <a:ea typeface="Calibri" panose="020F0502020204030204" pitchFamily="34" charset="0"/>
              </a:rPr>
              <a:t>It is</a:t>
            </a:r>
            <a:r>
              <a:rPr lang="en-US" sz="1600" b="1" spc="-5" dirty="0">
                <a:effectLst/>
                <a:latin typeface="Calibri" panose="020F0502020204030204" pitchFamily="34" charset="0"/>
                <a:ea typeface="Calibri" panose="020F0502020204030204" pitchFamily="34" charset="0"/>
              </a:rPr>
              <a:t> </a:t>
            </a:r>
            <a:r>
              <a:rPr lang="en-US" sz="1600" b="1" dirty="0">
                <a:effectLst/>
                <a:latin typeface="Calibri" panose="020F0502020204030204" pitchFamily="34" charset="0"/>
                <a:ea typeface="Calibri" panose="020F0502020204030204" pitchFamily="34" charset="0"/>
              </a:rPr>
              <a:t>critical for the VR agency to be a part of this process and knowledgeable of what is being </a:t>
            </a:r>
            <a:r>
              <a:rPr lang="en-US" sz="1600" b="1" spc="-10" dirty="0">
                <a:effectLst/>
                <a:latin typeface="Calibri" panose="020F0502020204030204" pitchFamily="34" charset="0"/>
                <a:ea typeface="Calibri" panose="020F0502020204030204" pitchFamily="34" charset="0"/>
              </a:rPr>
              <a:t>reported.</a:t>
            </a:r>
            <a:endParaRPr lang="en-US" sz="1600" b="1" dirty="0">
              <a:effectLst/>
              <a:latin typeface="Calibri" panose="020F0502020204030204" pitchFamily="34" charset="0"/>
              <a:ea typeface="Calibri" panose="020F0502020204030204" pitchFamily="34" charset="0"/>
            </a:endParaRPr>
          </a:p>
          <a:p>
            <a:pPr marL="458788" marR="0" indent="-285750">
              <a:lnSpc>
                <a:spcPct val="97000"/>
              </a:lnSpc>
              <a:spcBef>
                <a:spcPts val="0"/>
              </a:spcBef>
              <a:spcAft>
                <a:spcPts val="12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RSA’s “acceptance” of an RSA-17 report does not mean that the accuracy and validity of the data reported has been verified by RSA.</a:t>
            </a:r>
            <a:br>
              <a:rPr lang="en-US" sz="1600" dirty="0">
                <a:effectLst/>
                <a:latin typeface="Calibri" panose="020F0502020204030204" pitchFamily="34" charset="0"/>
                <a:ea typeface="Calibri" panose="020F0502020204030204" pitchFamily="34" charset="0"/>
              </a:rPr>
            </a:br>
            <a:endParaRPr lang="en-US" sz="1600" dirty="0"/>
          </a:p>
        </p:txBody>
      </p:sp>
      <p:sp>
        <p:nvSpPr>
          <p:cNvPr id="13" name="Rectangle 12">
            <a:extLst>
              <a:ext uri="{FF2B5EF4-FFF2-40B4-BE49-F238E27FC236}">
                <a16:creationId xmlns:a16="http://schemas.microsoft.com/office/drawing/2014/main" id="{52E9E10E-B065-4A4F-58AC-F811A00319A6}"/>
              </a:ext>
              <a:ext uri="{C183D7F6-B498-43B3-948B-1728B52AA6E4}">
                <adec:decorative xmlns:adec="http://schemas.microsoft.com/office/drawing/2017/decorative" val="1"/>
              </a:ext>
            </a:extLst>
          </p:cNvPr>
          <p:cNvSpPr/>
          <p:nvPr/>
        </p:nvSpPr>
        <p:spPr bwMode="auto">
          <a:xfrm>
            <a:off x="6863938" y="2525450"/>
            <a:ext cx="4983069" cy="401264"/>
          </a:xfrm>
          <a:prstGeom prst="rect">
            <a:avLst/>
          </a:prstGeom>
          <a:solidFill>
            <a:schemeClr val="accent6"/>
          </a:solidFill>
          <a:ln w="6350">
            <a:solidFill>
              <a:schemeClr val="accent4">
                <a:lumMod val="50000"/>
              </a:schemeClr>
            </a:solid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4" name="Rectangle 13">
            <a:extLst>
              <a:ext uri="{FF2B5EF4-FFF2-40B4-BE49-F238E27FC236}">
                <a16:creationId xmlns:a16="http://schemas.microsoft.com/office/drawing/2014/main" id="{3FD988C0-8714-3D7D-762C-EC370B3D04C5}"/>
              </a:ext>
              <a:ext uri="{C183D7F6-B498-43B3-948B-1728B52AA6E4}">
                <adec:decorative xmlns:adec="http://schemas.microsoft.com/office/drawing/2017/decorative" val="1"/>
              </a:ext>
            </a:extLst>
          </p:cNvPr>
          <p:cNvSpPr/>
          <p:nvPr/>
        </p:nvSpPr>
        <p:spPr bwMode="auto">
          <a:xfrm>
            <a:off x="6863938" y="2940436"/>
            <a:ext cx="4983069" cy="401264"/>
          </a:xfrm>
          <a:prstGeom prst="rect">
            <a:avLst/>
          </a:prstGeom>
          <a:solidFill>
            <a:schemeClr val="accent6"/>
          </a:solidFill>
          <a:ln w="6350">
            <a:solidFill>
              <a:schemeClr val="accent4">
                <a:lumMod val="50000"/>
              </a:schemeClr>
            </a:solid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5" name="Rectangle 14">
            <a:extLst>
              <a:ext uri="{FF2B5EF4-FFF2-40B4-BE49-F238E27FC236}">
                <a16:creationId xmlns:a16="http://schemas.microsoft.com/office/drawing/2014/main" id="{3C5F5F53-0B00-7268-C3B0-CBCD91283402}"/>
              </a:ext>
              <a:ext uri="{C183D7F6-B498-43B3-948B-1728B52AA6E4}">
                <adec:decorative xmlns:adec="http://schemas.microsoft.com/office/drawing/2017/decorative" val="1"/>
              </a:ext>
            </a:extLst>
          </p:cNvPr>
          <p:cNvSpPr/>
          <p:nvPr/>
        </p:nvSpPr>
        <p:spPr bwMode="auto">
          <a:xfrm>
            <a:off x="6863938" y="3360341"/>
            <a:ext cx="4983069" cy="401264"/>
          </a:xfrm>
          <a:prstGeom prst="rect">
            <a:avLst/>
          </a:prstGeom>
          <a:solidFill>
            <a:schemeClr val="accent6"/>
          </a:solidFill>
          <a:ln w="6350">
            <a:solidFill>
              <a:schemeClr val="accent4">
                <a:lumMod val="50000"/>
              </a:schemeClr>
            </a:solid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6" name="Rectangle 15">
            <a:extLst>
              <a:ext uri="{FF2B5EF4-FFF2-40B4-BE49-F238E27FC236}">
                <a16:creationId xmlns:a16="http://schemas.microsoft.com/office/drawing/2014/main" id="{028181EC-6EF2-E90A-B8AD-9BE4A9C424A4}"/>
              </a:ext>
              <a:ext uri="{C183D7F6-B498-43B3-948B-1728B52AA6E4}">
                <adec:decorative xmlns:adec="http://schemas.microsoft.com/office/drawing/2017/decorative" val="1"/>
              </a:ext>
            </a:extLst>
          </p:cNvPr>
          <p:cNvSpPr/>
          <p:nvPr/>
        </p:nvSpPr>
        <p:spPr bwMode="auto">
          <a:xfrm>
            <a:off x="6863938" y="3775327"/>
            <a:ext cx="4983069" cy="401264"/>
          </a:xfrm>
          <a:prstGeom prst="rect">
            <a:avLst/>
          </a:prstGeom>
          <a:solidFill>
            <a:schemeClr val="accent6"/>
          </a:solidFill>
          <a:ln w="6350">
            <a:solidFill>
              <a:schemeClr val="accent4">
                <a:lumMod val="50000"/>
              </a:schemeClr>
            </a:solid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7" name="Rectangle 16">
            <a:extLst>
              <a:ext uri="{FF2B5EF4-FFF2-40B4-BE49-F238E27FC236}">
                <a16:creationId xmlns:a16="http://schemas.microsoft.com/office/drawing/2014/main" id="{1F3CAF2A-7AD1-A499-B47E-89B3E9694F2E}"/>
              </a:ext>
              <a:ext uri="{C183D7F6-B498-43B3-948B-1728B52AA6E4}">
                <adec:decorative xmlns:adec="http://schemas.microsoft.com/office/drawing/2017/decorative" val="1"/>
              </a:ext>
            </a:extLst>
          </p:cNvPr>
          <p:cNvSpPr/>
          <p:nvPr/>
        </p:nvSpPr>
        <p:spPr bwMode="auto">
          <a:xfrm>
            <a:off x="6863938" y="4193319"/>
            <a:ext cx="4983069" cy="401264"/>
          </a:xfrm>
          <a:prstGeom prst="rect">
            <a:avLst/>
          </a:prstGeom>
          <a:solidFill>
            <a:schemeClr val="accent6"/>
          </a:solidFill>
          <a:ln w="6350">
            <a:solidFill>
              <a:schemeClr val="accent4">
                <a:lumMod val="50000"/>
              </a:schemeClr>
            </a:solidFill>
          </a:ln>
        </p:spPr>
        <p:txBody>
          <a:bodyPr vert="horz" wrap="square" lIns="91440" tIns="45720" rIns="91440" bIns="45720" numCol="1" rtlCol="0" anchor="t" anchorCtr="0" compatLnSpc="1">
            <a:prstTxWarp prst="textNoShape">
              <a:avLst/>
            </a:prstTxWarp>
          </a:bodyPr>
          <a:lstStyle/>
          <a:p>
            <a:pPr algn="l"/>
            <a:endParaRPr lang="en-US" dirty="0"/>
          </a:p>
        </p:txBody>
      </p:sp>
    </p:spTree>
    <p:custDataLst>
      <p:tags r:id="rId1"/>
    </p:custDataLst>
    <p:extLst>
      <p:ext uri="{BB962C8B-B14F-4D97-AF65-F5344CB8AC3E}">
        <p14:creationId xmlns:p14="http://schemas.microsoft.com/office/powerpoint/2010/main" val="3131326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7EF0FDE-F759-AD9C-631E-A4AD680CC32D}"/>
              </a:ext>
              <a:ext uri="{C183D7F6-B498-43B3-948B-1728B52AA6E4}">
                <adec:decorative xmlns:adec="http://schemas.microsoft.com/office/drawing/2017/decorative" val="1"/>
              </a:ext>
            </a:extLst>
          </p:cNvPr>
          <p:cNvSpPr/>
          <p:nvPr/>
        </p:nvSpPr>
        <p:spPr bwMode="auto">
          <a:xfrm>
            <a:off x="1353587" y="-1313414"/>
            <a:ext cx="9484826" cy="9484826"/>
          </a:xfrm>
          <a:prstGeom prst="ellipse">
            <a:avLst/>
          </a:prstGeom>
          <a:solidFill>
            <a:srgbClr val="C7975E">
              <a:alpha val="15000"/>
            </a:srgb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4" name="Oval 3">
            <a:extLst>
              <a:ext uri="{FF2B5EF4-FFF2-40B4-BE49-F238E27FC236}">
                <a16:creationId xmlns:a16="http://schemas.microsoft.com/office/drawing/2014/main" id="{10EA3321-3955-B5D1-30F7-1455BDE3E5DF}"/>
              </a:ext>
              <a:ext uri="{C183D7F6-B498-43B3-948B-1728B52AA6E4}">
                <adec:decorative xmlns:adec="http://schemas.microsoft.com/office/drawing/2017/decorative" val="1"/>
              </a:ext>
            </a:extLst>
          </p:cNvPr>
          <p:cNvSpPr/>
          <p:nvPr/>
        </p:nvSpPr>
        <p:spPr bwMode="auto">
          <a:xfrm>
            <a:off x="1698567" y="-968433"/>
            <a:ext cx="8794865" cy="8794865"/>
          </a:xfrm>
          <a:prstGeom prst="ellipse">
            <a:avLst/>
          </a:prstGeom>
          <a:solidFill>
            <a:srgbClr val="C7975E"/>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AE87677F-5D77-8B8D-C9F6-C812713EC285}"/>
              </a:ext>
            </a:extLst>
          </p:cNvPr>
          <p:cNvSpPr>
            <a:spLocks noGrp="1"/>
          </p:cNvSpPr>
          <p:nvPr>
            <p:ph type="title"/>
          </p:nvPr>
        </p:nvSpPr>
        <p:spPr>
          <a:xfrm>
            <a:off x="2264664" y="939337"/>
            <a:ext cx="7662672" cy="1459849"/>
          </a:xfrm>
        </p:spPr>
        <p:txBody>
          <a:bodyPr/>
          <a:lstStyle/>
          <a:p>
            <a:r>
              <a:rPr lang="en-US" b="1" dirty="0"/>
              <a:t>Checklist Tool</a:t>
            </a:r>
          </a:p>
        </p:txBody>
      </p:sp>
      <p:sp>
        <p:nvSpPr>
          <p:cNvPr id="3" name="Content Placeholder 2">
            <a:extLst>
              <a:ext uri="{FF2B5EF4-FFF2-40B4-BE49-F238E27FC236}">
                <a16:creationId xmlns:a16="http://schemas.microsoft.com/office/drawing/2014/main" id="{F250DFCF-7C61-6C2A-9168-530ED9431CD1}"/>
              </a:ext>
            </a:extLst>
          </p:cNvPr>
          <p:cNvSpPr>
            <a:spLocks noGrp="1"/>
          </p:cNvSpPr>
          <p:nvPr>
            <p:ph type="body" idx="1"/>
          </p:nvPr>
        </p:nvSpPr>
        <p:spPr>
          <a:xfrm>
            <a:off x="2264664" y="2797227"/>
            <a:ext cx="7662672" cy="2614357"/>
          </a:xfrm>
        </p:spPr>
        <p:txBody>
          <a:bodyPr/>
          <a:lstStyle/>
          <a:p>
            <a:pPr marL="0" indent="0">
              <a:buNone/>
            </a:pPr>
            <a:r>
              <a:rPr lang="en-US" b="0" dirty="0"/>
              <a:t>The VRTAC-QM developed a </a:t>
            </a:r>
            <a:r>
              <a:rPr lang="en-US" dirty="0">
                <a:solidFill>
                  <a:schemeClr val="accent2">
                    <a:lumMod val="75000"/>
                  </a:schemeClr>
                </a:solidFill>
              </a:rPr>
              <a:t>Director Checklist for Reviewing the RSA-17 Report </a:t>
            </a:r>
            <a:r>
              <a:rPr lang="en-US" b="0" dirty="0"/>
              <a:t>that may used as a guide prior to submission.</a:t>
            </a:r>
          </a:p>
          <a:p>
            <a:pPr marL="0" indent="0">
              <a:buNone/>
            </a:pPr>
            <a:r>
              <a:rPr lang="en-US" b="0" dirty="0"/>
              <a:t>The guide includes key elements that must be understood in order to review the report for approval and signature. </a:t>
            </a:r>
          </a:p>
          <a:p>
            <a:endParaRPr lang="en-US" b="0" dirty="0"/>
          </a:p>
        </p:txBody>
      </p:sp>
    </p:spTree>
    <p:custDataLst>
      <p:tags r:id="rId1"/>
    </p:custDataLst>
    <p:extLst>
      <p:ext uri="{BB962C8B-B14F-4D97-AF65-F5344CB8AC3E}">
        <p14:creationId xmlns:p14="http://schemas.microsoft.com/office/powerpoint/2010/main" val="2414640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998453" y="2993873"/>
            <a:ext cx="8195094" cy="2292096"/>
          </a:xfrm>
          <a:prstGeom prst="rect">
            <a:avLst/>
          </a:prstGeom>
        </p:spPr>
        <p:txBody>
          <a:bodyPr spcFirstLastPara="1" vert="horz" wrap="square" lIns="121900" tIns="121900" rIns="121900" bIns="121900" rtlCol="0" anchor="t" anchorCtr="0">
            <a:noAutofit/>
          </a:bodyPr>
          <a:lstStyle/>
          <a:p>
            <a:pPr algn="ctr">
              <a:lnSpc>
                <a:spcPts val="7400"/>
              </a:lnSpc>
            </a:pPr>
            <a:r>
              <a:rPr lang="en-US" sz="6000" dirty="0">
                <a:solidFill>
                  <a:schemeClr val="bg1"/>
                </a:solidFill>
              </a:rPr>
              <a:t>Questions</a:t>
            </a:r>
            <a:br>
              <a:rPr lang="en-US" sz="6000" dirty="0">
                <a:solidFill>
                  <a:schemeClr val="bg1"/>
                </a:solidFill>
              </a:rPr>
            </a:br>
            <a:endParaRPr lang="en-US" sz="6000" dirty="0">
              <a:solidFill>
                <a:schemeClr val="bg1"/>
              </a:solidFill>
            </a:endParaRPr>
          </a:p>
        </p:txBody>
      </p:sp>
      <p:pic>
        <p:nvPicPr>
          <p:cNvPr id="3" name="Graphic 2">
            <a:extLst>
              <a:ext uri="{FF2B5EF4-FFF2-40B4-BE49-F238E27FC236}">
                <a16:creationId xmlns:a16="http://schemas.microsoft.com/office/drawing/2014/main" id="{3FB1D66C-DC9F-40CE-A240-D165245816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1237" y="1293953"/>
            <a:ext cx="2845968" cy="2845968"/>
          </a:xfrm>
          <a:prstGeom prst="rect">
            <a:avLst/>
          </a:prstGeom>
        </p:spPr>
      </p:pic>
      <p:sp>
        <p:nvSpPr>
          <p:cNvPr id="4" name="TextBox 3">
            <a:extLst>
              <a:ext uri="{FF2B5EF4-FFF2-40B4-BE49-F238E27FC236}">
                <a16:creationId xmlns:a16="http://schemas.microsoft.com/office/drawing/2014/main" id="{DCEEBD51-6864-65E1-14B7-B1944845ABB0}"/>
              </a:ext>
            </a:extLst>
          </p:cNvPr>
          <p:cNvSpPr txBox="1"/>
          <p:nvPr/>
        </p:nvSpPr>
        <p:spPr>
          <a:xfrm>
            <a:off x="3187839" y="4917716"/>
            <a:ext cx="7573945" cy="369332"/>
          </a:xfrm>
          <a:prstGeom prst="rect">
            <a:avLst/>
          </a:prstGeom>
          <a:noFill/>
        </p:spPr>
        <p:txBody>
          <a:bodyPr wrap="square">
            <a:spAutoFit/>
          </a:bodyPr>
          <a:lstStyle/>
          <a:p>
            <a:pPr marL="0" lvl="0" indent="0" algn="l" rtl="0">
              <a:spcBef>
                <a:spcPts val="0"/>
              </a:spcBef>
              <a:spcAft>
                <a:spcPts val="1200"/>
              </a:spcAft>
              <a:buNone/>
            </a:pPr>
            <a:r>
              <a:rPr lang="en-US" b="1" dirty="0">
                <a:solidFill>
                  <a:schemeClr val="bg1"/>
                </a:solidFill>
              </a:rPr>
              <a:t>Please direct questions to your RSA-SMPID state liaison.</a:t>
            </a:r>
          </a:p>
        </p:txBody>
      </p:sp>
    </p:spTree>
    <p:custDataLst>
      <p:tags r:id="rId1"/>
    </p:custDataLst>
    <p:extLst>
      <p:ext uri="{BB962C8B-B14F-4D97-AF65-F5344CB8AC3E}">
        <p14:creationId xmlns:p14="http://schemas.microsoft.com/office/powerpoint/2010/main" val="2616192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62328A9-1B41-051B-E26B-4746BEEB2011}"/>
              </a:ext>
            </a:extLst>
          </p:cNvPr>
          <p:cNvSpPr>
            <a:spLocks noGrp="1"/>
          </p:cNvSpPr>
          <p:nvPr>
            <p:ph type="title"/>
          </p:nvPr>
        </p:nvSpPr>
        <p:spPr/>
        <p:txBody>
          <a:bodyPr anchor="b" anchorCtr="0"/>
          <a:lstStyle/>
          <a:p>
            <a:r>
              <a:rPr lang="en-US" sz="4400" dirty="0">
                <a:solidFill>
                  <a:schemeClr val="tx1">
                    <a:lumMod val="75000"/>
                    <a:lumOff val="25000"/>
                  </a:schemeClr>
                </a:solidFill>
              </a:rPr>
              <a:t>Conference Partners</a:t>
            </a:r>
          </a:p>
        </p:txBody>
      </p:sp>
      <p:pic>
        <p:nvPicPr>
          <p:cNvPr id="1026" name="Picture 2" descr="Council of State Administrators of Vocational Rehabilitation (CSAVR)">
            <a:extLst>
              <a:ext uri="{FF2B5EF4-FFF2-40B4-BE49-F238E27FC236}">
                <a16:creationId xmlns:a16="http://schemas.microsoft.com/office/drawing/2014/main" id="{576AB7E4-0A0C-CC08-483B-C46007376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797" y="2435348"/>
            <a:ext cx="2809558" cy="832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ational Council of State Agencies for the Blind (NCSAB)">
            <a:extLst>
              <a:ext uri="{FF2B5EF4-FFF2-40B4-BE49-F238E27FC236}">
                <a16:creationId xmlns:a16="http://schemas.microsoft.com/office/drawing/2014/main" id="{6B328BD6-A877-C397-02CA-BC2ED5EF5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203" y="2426989"/>
            <a:ext cx="2255898" cy="849571"/>
          </a:xfrm>
          <a:prstGeom prst="rect">
            <a:avLst/>
          </a:prstGeom>
        </p:spPr>
      </p:pic>
      <p:pic>
        <p:nvPicPr>
          <p:cNvPr id="7" name="Picture 6" descr="Vocational Rehabilitation Technical Assistance Center for Quality Management  (VRTAC-QM)">
            <a:extLst>
              <a:ext uri="{FF2B5EF4-FFF2-40B4-BE49-F238E27FC236}">
                <a16:creationId xmlns:a16="http://schemas.microsoft.com/office/drawing/2014/main" id="{4F611CD6-4D91-FB0E-0939-A1B121A329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948" y="2385258"/>
            <a:ext cx="2417904" cy="933032"/>
          </a:xfrm>
          <a:prstGeom prst="rect">
            <a:avLst/>
          </a:prstGeom>
        </p:spPr>
      </p:pic>
      <p:pic>
        <p:nvPicPr>
          <p:cNvPr id="9" name="Picture 8" descr="Vocational Rehabilitation Technical Assistance Center for Quality Employment (VRTAC-QE)">
            <a:extLst>
              <a:ext uri="{FF2B5EF4-FFF2-40B4-BE49-F238E27FC236}">
                <a16:creationId xmlns:a16="http://schemas.microsoft.com/office/drawing/2014/main" id="{DA1F956B-A9E7-A6F4-BB0B-7FE3C15AD760}"/>
              </a:ext>
            </a:extLst>
          </p:cNvPr>
          <p:cNvPicPr>
            <a:picLocks noChangeAspect="1"/>
          </p:cNvPicPr>
          <p:nvPr/>
        </p:nvPicPr>
        <p:blipFill>
          <a:blip r:embed="rId7"/>
          <a:stretch>
            <a:fillRect/>
          </a:stretch>
        </p:blipFill>
        <p:spPr>
          <a:xfrm>
            <a:off x="3012729" y="3690112"/>
            <a:ext cx="2442598" cy="1169549"/>
          </a:xfrm>
          <a:prstGeom prst="rect">
            <a:avLst/>
          </a:prstGeom>
        </p:spPr>
      </p:pic>
      <p:pic>
        <p:nvPicPr>
          <p:cNvPr id="11" name="Picture 10" descr="National Technical Assistance Center on Transition (NTACT: The Collaborative)">
            <a:extLst>
              <a:ext uri="{FF2B5EF4-FFF2-40B4-BE49-F238E27FC236}">
                <a16:creationId xmlns:a16="http://schemas.microsoft.com/office/drawing/2014/main" id="{1D552E1C-2238-4E63-9979-86FAC29B8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772" y="3867873"/>
            <a:ext cx="2775092" cy="814027"/>
          </a:xfrm>
          <a:prstGeom prst="rect">
            <a:avLst/>
          </a:prstGeom>
        </p:spPr>
      </p:pic>
    </p:spTree>
    <p:custDataLst>
      <p:tags r:id="rId1"/>
    </p:custDataLst>
    <p:extLst>
      <p:ext uri="{BB962C8B-B14F-4D97-AF65-F5344CB8AC3E}">
        <p14:creationId xmlns:p14="http://schemas.microsoft.com/office/powerpoint/2010/main" val="2849548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C71055-85AD-9DDB-6D46-860318D2EB80}"/>
              </a:ext>
              <a:ext uri="{C183D7F6-B498-43B3-948B-1728B52AA6E4}">
                <adec:decorative xmlns:adec="http://schemas.microsoft.com/office/drawing/2017/decorative" val="1"/>
              </a:ext>
            </a:extLst>
          </p:cNvPr>
          <p:cNvSpPr/>
          <p:nvPr/>
        </p:nvSpPr>
        <p:spPr bwMode="auto">
          <a:xfrm>
            <a:off x="2945296" y="1798983"/>
            <a:ext cx="6301409" cy="2640013"/>
          </a:xfrm>
          <a:prstGeom prst="roundRect">
            <a:avLst/>
          </a:pr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3" name="Title 2">
            <a:extLst>
              <a:ext uri="{FF2B5EF4-FFF2-40B4-BE49-F238E27FC236}">
                <a16:creationId xmlns:a16="http://schemas.microsoft.com/office/drawing/2014/main" id="{FF23D241-A439-4F36-9635-6D74AD4F75E1}"/>
              </a:ext>
            </a:extLst>
          </p:cNvPr>
          <p:cNvSpPr>
            <a:spLocks noGrp="1"/>
          </p:cNvSpPr>
          <p:nvPr>
            <p:ph type="title"/>
          </p:nvPr>
        </p:nvSpPr>
        <p:spPr>
          <a:xfrm>
            <a:off x="2427259" y="3028208"/>
            <a:ext cx="7337482" cy="1177553"/>
          </a:xfrm>
        </p:spPr>
        <p:txBody>
          <a:bodyPr anchor="b" anchorCtr="0"/>
          <a:lstStyle/>
          <a:p>
            <a:r>
              <a:rPr lang="en-US" sz="6600" dirty="0">
                <a:solidFill>
                  <a:schemeClr val="tx1">
                    <a:lumMod val="75000"/>
                    <a:lumOff val="25000"/>
                  </a:schemeClr>
                </a:solidFill>
              </a:rPr>
              <a:t>Thank You</a:t>
            </a:r>
          </a:p>
        </p:txBody>
      </p:sp>
      <p:pic>
        <p:nvPicPr>
          <p:cNvPr id="8" name="Picture 7" descr="Vocational Rehabilitation Technical Assistance Center for Quality Management  (VRTAC-QM)">
            <a:extLst>
              <a:ext uri="{FF2B5EF4-FFF2-40B4-BE49-F238E27FC236}">
                <a16:creationId xmlns:a16="http://schemas.microsoft.com/office/drawing/2014/main" id="{FBD12DC3-9633-50CC-71A1-77C5C84370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4752" y="2082385"/>
            <a:ext cx="1542496" cy="762253"/>
          </a:xfrm>
          <a:prstGeom prst="rect">
            <a:avLst/>
          </a:prstGeom>
        </p:spPr>
      </p:pic>
      <p:sp>
        <p:nvSpPr>
          <p:cNvPr id="6" name="TextBox 5">
            <a:extLst>
              <a:ext uri="{FF2B5EF4-FFF2-40B4-BE49-F238E27FC236}">
                <a16:creationId xmlns:a16="http://schemas.microsoft.com/office/drawing/2014/main" id="{A27E4127-171E-1D49-4492-97BD57532A15}"/>
              </a:ext>
            </a:extLst>
          </p:cNvPr>
          <p:cNvSpPr txBox="1"/>
          <p:nvPr/>
        </p:nvSpPr>
        <p:spPr>
          <a:xfrm>
            <a:off x="10368070" y="6382352"/>
            <a:ext cx="1665514" cy="369332"/>
          </a:xfrm>
          <a:prstGeom prst="rect">
            <a:avLst/>
          </a:prstGeom>
          <a:noFill/>
        </p:spPr>
        <p:txBody>
          <a:bodyPr wrap="square">
            <a:spAutoFit/>
          </a:bodyPr>
          <a:lstStyle/>
          <a:p>
            <a:r>
              <a:rPr lang="en-US" sz="1800" b="1" dirty="0">
                <a:solidFill>
                  <a:schemeClr val="bg1"/>
                </a:solidFill>
                <a:hlinkClick r:id="rId5">
                  <a:extLst>
                    <a:ext uri="{A12FA001-AC4F-418D-AE19-62706E023703}">
                      <ahyp:hlinkClr xmlns:ahyp="http://schemas.microsoft.com/office/drawing/2018/hyperlinkcolor" val="tx"/>
                    </a:ext>
                  </a:extLst>
                </a:hlinkClick>
              </a:rPr>
              <a:t>vrtac-qm.org</a:t>
            </a:r>
            <a:endParaRPr lang="en-US" b="1" dirty="0">
              <a:solidFill>
                <a:schemeClr val="bg1"/>
              </a:solidFill>
            </a:endParaRPr>
          </a:p>
        </p:txBody>
      </p:sp>
    </p:spTree>
    <p:custDataLst>
      <p:tags r:id="rId1"/>
    </p:custDataLst>
    <p:extLst>
      <p:ext uri="{BB962C8B-B14F-4D97-AF65-F5344CB8AC3E}">
        <p14:creationId xmlns:p14="http://schemas.microsoft.com/office/powerpoint/2010/main" val="11781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0720-581D-4CFF-7E0A-29772072BE80}"/>
              </a:ext>
            </a:extLst>
          </p:cNvPr>
          <p:cNvSpPr>
            <a:spLocks noGrp="1"/>
          </p:cNvSpPr>
          <p:nvPr>
            <p:ph type="title"/>
          </p:nvPr>
        </p:nvSpPr>
        <p:spPr>
          <a:xfrm>
            <a:off x="717336" y="309534"/>
            <a:ext cx="10757328" cy="786422"/>
          </a:xfrm>
        </p:spPr>
        <p:txBody>
          <a:bodyPr/>
          <a:lstStyle/>
          <a:p>
            <a:r>
              <a:rPr lang="en-US" dirty="0"/>
              <a:t>RSA-17 General Information</a:t>
            </a:r>
          </a:p>
        </p:txBody>
      </p:sp>
      <p:sp>
        <p:nvSpPr>
          <p:cNvPr id="11" name="TextBox 10">
            <a:extLst>
              <a:ext uri="{FF2B5EF4-FFF2-40B4-BE49-F238E27FC236}">
                <a16:creationId xmlns:a16="http://schemas.microsoft.com/office/drawing/2014/main" id="{51A50641-8011-E0F7-11D7-1AB27CE474A0}"/>
              </a:ext>
            </a:extLst>
          </p:cNvPr>
          <p:cNvSpPr txBox="1"/>
          <p:nvPr/>
        </p:nvSpPr>
        <p:spPr>
          <a:xfrm>
            <a:off x="717336" y="1361185"/>
            <a:ext cx="8710603" cy="4720523"/>
          </a:xfrm>
          <a:prstGeom prst="rect">
            <a:avLst/>
          </a:prstGeom>
          <a:noFill/>
        </p:spPr>
        <p:txBody>
          <a:bodyPr wrap="square" rtlCol="0">
            <a:spAutoFit/>
          </a:bodyPr>
          <a:lstStyle/>
          <a:p>
            <a:pPr marL="285750" marR="448945" lvl="0" indent="-285750">
              <a:lnSpc>
                <a:spcPct val="125000"/>
              </a:lnSpc>
              <a:spcBef>
                <a:spcPts val="430"/>
              </a:spcBef>
              <a:spcAft>
                <a:spcPts val="0"/>
              </a:spcAft>
              <a:buClr>
                <a:schemeClr val="tx2">
                  <a:lumMod val="75000"/>
                </a:schemeClr>
              </a:buClr>
              <a:buSzPts val="2800"/>
              <a:buFont typeface="Arial" panose="020B0604020202020204" pitchFamily="34" charset="0"/>
              <a:buChar char="•"/>
              <a:tabLst>
                <a:tab pos="638175" algn="l"/>
              </a:tabLst>
            </a:pPr>
            <a:r>
              <a:rPr lang="en-US" sz="1800" dirty="0">
                <a:effectLst/>
                <a:ea typeface="Arial" panose="020B0604020202020204" pitchFamily="34" charset="0"/>
              </a:rPr>
              <a:t>The</a:t>
            </a:r>
            <a:r>
              <a:rPr lang="en-US" sz="1800" spc="-35" dirty="0">
                <a:effectLst/>
                <a:ea typeface="Arial" panose="020B0604020202020204" pitchFamily="34" charset="0"/>
              </a:rPr>
              <a:t> </a:t>
            </a:r>
            <a:r>
              <a:rPr lang="en-US" sz="1800" dirty="0">
                <a:effectLst/>
                <a:ea typeface="Arial" panose="020B0604020202020204" pitchFamily="34" charset="0"/>
              </a:rPr>
              <a:t>RSA-17</a:t>
            </a:r>
            <a:r>
              <a:rPr lang="en-US" sz="1800" spc="-60" dirty="0">
                <a:effectLst/>
                <a:ea typeface="Arial" panose="020B0604020202020204" pitchFamily="34" charset="0"/>
              </a:rPr>
              <a:t> </a:t>
            </a:r>
            <a:r>
              <a:rPr lang="en-US" sz="1800" dirty="0">
                <a:effectLst/>
                <a:ea typeface="Arial" panose="020B0604020202020204" pitchFamily="34" charset="0"/>
                <a:cs typeface="Calibri" panose="020F0502020204030204" pitchFamily="34" charset="0"/>
              </a:rPr>
              <a:t>collects</a:t>
            </a:r>
            <a:r>
              <a:rPr lang="en-US" sz="1800" spc="-45" dirty="0">
                <a:effectLst/>
                <a:ea typeface="Arial" panose="020B0604020202020204" pitchFamily="34" charset="0"/>
              </a:rPr>
              <a:t> </a:t>
            </a:r>
            <a:r>
              <a:rPr lang="en-US" sz="1800" dirty="0">
                <a:effectLst/>
                <a:ea typeface="Arial" panose="020B0604020202020204" pitchFamily="34" charset="0"/>
              </a:rPr>
              <a:t>data</a:t>
            </a:r>
            <a:r>
              <a:rPr lang="en-US" sz="1800" spc="-45" dirty="0">
                <a:effectLst/>
                <a:ea typeface="Arial" panose="020B0604020202020204" pitchFamily="34" charset="0"/>
              </a:rPr>
              <a:t> </a:t>
            </a:r>
            <a:r>
              <a:rPr lang="en-US" sz="1800" dirty="0">
                <a:effectLst/>
                <a:ea typeface="Arial" panose="020B0604020202020204" pitchFamily="34" charset="0"/>
              </a:rPr>
              <a:t>on</a:t>
            </a:r>
            <a:r>
              <a:rPr lang="en-US" sz="1800" spc="-35" dirty="0">
                <a:effectLst/>
                <a:ea typeface="Arial" panose="020B0604020202020204" pitchFamily="34" charset="0"/>
              </a:rPr>
              <a:t> </a:t>
            </a:r>
            <a:r>
              <a:rPr lang="en-US" sz="1800" dirty="0">
                <a:effectLst/>
                <a:ea typeface="Arial" panose="020B0604020202020204" pitchFamily="34" charset="0"/>
              </a:rPr>
              <a:t>VR</a:t>
            </a:r>
            <a:r>
              <a:rPr lang="en-US" sz="1800" spc="-35" dirty="0">
                <a:effectLst/>
                <a:ea typeface="Arial" panose="020B0604020202020204" pitchFamily="34" charset="0"/>
              </a:rPr>
              <a:t> </a:t>
            </a:r>
            <a:r>
              <a:rPr lang="en-US" sz="1800" dirty="0">
                <a:effectLst/>
                <a:ea typeface="Arial" panose="020B0604020202020204" pitchFamily="34" charset="0"/>
              </a:rPr>
              <a:t>program</a:t>
            </a:r>
            <a:r>
              <a:rPr lang="en-US" sz="1800" spc="-80" dirty="0">
                <a:effectLst/>
                <a:ea typeface="Arial" panose="020B0604020202020204" pitchFamily="34" charset="0"/>
              </a:rPr>
              <a:t> </a:t>
            </a:r>
            <a:r>
              <a:rPr lang="en-US" sz="1800" dirty="0">
                <a:effectLst/>
                <a:ea typeface="Arial" panose="020B0604020202020204" pitchFamily="34" charset="0"/>
              </a:rPr>
              <a:t>activities</a:t>
            </a:r>
            <a:r>
              <a:rPr lang="en-US" sz="1800" spc="-70" dirty="0">
                <a:effectLst/>
                <a:ea typeface="Arial" panose="020B0604020202020204" pitchFamily="34" charset="0"/>
              </a:rPr>
              <a:t> </a:t>
            </a:r>
            <a:r>
              <a:rPr lang="en-US" sz="1800" dirty="0">
                <a:effectLst/>
                <a:ea typeface="Arial" panose="020B0604020202020204" pitchFamily="34" charset="0"/>
              </a:rPr>
              <a:t>for</a:t>
            </a:r>
            <a:r>
              <a:rPr lang="en-US" sz="1800" spc="-60" dirty="0">
                <a:effectLst/>
                <a:ea typeface="Arial" panose="020B0604020202020204" pitchFamily="34" charset="0"/>
              </a:rPr>
              <a:t> </a:t>
            </a:r>
            <a:r>
              <a:rPr lang="en-US" sz="1800" dirty="0">
                <a:effectLst/>
                <a:ea typeface="Arial" panose="020B0604020202020204" pitchFamily="34" charset="0"/>
              </a:rPr>
              <a:t>agencies</a:t>
            </a:r>
            <a:r>
              <a:rPr lang="en-US" sz="1800" spc="-45" dirty="0">
                <a:effectLst/>
                <a:ea typeface="Arial" panose="020B0604020202020204" pitchFamily="34" charset="0"/>
              </a:rPr>
              <a:t> </a:t>
            </a:r>
            <a:r>
              <a:rPr lang="en-US" sz="1800" dirty="0">
                <a:effectLst/>
                <a:ea typeface="Arial" panose="020B0604020202020204" pitchFamily="34" charset="0"/>
              </a:rPr>
              <a:t>funded under</a:t>
            </a:r>
            <a:r>
              <a:rPr lang="en-US" sz="1800" spc="-10" dirty="0">
                <a:effectLst/>
                <a:ea typeface="Arial" panose="020B0604020202020204" pitchFamily="34" charset="0"/>
              </a:rPr>
              <a:t> </a:t>
            </a:r>
            <a:r>
              <a:rPr lang="en-US" sz="1800" dirty="0">
                <a:effectLst/>
                <a:ea typeface="Arial" panose="020B0604020202020204" pitchFamily="34" charset="0"/>
              </a:rPr>
              <a:t>the</a:t>
            </a:r>
            <a:r>
              <a:rPr lang="en-US" sz="1800" spc="-15" dirty="0">
                <a:effectLst/>
                <a:ea typeface="Arial" panose="020B0604020202020204" pitchFamily="34" charset="0"/>
              </a:rPr>
              <a:t> </a:t>
            </a:r>
            <a:r>
              <a:rPr lang="en-US" sz="1800" dirty="0">
                <a:effectLst/>
                <a:ea typeface="Arial" panose="020B0604020202020204" pitchFamily="34" charset="0"/>
              </a:rPr>
              <a:t>Rehabilitation</a:t>
            </a:r>
            <a:r>
              <a:rPr lang="en-US" sz="1800" spc="-85" dirty="0">
                <a:effectLst/>
                <a:ea typeface="Arial" panose="020B0604020202020204" pitchFamily="34" charset="0"/>
              </a:rPr>
              <a:t> </a:t>
            </a:r>
            <a:r>
              <a:rPr lang="en-US" sz="1800" dirty="0">
                <a:effectLst/>
                <a:ea typeface="Arial" panose="020B0604020202020204" pitchFamily="34" charset="0"/>
              </a:rPr>
              <a:t>Act</a:t>
            </a:r>
            <a:r>
              <a:rPr lang="en-US" sz="1800" spc="-20" dirty="0">
                <a:effectLst/>
                <a:ea typeface="Arial" panose="020B0604020202020204" pitchFamily="34" charset="0"/>
              </a:rPr>
              <a:t> </a:t>
            </a:r>
            <a:r>
              <a:rPr lang="en-US" sz="1800" dirty="0">
                <a:effectLst/>
                <a:ea typeface="Arial" panose="020B0604020202020204" pitchFamily="34" charset="0"/>
              </a:rPr>
              <a:t>of</a:t>
            </a:r>
            <a:r>
              <a:rPr lang="en-US" sz="1800" spc="-15" dirty="0">
                <a:effectLst/>
                <a:ea typeface="Arial" panose="020B0604020202020204" pitchFamily="34" charset="0"/>
              </a:rPr>
              <a:t> </a:t>
            </a:r>
            <a:r>
              <a:rPr lang="en-US" sz="1800" dirty="0">
                <a:effectLst/>
                <a:ea typeface="Arial" panose="020B0604020202020204" pitchFamily="34" charset="0"/>
              </a:rPr>
              <a:t>1973 (Rehabilitation</a:t>
            </a:r>
            <a:r>
              <a:rPr lang="en-US" sz="1800" spc="-85" dirty="0">
                <a:effectLst/>
                <a:ea typeface="Arial" panose="020B0604020202020204" pitchFamily="34" charset="0"/>
              </a:rPr>
              <a:t> </a:t>
            </a:r>
            <a:r>
              <a:rPr lang="en-US" sz="1800" dirty="0">
                <a:effectLst/>
                <a:ea typeface="Arial" panose="020B0604020202020204" pitchFamily="34" charset="0"/>
              </a:rPr>
              <a:t>Act).</a:t>
            </a:r>
          </a:p>
          <a:p>
            <a:pPr marL="285750" marR="448945" indent="-285750">
              <a:lnSpc>
                <a:spcPct val="125000"/>
              </a:lnSpc>
              <a:spcBef>
                <a:spcPts val="430"/>
              </a:spcBef>
              <a:buClr>
                <a:schemeClr val="tx2">
                  <a:lumMod val="75000"/>
                </a:schemeClr>
              </a:buClr>
              <a:buSzPts val="2800"/>
              <a:buFont typeface="Arial" panose="020B0604020202020204" pitchFamily="34" charset="0"/>
              <a:buChar char="•"/>
              <a:tabLst>
                <a:tab pos="638175" algn="l"/>
              </a:tabLst>
            </a:pPr>
            <a:r>
              <a:rPr lang="en-US" sz="1800" dirty="0">
                <a:effectLst/>
                <a:ea typeface="Arial" panose="020B0604020202020204" pitchFamily="34" charset="0"/>
                <a:cs typeface="Calibri" panose="020F0502020204030204" pitchFamily="34" charset="0"/>
              </a:rPr>
              <a:t>It is</a:t>
            </a:r>
            <a:r>
              <a:rPr lang="en-US" sz="1800" spc="-4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a</a:t>
            </a:r>
            <a:r>
              <a:rPr lang="en-US" sz="1800" spc="-3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cumulative</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report</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that</a:t>
            </a:r>
            <a:r>
              <a:rPr lang="en-US" sz="1800" spc="-4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captures</a:t>
            </a:r>
            <a:r>
              <a:rPr lang="en-US" sz="1800" spc="-1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4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financial</a:t>
            </a:r>
            <a:r>
              <a:rPr lang="en-US" sz="1800" spc="-7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status</a:t>
            </a:r>
            <a:r>
              <a:rPr lang="en-US" sz="1800" spc="-4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of a specific grant award (e.g., H126A230XXX) at a specific point in time.</a:t>
            </a:r>
          </a:p>
          <a:p>
            <a:pPr marL="285750" marR="448945" indent="-285750">
              <a:lnSpc>
                <a:spcPct val="125000"/>
              </a:lnSpc>
              <a:spcBef>
                <a:spcPts val="430"/>
              </a:spcBef>
              <a:buClr>
                <a:schemeClr val="tx2">
                  <a:lumMod val="75000"/>
                </a:schemeClr>
              </a:buClr>
              <a:buSzPts val="2800"/>
              <a:buFont typeface="Arial" panose="020B0604020202020204" pitchFamily="34" charset="0"/>
              <a:buChar char="•"/>
              <a:tabLst>
                <a:tab pos="638175" algn="l"/>
              </a:tabLst>
            </a:pPr>
            <a:r>
              <a:rPr lang="en-US" sz="1800" dirty="0">
                <a:effectLst/>
                <a:ea typeface="Arial" panose="020B0604020202020204" pitchFamily="34" charset="0"/>
                <a:cs typeface="Calibri" panose="020F0502020204030204" pitchFamily="34" charset="0"/>
              </a:rPr>
              <a:t>The</a:t>
            </a:r>
            <a:r>
              <a:rPr lang="en-US" sz="1800" spc="-2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form</a:t>
            </a:r>
            <a:r>
              <a:rPr lang="en-US" sz="1800" spc="-9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is</a:t>
            </a:r>
            <a:r>
              <a:rPr lang="en-US" sz="1800" spc="-2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used</a:t>
            </a:r>
            <a:r>
              <a:rPr lang="en-US" sz="1800" spc="-1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to</a:t>
            </a:r>
            <a:r>
              <a:rPr lang="en-US" sz="1800" spc="-5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report</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cumulative</a:t>
            </a:r>
            <a:r>
              <a:rPr lang="en-US" sz="1800" spc="-4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expenses</a:t>
            </a:r>
            <a:r>
              <a:rPr lang="en-US" sz="1800" spc="-2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that</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are</a:t>
            </a:r>
            <a:r>
              <a:rPr lang="en-US" sz="1800" spc="-4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calculated</a:t>
            </a:r>
            <a:r>
              <a:rPr lang="en-US" sz="1800" spc="-3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by adding all expenses from the beginning of the period of performance for</a:t>
            </a:r>
            <a:r>
              <a:rPr lang="en-US" sz="1800" spc="-45"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 specific</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award, identified in A.1.,</a:t>
            </a:r>
            <a:r>
              <a:rPr lang="en-US" sz="1800" spc="-7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to</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end</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of</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reporting</a:t>
            </a:r>
            <a:r>
              <a:rPr lang="en-US" sz="1800" spc="-6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period</a:t>
            </a:r>
            <a:r>
              <a:rPr lang="en-US" sz="1800" spc="-4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specified</a:t>
            </a:r>
            <a:r>
              <a:rPr lang="en-US" sz="1800" spc="-5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on</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the</a:t>
            </a:r>
            <a:r>
              <a:rPr lang="en-US" sz="1800" spc="-20" dirty="0">
                <a:effectLst/>
                <a:ea typeface="Arial" panose="020B0604020202020204" pitchFamily="34" charset="0"/>
                <a:cs typeface="Calibri" panose="020F0502020204030204" pitchFamily="34" charset="0"/>
              </a:rPr>
              <a:t> </a:t>
            </a:r>
            <a:r>
              <a:rPr lang="en-US" sz="1800" dirty="0">
                <a:effectLst/>
                <a:ea typeface="Arial" panose="020B0604020202020204" pitchFamily="34" charset="0"/>
                <a:cs typeface="Calibri" panose="020F0502020204030204" pitchFamily="34" charset="0"/>
              </a:rPr>
              <a:t>RSA-</a:t>
            </a:r>
            <a:r>
              <a:rPr lang="en-US" sz="1800" spc="-20" dirty="0">
                <a:effectLst/>
                <a:ea typeface="Arial" panose="020B0604020202020204" pitchFamily="34" charset="0"/>
                <a:cs typeface="Calibri" panose="020F0502020204030204" pitchFamily="34" charset="0"/>
              </a:rPr>
              <a:t>17.</a:t>
            </a:r>
          </a:p>
          <a:p>
            <a:pPr marL="285750" marR="448945" indent="-285750">
              <a:lnSpc>
                <a:spcPct val="125000"/>
              </a:lnSpc>
              <a:spcBef>
                <a:spcPts val="430"/>
              </a:spcBef>
              <a:buClr>
                <a:schemeClr val="tx2">
                  <a:lumMod val="75000"/>
                </a:schemeClr>
              </a:buClr>
              <a:buSzPts val="2800"/>
              <a:buFont typeface="Arial" panose="020B0604020202020204" pitchFamily="34" charset="0"/>
              <a:buChar char="•"/>
              <a:tabLst>
                <a:tab pos="638175" algn="l"/>
              </a:tabLst>
            </a:pPr>
            <a:r>
              <a:rPr lang="en-US" sz="1800" dirty="0">
                <a:effectLst/>
                <a:ea typeface="Arial" panose="020B0604020202020204" pitchFamily="34" charset="0"/>
                <a:cs typeface="Calibri" panose="020F0502020204030204" pitchFamily="34" charset="0"/>
              </a:rPr>
              <a:t>This means the Federal award data reported throughout the RSA-17, including, but not limited to, those in Section B., Federal Funds, must specifically account for Federal award drawdowns, disbursements, expenditures, obligations, and unobligated funds directly associated with the Federal Award Identification Number identified in data element A.1. </a:t>
            </a:r>
            <a:endParaRPr lang="en-US" sz="1800" dirty="0">
              <a:effectLst/>
              <a:ea typeface="Arial" panose="020B0604020202020204" pitchFamily="34" charset="0"/>
            </a:endParaRPr>
          </a:p>
        </p:txBody>
      </p:sp>
      <p:pic>
        <p:nvPicPr>
          <p:cNvPr id="12" name="Graphic 11">
            <a:extLst>
              <a:ext uri="{FF2B5EF4-FFF2-40B4-BE49-F238E27FC236}">
                <a16:creationId xmlns:a16="http://schemas.microsoft.com/office/drawing/2014/main" id="{C2D63116-0DD3-A9E4-AA6A-FE4AEAD2642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2086" y="2812968"/>
            <a:ext cx="4572000" cy="4572000"/>
          </a:xfrm>
          <a:prstGeom prst="rect">
            <a:avLst/>
          </a:prstGeom>
        </p:spPr>
      </p:pic>
    </p:spTree>
    <p:custDataLst>
      <p:tags r:id="rId1"/>
    </p:custDataLst>
    <p:extLst>
      <p:ext uri="{BB962C8B-B14F-4D97-AF65-F5344CB8AC3E}">
        <p14:creationId xmlns:p14="http://schemas.microsoft.com/office/powerpoint/2010/main" val="320837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79E7-96B4-1DB3-9AEF-252042A634B4}"/>
              </a:ext>
              <a:ext uri="{C183D7F6-B498-43B3-948B-1728B52AA6E4}">
                <adec:decorative xmlns:adec="http://schemas.microsoft.com/office/drawing/2017/decorative" val="0"/>
              </a:ext>
            </a:extLst>
          </p:cNvPr>
          <p:cNvSpPr>
            <a:spLocks noGrp="1"/>
          </p:cNvSpPr>
          <p:nvPr>
            <p:ph type="title"/>
          </p:nvPr>
        </p:nvSpPr>
        <p:spPr>
          <a:xfrm>
            <a:off x="731520" y="365761"/>
            <a:ext cx="10757328" cy="798021"/>
          </a:xfrm>
        </p:spPr>
        <p:txBody>
          <a:bodyPr>
            <a:normAutofit/>
          </a:bodyPr>
          <a:lstStyle/>
          <a:p>
            <a:r>
              <a:rPr lang="en-US" dirty="0"/>
              <a:t>RSA-17 General Information </a:t>
            </a:r>
            <a:r>
              <a:rPr lang="en-US" sz="1800" b="0" dirty="0"/>
              <a:t>(2)</a:t>
            </a:r>
          </a:p>
        </p:txBody>
      </p:sp>
      <p:sp>
        <p:nvSpPr>
          <p:cNvPr id="5" name="Rectangle: Rounded Corners 4">
            <a:extLst>
              <a:ext uri="{FF2B5EF4-FFF2-40B4-BE49-F238E27FC236}">
                <a16:creationId xmlns:a16="http://schemas.microsoft.com/office/drawing/2014/main" id="{EA00546E-AF4A-3D91-9569-52D9DD469556}"/>
              </a:ext>
              <a:ext uri="{C183D7F6-B498-43B3-948B-1728B52AA6E4}">
                <adec:decorative xmlns:adec="http://schemas.microsoft.com/office/drawing/2017/decorative" val="1"/>
              </a:ext>
            </a:extLst>
          </p:cNvPr>
          <p:cNvSpPr/>
          <p:nvPr/>
        </p:nvSpPr>
        <p:spPr bwMode="auto">
          <a:xfrm>
            <a:off x="434044" y="2601884"/>
            <a:ext cx="3391593" cy="4076800"/>
          </a:xfrm>
          <a:prstGeom prst="roundRect">
            <a:avLst/>
          </a:pr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7" name="TextBox 6">
            <a:extLst>
              <a:ext uri="{FF2B5EF4-FFF2-40B4-BE49-F238E27FC236}">
                <a16:creationId xmlns:a16="http://schemas.microsoft.com/office/drawing/2014/main" id="{B606AA4A-2404-DEF0-5951-5FA4A45CB9AC}"/>
              </a:ext>
            </a:extLst>
          </p:cNvPr>
          <p:cNvSpPr txBox="1"/>
          <p:nvPr/>
        </p:nvSpPr>
        <p:spPr>
          <a:xfrm>
            <a:off x="595416" y="3088769"/>
            <a:ext cx="3524596" cy="3316292"/>
          </a:xfrm>
          <a:prstGeom prst="rect">
            <a:avLst/>
          </a:prstGeom>
          <a:noFill/>
        </p:spPr>
        <p:txBody>
          <a:bodyPr wrap="square" rtlCol="0">
            <a:spAutoFit/>
          </a:bodyPr>
          <a:lstStyle/>
          <a:p>
            <a:pPr marR="410210" lvl="0">
              <a:lnSpc>
                <a:spcPct val="97000"/>
              </a:lnSpc>
              <a:spcBef>
                <a:spcPts val="430"/>
              </a:spcBef>
              <a:spcAft>
                <a:spcPts val="0"/>
              </a:spcAft>
              <a:buSzPts val="2800"/>
              <a:tabLst>
                <a:tab pos="866140" algn="l"/>
                <a:tab pos="866775" algn="l"/>
              </a:tabLst>
            </a:pPr>
            <a:r>
              <a:rPr lang="en-US" sz="1800" dirty="0">
                <a:solidFill>
                  <a:schemeClr val="bg1"/>
                </a:solidFill>
                <a:effectLst/>
                <a:latin typeface="Calibri" panose="020F0502020204030204" pitchFamily="34" charset="0"/>
                <a:ea typeface="Arial" panose="020B0604020202020204" pitchFamily="34" charset="0"/>
              </a:rPr>
              <a:t>The data collected via the RSA-17 are necessary to ensure Federal requirements imposed by the Rehabilitation Act and its implementing Federal regulations are satisfied, including but not limited to match, maintenance</a:t>
            </a:r>
            <a:r>
              <a:rPr lang="en-US" sz="1800" spc="-4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of</a:t>
            </a:r>
            <a:r>
              <a:rPr lang="en-US" sz="1800" spc="-7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effort,</a:t>
            </a:r>
            <a:r>
              <a:rPr lang="en-US" sz="1800" spc="-11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and</a:t>
            </a:r>
            <a:r>
              <a:rPr lang="en-US" sz="1800" spc="-2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the</a:t>
            </a:r>
            <a:r>
              <a:rPr lang="en-US" sz="1800" spc="-5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reservation</a:t>
            </a:r>
            <a:r>
              <a:rPr lang="en-US" sz="1800" spc="-8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of</a:t>
            </a:r>
            <a:r>
              <a:rPr lang="en-US" sz="1800" spc="-4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funds</a:t>
            </a:r>
            <a:r>
              <a:rPr lang="en-US" sz="1800" spc="-3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for</a:t>
            </a:r>
            <a:r>
              <a:rPr lang="en-US" sz="1800" spc="-6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the</a:t>
            </a:r>
            <a:r>
              <a:rPr lang="en-US" sz="1800" spc="-5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provision of pre-employment transition services.</a:t>
            </a:r>
          </a:p>
        </p:txBody>
      </p:sp>
      <p:sp>
        <p:nvSpPr>
          <p:cNvPr id="8" name="Rectangle: Rounded Corners 7">
            <a:extLst>
              <a:ext uri="{FF2B5EF4-FFF2-40B4-BE49-F238E27FC236}">
                <a16:creationId xmlns:a16="http://schemas.microsoft.com/office/drawing/2014/main" id="{373CD16E-14DE-AA69-BDBC-D8C63D9E6BF8}"/>
              </a:ext>
              <a:ext uri="{C183D7F6-B498-43B3-948B-1728B52AA6E4}">
                <adec:decorative xmlns:adec="http://schemas.microsoft.com/office/drawing/2017/decorative" val="1"/>
              </a:ext>
            </a:extLst>
          </p:cNvPr>
          <p:cNvSpPr/>
          <p:nvPr/>
        </p:nvSpPr>
        <p:spPr bwMode="auto">
          <a:xfrm>
            <a:off x="4253016" y="2593570"/>
            <a:ext cx="3391593" cy="4068487"/>
          </a:xfrm>
          <a:prstGeom prst="roundRect">
            <a:avLst/>
          </a:pr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9" name="TextBox 8">
            <a:extLst>
              <a:ext uri="{FF2B5EF4-FFF2-40B4-BE49-F238E27FC236}">
                <a16:creationId xmlns:a16="http://schemas.microsoft.com/office/drawing/2014/main" id="{9D73356C-674B-7137-D5DF-35C67B1ED9F1}"/>
              </a:ext>
            </a:extLst>
          </p:cNvPr>
          <p:cNvSpPr txBox="1"/>
          <p:nvPr/>
        </p:nvSpPr>
        <p:spPr>
          <a:xfrm>
            <a:off x="4414388" y="3080456"/>
            <a:ext cx="3524596" cy="3316292"/>
          </a:xfrm>
          <a:prstGeom prst="rect">
            <a:avLst/>
          </a:prstGeom>
          <a:noFill/>
        </p:spPr>
        <p:txBody>
          <a:bodyPr wrap="square" rtlCol="0">
            <a:spAutoFit/>
          </a:bodyPr>
          <a:lstStyle/>
          <a:p>
            <a:pPr marR="446405" lvl="0">
              <a:lnSpc>
                <a:spcPct val="97000"/>
              </a:lnSpc>
              <a:spcBef>
                <a:spcPts val="660"/>
              </a:spcBef>
              <a:spcAft>
                <a:spcPts val="0"/>
              </a:spcAft>
              <a:buSzPts val="2800"/>
              <a:tabLst>
                <a:tab pos="866140" algn="l"/>
                <a:tab pos="866775" algn="l"/>
              </a:tabLst>
            </a:pPr>
            <a:r>
              <a:rPr lang="en-US" sz="1800" dirty="0">
                <a:solidFill>
                  <a:schemeClr val="bg1"/>
                </a:solidFill>
                <a:effectLst/>
                <a:latin typeface="Calibri" panose="020F0502020204030204" pitchFamily="34" charset="0"/>
                <a:ea typeface="Arial" panose="020B0604020202020204" pitchFamily="34" charset="0"/>
              </a:rPr>
              <a:t>The RSA-17 superseded the RSA-2 and the SF-425 for this purpose and was</a:t>
            </a:r>
            <a:r>
              <a:rPr lang="en-US" sz="1800" spc="-4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effective</a:t>
            </a:r>
            <a:r>
              <a:rPr lang="en-US" sz="1800" spc="-10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for</a:t>
            </a:r>
            <a:r>
              <a:rPr lang="en-US" sz="1800" spc="-7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the</a:t>
            </a:r>
            <a:r>
              <a:rPr lang="en-US" sz="1800" spc="-4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VR</a:t>
            </a:r>
            <a:r>
              <a:rPr lang="en-US" sz="1800" spc="-5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program</a:t>
            </a:r>
            <a:r>
              <a:rPr lang="en-US" sz="1800" spc="-8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for</a:t>
            </a:r>
            <a:r>
              <a:rPr lang="en-US" sz="1800" spc="-7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new</a:t>
            </a:r>
            <a:r>
              <a:rPr lang="en-US" sz="1800" spc="-4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VR</a:t>
            </a:r>
            <a:r>
              <a:rPr lang="en-US" sz="1800" spc="-2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grant</a:t>
            </a:r>
            <a:r>
              <a:rPr lang="en-US" sz="1800" spc="-8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awards</a:t>
            </a:r>
            <a:r>
              <a:rPr lang="en-US" sz="1800" spc="-4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issued</a:t>
            </a:r>
            <a:r>
              <a:rPr lang="en-US" sz="1800" spc="-75"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on</a:t>
            </a:r>
            <a:r>
              <a:rPr lang="en-US" sz="1800" spc="-40" dirty="0">
                <a:solidFill>
                  <a:schemeClr val="bg1"/>
                </a:solidFill>
                <a:effectLst/>
                <a:latin typeface="Calibri" panose="020F0502020204030204" pitchFamily="34" charset="0"/>
                <a:ea typeface="Arial" panose="020B0604020202020204" pitchFamily="34" charset="0"/>
              </a:rPr>
              <a:t> </a:t>
            </a:r>
            <a:r>
              <a:rPr lang="en-US" sz="1800" dirty="0">
                <a:solidFill>
                  <a:schemeClr val="bg1"/>
                </a:solidFill>
                <a:effectLst/>
                <a:latin typeface="Calibri" panose="020F0502020204030204" pitchFamily="34" charset="0"/>
                <a:ea typeface="Arial" panose="020B0604020202020204" pitchFamily="34" charset="0"/>
              </a:rPr>
              <a:t>or after October 1, 2020 (FFY 2021). Some data elements in the SF-425 and RSA-2 may appear identical to RSA-17 data elements; however, this does not mean the elements are exactly the same.</a:t>
            </a:r>
          </a:p>
        </p:txBody>
      </p:sp>
      <p:sp>
        <p:nvSpPr>
          <p:cNvPr id="10" name="Rectangle: Rounded Corners 9">
            <a:extLst>
              <a:ext uri="{FF2B5EF4-FFF2-40B4-BE49-F238E27FC236}">
                <a16:creationId xmlns:a16="http://schemas.microsoft.com/office/drawing/2014/main" id="{3815D636-CE8F-4A07-3D0B-3CC22E315A6B}"/>
              </a:ext>
              <a:ext uri="{C183D7F6-B498-43B3-948B-1728B52AA6E4}">
                <adec:decorative xmlns:adec="http://schemas.microsoft.com/office/drawing/2017/decorative" val="1"/>
              </a:ext>
            </a:extLst>
          </p:cNvPr>
          <p:cNvSpPr/>
          <p:nvPr/>
        </p:nvSpPr>
        <p:spPr bwMode="auto">
          <a:xfrm>
            <a:off x="8071988" y="2585258"/>
            <a:ext cx="3391593" cy="4076799"/>
          </a:xfrm>
          <a:prstGeom prst="roundRect">
            <a:avLst/>
          </a:pr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1" name="TextBox 10">
            <a:extLst>
              <a:ext uri="{FF2B5EF4-FFF2-40B4-BE49-F238E27FC236}">
                <a16:creationId xmlns:a16="http://schemas.microsoft.com/office/drawing/2014/main" id="{FADF218C-1EC5-3EE9-719D-08BB9A01E148}"/>
              </a:ext>
            </a:extLst>
          </p:cNvPr>
          <p:cNvSpPr txBox="1"/>
          <p:nvPr/>
        </p:nvSpPr>
        <p:spPr>
          <a:xfrm>
            <a:off x="8233360" y="3072144"/>
            <a:ext cx="3524596" cy="2778966"/>
          </a:xfrm>
          <a:prstGeom prst="rect">
            <a:avLst/>
          </a:prstGeom>
          <a:noFill/>
        </p:spPr>
        <p:txBody>
          <a:bodyPr wrap="square" rtlCol="0">
            <a:spAutoFit/>
          </a:bodyPr>
          <a:lstStyle/>
          <a:p>
            <a:pPr marR="446405" lvl="0">
              <a:lnSpc>
                <a:spcPct val="97000"/>
              </a:lnSpc>
              <a:spcBef>
                <a:spcPts val="660"/>
              </a:spcBef>
              <a:spcAft>
                <a:spcPts val="0"/>
              </a:spcAft>
              <a:buSzPts val="2800"/>
              <a:tabLst>
                <a:tab pos="866140" algn="l"/>
                <a:tab pos="866775" algn="l"/>
              </a:tabLst>
            </a:pPr>
            <a:r>
              <a:rPr lang="en-US" sz="1800" dirty="0">
                <a:solidFill>
                  <a:schemeClr val="bg1"/>
                </a:solidFill>
                <a:effectLst/>
                <a:latin typeface="Calibri" panose="020F0502020204030204" pitchFamily="34" charset="0"/>
                <a:ea typeface="Arial" panose="020B0604020202020204" pitchFamily="34" charset="0"/>
              </a:rPr>
              <a:t>RSA will be publishing a minor update to the RSA-17 soon that will make the language consistent with the revisions to the Uniform Guidance and provide clarifications in the instructions to certain fields responding to frequently asked questions regarding what should be reported.</a:t>
            </a:r>
          </a:p>
        </p:txBody>
      </p:sp>
      <p:pic>
        <p:nvPicPr>
          <p:cNvPr id="3" name="Graphic 2">
            <a:extLst>
              <a:ext uri="{FF2B5EF4-FFF2-40B4-BE49-F238E27FC236}">
                <a16:creationId xmlns:a16="http://schemas.microsoft.com/office/drawing/2014/main" id="{CF940C22-5B55-D035-8CE1-98DF5298C4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416" y="1697898"/>
            <a:ext cx="1147428" cy="1147428"/>
          </a:xfrm>
          <a:prstGeom prst="rect">
            <a:avLst/>
          </a:prstGeom>
        </p:spPr>
      </p:pic>
      <p:pic>
        <p:nvPicPr>
          <p:cNvPr id="4" name="Graphic 3">
            <a:extLst>
              <a:ext uri="{FF2B5EF4-FFF2-40B4-BE49-F238E27FC236}">
                <a16:creationId xmlns:a16="http://schemas.microsoft.com/office/drawing/2014/main" id="{1DDA4550-1013-ABB8-BB28-05626D039F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5098" y="1829361"/>
            <a:ext cx="1147428" cy="1147428"/>
          </a:xfrm>
          <a:prstGeom prst="rect">
            <a:avLst/>
          </a:prstGeom>
        </p:spPr>
      </p:pic>
      <p:pic>
        <p:nvPicPr>
          <p:cNvPr id="6" name="Graphic 5">
            <a:extLst>
              <a:ext uri="{FF2B5EF4-FFF2-40B4-BE49-F238E27FC236}">
                <a16:creationId xmlns:a16="http://schemas.microsoft.com/office/drawing/2014/main" id="{22A41713-4C0D-1B02-CE01-4D307F8E83C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1420" y="1857437"/>
            <a:ext cx="1147428" cy="1147428"/>
          </a:xfrm>
          <a:prstGeom prst="rect">
            <a:avLst/>
          </a:prstGeom>
        </p:spPr>
      </p:pic>
    </p:spTree>
    <p:custDataLst>
      <p:tags r:id="rId1"/>
    </p:custDataLst>
    <p:extLst>
      <p:ext uri="{BB962C8B-B14F-4D97-AF65-F5344CB8AC3E}">
        <p14:creationId xmlns:p14="http://schemas.microsoft.com/office/powerpoint/2010/main" val="28122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C9CE1F-1BAE-05B4-AE89-7D8928672B63}"/>
              </a:ext>
              <a:ext uri="{C183D7F6-B498-43B3-948B-1728B52AA6E4}">
                <adec:decorative xmlns:adec="http://schemas.microsoft.com/office/drawing/2017/decorative" val="1"/>
              </a:ext>
            </a:extLst>
          </p:cNvPr>
          <p:cNvSpPr/>
          <p:nvPr/>
        </p:nvSpPr>
        <p:spPr bwMode="auto">
          <a:xfrm>
            <a:off x="-1438102" y="1396749"/>
            <a:ext cx="9810206" cy="4647791"/>
          </a:xfrm>
          <a:prstGeom prst="roundRect">
            <a:avLst/>
          </a:pr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8" name="Title 7">
            <a:extLst>
              <a:ext uri="{FF2B5EF4-FFF2-40B4-BE49-F238E27FC236}">
                <a16:creationId xmlns:a16="http://schemas.microsoft.com/office/drawing/2014/main" id="{2C8B9187-5077-CA9C-F268-7DE43B8BB3AA}"/>
              </a:ext>
            </a:extLst>
          </p:cNvPr>
          <p:cNvSpPr>
            <a:spLocks noGrp="1"/>
          </p:cNvSpPr>
          <p:nvPr>
            <p:ph type="title"/>
          </p:nvPr>
        </p:nvSpPr>
        <p:spPr>
          <a:xfrm>
            <a:off x="266007" y="318149"/>
            <a:ext cx="10757328" cy="686942"/>
          </a:xfrm>
        </p:spPr>
        <p:txBody>
          <a:bodyPr>
            <a:noAutofit/>
          </a:bodyPr>
          <a:lstStyle/>
          <a:p>
            <a:pPr rtl="0" eaLnBrk="1" latinLnBrk="0" hangingPunct="1"/>
            <a:r>
              <a:rPr lang="en-US" kern="1200" dirty="0">
                <a:solidFill>
                  <a:srgbClr val="0D1D34"/>
                </a:solidFill>
                <a:effectLst/>
                <a:latin typeface="Open Sans" panose="020B0606030504020204" pitchFamily="34" charset="0"/>
                <a:ea typeface="+mn-ea"/>
                <a:cs typeface="+mn-cs"/>
              </a:rPr>
              <a:t>RSA-17 General Information </a:t>
            </a:r>
            <a:r>
              <a:rPr lang="en-US" sz="1800" b="0" kern="1200" dirty="0">
                <a:solidFill>
                  <a:srgbClr val="0D1D34"/>
                </a:solidFill>
                <a:effectLst/>
                <a:latin typeface="Open Sans" panose="020B0606030504020204" pitchFamily="34" charset="0"/>
                <a:ea typeface="+mn-ea"/>
                <a:cs typeface="+mn-cs"/>
              </a:rPr>
              <a:t>(3)</a:t>
            </a:r>
            <a:endParaRPr lang="en-US" sz="1800" b="0" dirty="0">
              <a:effectLst/>
            </a:endParaRPr>
          </a:p>
        </p:txBody>
      </p:sp>
      <p:sp>
        <p:nvSpPr>
          <p:cNvPr id="4" name="Content Placeholder 2">
            <a:extLst>
              <a:ext uri="{FF2B5EF4-FFF2-40B4-BE49-F238E27FC236}">
                <a16:creationId xmlns:a16="http://schemas.microsoft.com/office/drawing/2014/main" id="{14CA3DF4-5F7F-F9D0-0D9D-BF03EF49ABA0}"/>
              </a:ext>
            </a:extLst>
          </p:cNvPr>
          <p:cNvSpPr txBox="1">
            <a:spLocks/>
          </p:cNvSpPr>
          <p:nvPr/>
        </p:nvSpPr>
        <p:spPr>
          <a:xfrm>
            <a:off x="266007" y="1687484"/>
            <a:ext cx="7916091" cy="4181308"/>
          </a:xfrm>
          <a:prstGeom prst="rect">
            <a:avLst/>
          </a:prstGeom>
        </p:spPr>
        <p:txBody>
          <a:bodyPr vert="horz" lIns="91440" tIns="45720" rIns="91440" bIns="45720" rtlCol="0">
            <a:noAutofit/>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2000" dirty="0">
                <a:solidFill>
                  <a:schemeClr val="bg1"/>
                </a:solidFill>
                <a:ea typeface="Calibri" panose="020F0502020204030204" pitchFamily="34" charset="0"/>
              </a:rPr>
              <a:t>The RSA-17 isn’t a placeholder for VR agencies to enter temporary data until the final data becomes available. VR agencies are responsible for ensuring the submission of accurate and timely data at the time the report is due. </a:t>
            </a:r>
          </a:p>
          <a:p>
            <a:pPr marL="0" indent="0">
              <a:lnSpc>
                <a:spcPct val="120000"/>
              </a:lnSpc>
              <a:spcBef>
                <a:spcPts val="0"/>
              </a:spcBef>
              <a:buFont typeface="Arial" panose="020B0604020202020204" pitchFamily="34" charset="0"/>
              <a:buNone/>
            </a:pPr>
            <a:endParaRPr lang="en-US" sz="2000" dirty="0">
              <a:solidFill>
                <a:schemeClr val="bg1"/>
              </a:solidFill>
              <a:ea typeface="Calibri" panose="020F0502020204030204" pitchFamily="34" charset="0"/>
            </a:endParaRPr>
          </a:p>
          <a:p>
            <a:pPr marL="0" indent="0">
              <a:lnSpc>
                <a:spcPct val="120000"/>
              </a:lnSpc>
              <a:spcBef>
                <a:spcPts val="0"/>
              </a:spcBef>
              <a:buFont typeface="Arial" panose="020B0604020202020204" pitchFamily="34" charset="0"/>
              <a:buNone/>
            </a:pPr>
            <a:r>
              <a:rPr lang="en-US" sz="2000" i="1" dirty="0">
                <a:solidFill>
                  <a:schemeClr val="bg1"/>
                </a:solidFill>
                <a:ea typeface="Calibri" panose="020F0502020204030204" pitchFamily="34" charset="0"/>
              </a:rPr>
              <a:t>For example, a VR agency has difficulty obtaining final indirect cost data necessary to accurately and timely report RSA-17 data. The VR agency is solely responsible for ensuring that accurate financial data is available and reported in accordance with the grant requirements. They must work with the State to develop a strategy that permits the VR agency to meet the Federal reporting requirements. </a:t>
            </a:r>
          </a:p>
          <a:p>
            <a:pPr marL="0" indent="0">
              <a:lnSpc>
                <a:spcPct val="120000"/>
              </a:lnSpc>
              <a:buFont typeface="Arial" panose="020B0604020202020204" pitchFamily="34" charset="0"/>
              <a:buNone/>
            </a:pPr>
            <a:endParaRPr lang="en-US" sz="2300" dirty="0"/>
          </a:p>
        </p:txBody>
      </p:sp>
      <p:pic>
        <p:nvPicPr>
          <p:cNvPr id="2" name="Picture 1">
            <a:extLst>
              <a:ext uri="{FF2B5EF4-FFF2-40B4-BE49-F238E27FC236}">
                <a16:creationId xmlns:a16="http://schemas.microsoft.com/office/drawing/2014/main" id="{3EDE3EE3-1454-9243-44C7-090A9310CA98}"/>
              </a:ext>
              <a:ext uri="{C183D7F6-B498-43B3-948B-1728B52AA6E4}">
                <adec:decorative xmlns:adec="http://schemas.microsoft.com/office/drawing/2017/decorative" val="1"/>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rot="834160">
            <a:off x="8420538" y="850160"/>
            <a:ext cx="3677195" cy="5934014"/>
          </a:xfrm>
          <a:prstGeom prst="rect">
            <a:avLst/>
          </a:prstGeom>
        </p:spPr>
      </p:pic>
      <p:pic>
        <p:nvPicPr>
          <p:cNvPr id="3" name="Graphic 2" descr="Assorted circles and squares">
            <a:extLst>
              <a:ext uri="{FF2B5EF4-FFF2-40B4-BE49-F238E27FC236}">
                <a16:creationId xmlns:a16="http://schemas.microsoft.com/office/drawing/2014/main" id="{82152AF3-41EF-2FEC-3950-DF3356100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5965" y="5392423"/>
            <a:ext cx="1147428" cy="1147428"/>
          </a:xfrm>
          <a:prstGeom prst="rect">
            <a:avLst/>
          </a:prstGeom>
        </p:spPr>
      </p:pic>
    </p:spTree>
    <p:custDataLst>
      <p:tags r:id="rId1"/>
    </p:custDataLst>
    <p:extLst>
      <p:ext uri="{BB962C8B-B14F-4D97-AF65-F5344CB8AC3E}">
        <p14:creationId xmlns:p14="http://schemas.microsoft.com/office/powerpoint/2010/main" val="180436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3FBC-C93C-F792-F6D7-420D6B92B491}"/>
              </a:ext>
            </a:extLst>
          </p:cNvPr>
          <p:cNvSpPr>
            <a:spLocks noGrp="1"/>
          </p:cNvSpPr>
          <p:nvPr>
            <p:ph type="title"/>
          </p:nvPr>
        </p:nvSpPr>
        <p:spPr>
          <a:xfrm>
            <a:off x="731520" y="365761"/>
            <a:ext cx="10757328" cy="806333"/>
          </a:xfrm>
        </p:spPr>
        <p:txBody>
          <a:bodyPr/>
          <a:lstStyle/>
          <a:p>
            <a:r>
              <a:rPr lang="en-US" dirty="0"/>
              <a:t>RSA-17 General Information </a:t>
            </a:r>
            <a:r>
              <a:rPr lang="en-US" sz="1800" b="0" dirty="0"/>
              <a:t>(4)</a:t>
            </a:r>
          </a:p>
        </p:txBody>
      </p:sp>
      <p:sp>
        <p:nvSpPr>
          <p:cNvPr id="3" name="Content Placeholder 2">
            <a:extLst>
              <a:ext uri="{FF2B5EF4-FFF2-40B4-BE49-F238E27FC236}">
                <a16:creationId xmlns:a16="http://schemas.microsoft.com/office/drawing/2014/main" id="{62AB7D5F-A7E5-7C81-4BC3-4E2334D04C0C}"/>
              </a:ext>
            </a:extLst>
          </p:cNvPr>
          <p:cNvSpPr>
            <a:spLocks noGrp="1"/>
          </p:cNvSpPr>
          <p:nvPr>
            <p:ph sz="half" idx="1"/>
          </p:nvPr>
        </p:nvSpPr>
        <p:spPr>
          <a:xfrm>
            <a:off x="4410635" y="2302625"/>
            <a:ext cx="7410064" cy="3059083"/>
          </a:xfrm>
        </p:spPr>
        <p:txBody>
          <a:bodyPr>
            <a:normAutofit/>
          </a:bodyPr>
          <a:lstStyle/>
          <a:p>
            <a:pPr marL="0" indent="0">
              <a:buNone/>
            </a:pPr>
            <a:r>
              <a:rPr lang="en-US" sz="3200" b="1" dirty="0">
                <a:ea typeface="Calibri" panose="020F0502020204030204" pitchFamily="34" charset="0"/>
                <a:cs typeface="Times New Roman" panose="02020603050405020304" pitchFamily="18" charset="0"/>
              </a:rPr>
              <a:t>Read the Instructions</a:t>
            </a:r>
          </a:p>
          <a:p>
            <a:r>
              <a:rPr lang="en-US" dirty="0">
                <a:ea typeface="Calibri" panose="020F0502020204030204" pitchFamily="34" charset="0"/>
                <a:cs typeface="Times New Roman" panose="02020603050405020304" pitchFamily="18" charset="0"/>
              </a:rPr>
              <a:t>Be familiar with Section II. Definitions and Technical Assistance. </a:t>
            </a:r>
          </a:p>
          <a:p>
            <a:r>
              <a:rPr lang="en-US" dirty="0">
                <a:ea typeface="Calibri" panose="020F0502020204030204" pitchFamily="34" charset="0"/>
                <a:cs typeface="Times New Roman" panose="02020603050405020304" pitchFamily="18" charset="0"/>
              </a:rPr>
              <a:t>There are many references to applicable Federal statutes, regulations, and the terms and conditions of the Federal award.</a:t>
            </a:r>
          </a:p>
          <a:p>
            <a:pPr marL="0" indent="0">
              <a:buNone/>
            </a:pPr>
            <a:endParaRPr lang="en-US" b="1" dirty="0">
              <a:ea typeface="Calibri" panose="020F0502020204030204" pitchFamily="34" charset="0"/>
              <a:cs typeface="Times New Roman" panose="02020603050405020304" pitchFamily="18" charset="0"/>
            </a:endParaRPr>
          </a:p>
          <a:p>
            <a:endParaRPr lang="en-US" dirty="0">
              <a:effectLst/>
              <a:highlight>
                <a:srgbClr val="FFFF00"/>
              </a:highlight>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4D815354-722C-8313-CEA0-11ED43F8C79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30" y="1848521"/>
            <a:ext cx="6560420" cy="4643718"/>
          </a:xfrm>
          <a:prstGeom prst="rect">
            <a:avLst/>
          </a:prstGeom>
        </p:spPr>
      </p:pic>
      <p:pic>
        <p:nvPicPr>
          <p:cNvPr id="7" name="Graphic 6">
            <a:extLst>
              <a:ext uri="{FF2B5EF4-FFF2-40B4-BE49-F238E27FC236}">
                <a16:creationId xmlns:a16="http://schemas.microsoft.com/office/drawing/2014/main" id="{C1B92609-B58D-29E2-514D-262322F19D3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7962" y="1390698"/>
            <a:ext cx="1147428" cy="1147428"/>
          </a:xfrm>
          <a:prstGeom prst="rect">
            <a:avLst/>
          </a:prstGeom>
        </p:spPr>
      </p:pic>
    </p:spTree>
    <p:custDataLst>
      <p:tags r:id="rId1"/>
    </p:custDataLst>
    <p:extLst>
      <p:ext uri="{BB962C8B-B14F-4D97-AF65-F5344CB8AC3E}">
        <p14:creationId xmlns:p14="http://schemas.microsoft.com/office/powerpoint/2010/main" val="4023850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s18qPol"/>
  <p:tag name="ARTICULATE_SLIDE_THUMBNAIL_REFRESH" val="1"/>
  <p:tag name="ARTICULATE_SLIDE_COUNT" val="5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7975E"/>
        </a:solidFill>
        <a:ln w="25400">
          <a:noFill/>
        </a:ln>
      </a:spPr>
      <a:bodyPr vert="horz" wrap="square" lIns="91440" tIns="45720" rIns="91440" bIns="45720" numCol="1" rtlCol="0"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SharedWithUsers xmlns="4ba7d84b-d7bd-46b4-a66c-7a610aef47b7">
      <UserInfo>
        <DisplayName/>
        <AccountId xsi:nil="true"/>
        <AccountType/>
      </UserInfo>
    </SharedWithUsers>
    <MediaLengthInSeconds xmlns="54a9d15e-ee5c-48f1-9d99-365d542a99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5B817E-1A6E-4D46-B3D7-D522CA7954BB}">
  <ds:schemaRefs>
    <ds:schemaRef ds:uri="http://schemas.microsoft.com/sharepoint/v3/contenttype/forms"/>
  </ds:schemaRefs>
</ds:datastoreItem>
</file>

<file path=customXml/itemProps2.xml><?xml version="1.0" encoding="utf-8"?>
<ds:datastoreItem xmlns:ds="http://schemas.openxmlformats.org/officeDocument/2006/customXml" ds:itemID="{CE3D53B8-F523-45F2-BBD7-6F799DCC4BB5}">
  <ds:schemaRefs>
    <ds:schemaRef ds:uri="http://www.w3.org/XML/1998/namespace"/>
    <ds:schemaRef ds:uri="4ba7d84b-d7bd-46b4-a66c-7a610aef47b7"/>
    <ds:schemaRef ds:uri="http://purl.org/dc/dcmitype/"/>
    <ds:schemaRef ds:uri="http://schemas.microsoft.com/office/2006/metadata/properties"/>
    <ds:schemaRef ds:uri="http://schemas.openxmlformats.org/package/2006/metadata/core-properties"/>
    <ds:schemaRef ds:uri="54a9d15e-ee5c-48f1-9d99-365d542a9913"/>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FF01B1F0-C9EF-42E4-8F82-71C3E104238C}">
  <ds:schemaRefs>
    <ds:schemaRef ds:uri="4ba7d84b-d7bd-46b4-a66c-7a610aef47b7"/>
    <ds:schemaRef ds:uri="54a9d15e-ee5c-48f1-9d99-365d542a99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11674</TotalTime>
  <Words>8949</Words>
  <Application>Microsoft Office PowerPoint</Application>
  <PresentationFormat>Widescreen</PresentationFormat>
  <Paragraphs>580</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Courier New</vt:lpstr>
      <vt:lpstr>Open Sans</vt:lpstr>
      <vt:lpstr>Wingdings</vt:lpstr>
      <vt:lpstr>Office Theme</vt:lpstr>
      <vt:lpstr>RSA-17 Reporting Requirements</vt:lpstr>
      <vt:lpstr>Disclaimer</vt:lpstr>
      <vt:lpstr>Meet Your Presenter</vt:lpstr>
      <vt:lpstr>Managing Federal Award</vt:lpstr>
      <vt:lpstr>Managing Federal Award (2) </vt:lpstr>
      <vt:lpstr>RSA-17 General Information</vt:lpstr>
      <vt:lpstr>RSA-17 General Information (2)</vt:lpstr>
      <vt:lpstr>RSA-17 General Information (3)</vt:lpstr>
      <vt:lpstr>RSA-17 General Information (4)</vt:lpstr>
      <vt:lpstr>RSA-17 Reporting Period Requirements</vt:lpstr>
      <vt:lpstr>RSA-17 Reporting Period Requirements (2)</vt:lpstr>
      <vt:lpstr>RSA-17 Internal Controls</vt:lpstr>
      <vt:lpstr>RSA-17 Internal Controls (2)</vt:lpstr>
      <vt:lpstr>Section A. Grant Award Information</vt:lpstr>
      <vt:lpstr>Section A. Grant Award Information (2)</vt:lpstr>
      <vt:lpstr>Section A. Grant Award Information (3)</vt:lpstr>
      <vt:lpstr>Section A. Grant Award Information (4)</vt:lpstr>
      <vt:lpstr>Section A. Grant Award Information (5)</vt:lpstr>
      <vt:lpstr>Section A. Grant Award Information (6)</vt:lpstr>
      <vt:lpstr>Section B. Federal Funds</vt:lpstr>
      <vt:lpstr>Section B. Federal Funds (2)</vt:lpstr>
      <vt:lpstr>Section B. Federal Funds (3)</vt:lpstr>
      <vt:lpstr>Section B. Federal Funds (4)</vt:lpstr>
      <vt:lpstr>Section B. Federal Funds (5)</vt:lpstr>
      <vt:lpstr>Section B. Federal Funds (6)</vt:lpstr>
      <vt:lpstr>Section B. Federal Funds (7)</vt:lpstr>
      <vt:lpstr>Section B. Federal Funds (8)</vt:lpstr>
      <vt:lpstr>Section C. Federal Program Income</vt:lpstr>
      <vt:lpstr>Section C. Federal Program Income (2)</vt:lpstr>
      <vt:lpstr>Section C. Federal Program Income (3)</vt:lpstr>
      <vt:lpstr>Section C. Federal Program Income (4)</vt:lpstr>
      <vt:lpstr>Section C. Federal Program Income (5)</vt:lpstr>
      <vt:lpstr>Section D. Reporting Non-Federal Share in the FFY of Appropriation (1st through 4th Quarter)</vt:lpstr>
      <vt:lpstr>Section D. Reporting Non-Federal Share in the FFY of Appropriation (1st through 4th Quarter) (2)</vt:lpstr>
      <vt:lpstr>Section D. Reporting Non-Federal Share in the FFY of Appropriation (1st through 4th Quarter) (3)</vt:lpstr>
      <vt:lpstr>Section D. Reporting Non-Federal Share in the FFY of Appropriation (1st through 4th Quarter) (4)</vt:lpstr>
      <vt:lpstr>Section E. Reporting Non-Federal Share in the Carryover Year (5th through 8th Quarter)</vt:lpstr>
      <vt:lpstr>Section E. Reporting Non-Federal Share in the Carryover Year (5th through 8th Quarter) (2)</vt:lpstr>
      <vt:lpstr>Section E. Reporting Non-Federal Share in the Carryover Year (5th through 8th Quarter) (3)</vt:lpstr>
      <vt:lpstr>Section E. Reporting Non-Federal Share in the Carryover Year (5th through 8th Quarter) (4)</vt:lpstr>
      <vt:lpstr>Section F. Indirect Expenses</vt:lpstr>
      <vt:lpstr>Section F. Indirect Expenses (2)</vt:lpstr>
      <vt:lpstr>Section F. Indirect Expenses (3)</vt:lpstr>
      <vt:lpstr>Section G. Federal And Non-Federal Expenditures</vt:lpstr>
      <vt:lpstr>Section G. Federal and Non-Federal Expenditures (2)</vt:lpstr>
      <vt:lpstr>Section G. Federal And Non-Federal Expenditures (3)</vt:lpstr>
      <vt:lpstr>Section G. Federal and Non-Federal Expenditures (4)</vt:lpstr>
      <vt:lpstr>Section G. Federal and Non-Federal Expenditures (5)</vt:lpstr>
      <vt:lpstr>Section G. Federal and Non-Federal Expenditures (6) </vt:lpstr>
      <vt:lpstr>Section G. Federal and Non-Federal Expenditures (7)</vt:lpstr>
      <vt:lpstr>Section G. Federal and Non-Federal Expenditures (8)</vt:lpstr>
      <vt:lpstr>Section G. Federal and Non-Federal Expenditures (9)</vt:lpstr>
      <vt:lpstr>RSA-17 H. Remarks Section</vt:lpstr>
      <vt:lpstr>Section I. Certification</vt:lpstr>
      <vt:lpstr>Checklist Tool</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creator>Dawn Lalley</dc:creator>
  <cp:lastModifiedBy>Sarah Clardy</cp:lastModifiedBy>
  <cp:revision>212</cp:revision>
  <cp:lastPrinted>2023-04-05T20:21:44Z</cp:lastPrinted>
  <dcterms:created xsi:type="dcterms:W3CDTF">2021-01-21T01:54:30Z</dcterms:created>
  <dcterms:modified xsi:type="dcterms:W3CDTF">2023-04-06T12:58:55Z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