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12192000"/>
  <p:notesSz cx="6858000" cy="9144000"/>
  <p:embeddedFontLs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8" roundtripDataSignature="AMtx7mhYpUBsulps6tCsYDWmCFoyIc//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OpenSans-bold.fntdata"/><Relationship Id="rId30" Type="http://schemas.openxmlformats.org/officeDocument/2006/relationships/slide" Target="slides/slide25.xml"/><Relationship Id="rId74" Type="http://schemas.openxmlformats.org/officeDocument/2006/relationships/font" Target="fonts/OpenSans-regular.fntdata"/><Relationship Id="rId33" Type="http://schemas.openxmlformats.org/officeDocument/2006/relationships/slide" Target="slides/slide28.xml"/><Relationship Id="rId77" Type="http://schemas.openxmlformats.org/officeDocument/2006/relationships/font" Target="fonts/OpenSans-boldItalic.fntdata"/><Relationship Id="rId32" Type="http://schemas.openxmlformats.org/officeDocument/2006/relationships/slide" Target="slides/slide27.xml"/><Relationship Id="rId76" Type="http://schemas.openxmlformats.org/officeDocument/2006/relationships/font" Target="fonts/OpenSans-italic.fntdata"/><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8" name="Google Shape;55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5" name="Google Shape;59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9" name="Google Shape;61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6" name="Google Shape;65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400"/>
              <a:buNone/>
            </a:pPr>
            <a:r>
              <a:t/>
            </a:r>
            <a:endParaRPr b="1"/>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5" name="Google Shape;685;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Title-Slide">
  <p:cSld name="Intro-Title-Slide">
    <p:bg>
      <p:bgPr>
        <a:solidFill>
          <a:srgbClr val="E0EBEA"/>
        </a:solidFill>
      </p:bgPr>
    </p:bg>
    <p:spTree>
      <p:nvGrpSpPr>
        <p:cNvPr id="12" name="Shape 12"/>
        <p:cNvGrpSpPr/>
        <p:nvPr/>
      </p:nvGrpSpPr>
      <p:grpSpPr>
        <a:xfrm>
          <a:off x="0" y="0"/>
          <a:ext cx="0" cy="0"/>
          <a:chOff x="0" y="0"/>
          <a:chExt cx="0" cy="0"/>
        </a:xfrm>
      </p:grpSpPr>
      <p:pic>
        <p:nvPicPr>
          <p:cNvPr id="13" name="Google Shape;13;p70"/>
          <p:cNvPicPr preferRelativeResize="0"/>
          <p:nvPr/>
        </p:nvPicPr>
        <p:blipFill rotWithShape="1">
          <a:blip r:embed="rId2">
            <a:alphaModFix amt="29000"/>
          </a:blip>
          <a:srcRect b="0" l="0" r="0" t="0"/>
          <a:stretch/>
        </p:blipFill>
        <p:spPr>
          <a:xfrm>
            <a:off x="8518" y="0"/>
            <a:ext cx="12197785" cy="6502400"/>
          </a:xfrm>
          <a:prstGeom prst="rect">
            <a:avLst/>
          </a:prstGeom>
          <a:noFill/>
          <a:ln>
            <a:noFill/>
          </a:ln>
        </p:spPr>
      </p:pic>
      <p:sp>
        <p:nvSpPr>
          <p:cNvPr id="14" name="Google Shape;14;p70"/>
          <p:cNvSpPr txBox="1"/>
          <p:nvPr>
            <p:ph idx="1" type="subTitle"/>
          </p:nvPr>
        </p:nvSpPr>
        <p:spPr>
          <a:xfrm>
            <a:off x="731367" y="2651760"/>
            <a:ext cx="4754880" cy="3108960"/>
          </a:xfrm>
          <a:prstGeom prst="rect">
            <a:avLst/>
          </a:prstGeom>
          <a:noFill/>
          <a:ln>
            <a:noFill/>
          </a:ln>
        </p:spPr>
        <p:txBody>
          <a:bodyPr anchorCtr="0" anchor="t" bIns="45700" lIns="91425" spcFirstLastPara="1" rIns="91425" wrap="square" tIns="45700">
            <a:normAutofit/>
          </a:bodyPr>
          <a:lstStyle>
            <a:lvl1pPr lvl="0" algn="l">
              <a:lnSpc>
                <a:spcPct val="105000"/>
              </a:lnSpc>
              <a:spcBef>
                <a:spcPts val="0"/>
              </a:spcBef>
              <a:spcAft>
                <a:spcPts val="0"/>
              </a:spcAft>
              <a:buClr>
                <a:srgbClr val="A37238"/>
              </a:buClr>
              <a:buSzPts val="3000"/>
              <a:buNone/>
              <a:defRPr b="1" sz="2400">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5" name="Google Shape;15;p70"/>
          <p:cNvGrpSpPr/>
          <p:nvPr/>
        </p:nvGrpSpPr>
        <p:grpSpPr>
          <a:xfrm>
            <a:off x="-110" y="6124887"/>
            <a:ext cx="12192109" cy="767297"/>
            <a:chOff x="-2323" y="4128060"/>
            <a:chExt cx="12202600" cy="767294"/>
          </a:xfrm>
        </p:grpSpPr>
        <p:sp>
          <p:nvSpPr>
            <p:cNvPr id="16" name="Google Shape;16;p70"/>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7" name="Google Shape;17;p70"/>
            <p:cNvGrpSpPr/>
            <p:nvPr/>
          </p:nvGrpSpPr>
          <p:grpSpPr>
            <a:xfrm>
              <a:off x="-2323" y="4170078"/>
              <a:ext cx="12202600" cy="725276"/>
              <a:chOff x="9932" y="5889768"/>
              <a:chExt cx="12184066" cy="725276"/>
            </a:xfrm>
          </p:grpSpPr>
          <p:sp>
            <p:nvSpPr>
              <p:cNvPr id="18" name="Google Shape;18;p70"/>
              <p:cNvSpPr/>
              <p:nvPr/>
            </p:nvSpPr>
            <p:spPr>
              <a:xfrm>
                <a:off x="9932" y="6522418"/>
                <a:ext cx="12184065" cy="61261"/>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9" name="Google Shape;19;p70"/>
              <p:cNvSpPr/>
              <p:nvPr/>
            </p:nvSpPr>
            <p:spPr>
              <a:xfrm rot="-5400000">
                <a:off x="5739382" y="160429"/>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20" name="Google Shape;20;p70"/>
          <p:cNvSpPr txBox="1"/>
          <p:nvPr>
            <p:ph type="ctrTitle"/>
          </p:nvPr>
        </p:nvSpPr>
        <p:spPr>
          <a:xfrm>
            <a:off x="731367" y="548640"/>
            <a:ext cx="6766560" cy="182880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400"/>
              <a:buFont typeface="Open Sans"/>
              <a:buNone/>
              <a:defRPr b="1"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Gray">
  <p:cSld name="Title-Content-Gray">
    <p:spTree>
      <p:nvGrpSpPr>
        <p:cNvPr id="87" name="Shape 87"/>
        <p:cNvGrpSpPr/>
        <p:nvPr/>
      </p:nvGrpSpPr>
      <p:grpSpPr>
        <a:xfrm>
          <a:off x="0" y="0"/>
          <a:ext cx="0" cy="0"/>
          <a:chOff x="0" y="0"/>
          <a:chExt cx="0" cy="0"/>
        </a:xfrm>
      </p:grpSpPr>
      <p:pic>
        <p:nvPicPr>
          <p:cNvPr id="88" name="Google Shape;88;p82"/>
          <p:cNvPicPr preferRelativeResize="0"/>
          <p:nvPr/>
        </p:nvPicPr>
        <p:blipFill rotWithShape="1">
          <a:blip r:embed="rId2">
            <a:alphaModFix amt="31000"/>
          </a:blip>
          <a:srcRect b="0" l="0" r="0" t="0"/>
          <a:stretch/>
        </p:blipFill>
        <p:spPr>
          <a:xfrm>
            <a:off x="7942" y="-7834"/>
            <a:ext cx="12192000" cy="6502400"/>
          </a:xfrm>
          <a:prstGeom prst="rect">
            <a:avLst/>
          </a:prstGeom>
          <a:noFill/>
          <a:ln>
            <a:noFill/>
          </a:ln>
        </p:spPr>
      </p:pic>
      <p:sp>
        <p:nvSpPr>
          <p:cNvPr id="89" name="Google Shape;89;p82"/>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214D8D"/>
              </a:buClr>
              <a:buSzPts val="3000"/>
              <a:buChar char="•"/>
              <a:defRPr/>
            </a:lvl1pPr>
            <a:lvl2pPr indent="-340360" lvl="1" marL="914400" algn="l">
              <a:lnSpc>
                <a:spcPct val="108000"/>
              </a:lnSpc>
              <a:spcBef>
                <a:spcPts val="1200"/>
              </a:spcBef>
              <a:spcAft>
                <a:spcPts val="0"/>
              </a:spcAft>
              <a:buClr>
                <a:srgbClr val="214D8D"/>
              </a:buClr>
              <a:buSzPts val="1760"/>
              <a:buChar char="o"/>
              <a:defRPr/>
            </a:lvl2pPr>
            <a:lvl3pPr indent="-330200" lvl="2" marL="1371600" algn="l">
              <a:lnSpc>
                <a:spcPct val="108000"/>
              </a:lnSpc>
              <a:spcBef>
                <a:spcPts val="1200"/>
              </a:spcBef>
              <a:spcAft>
                <a:spcPts val="0"/>
              </a:spcAft>
              <a:buClr>
                <a:srgbClr val="214D8D"/>
              </a:buClr>
              <a:buSzPts val="1600"/>
              <a:buChar char="▪"/>
              <a:defRPr/>
            </a:lvl3pPr>
            <a:lvl4pPr indent="-342900" lvl="3" marL="1828800" algn="l">
              <a:lnSpc>
                <a:spcPct val="108000"/>
              </a:lnSpc>
              <a:spcBef>
                <a:spcPts val="1200"/>
              </a:spcBef>
              <a:spcAft>
                <a:spcPts val="0"/>
              </a:spcAft>
              <a:buClr>
                <a:srgbClr val="214D8D"/>
              </a:buClr>
              <a:buSzPts val="1800"/>
              <a:buChar char="•"/>
              <a:defRPr/>
            </a:lvl4pPr>
            <a:lvl5pPr indent="-308610" lvl="4" marL="2286000" algn="l">
              <a:lnSpc>
                <a:spcPct val="108000"/>
              </a:lnSpc>
              <a:spcBef>
                <a:spcPts val="1200"/>
              </a:spcBef>
              <a:spcAft>
                <a:spcPts val="0"/>
              </a:spcAft>
              <a:buClr>
                <a:srgbClr val="214D8D"/>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82"/>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91" name="Google Shape;91;p82"/>
          <p:cNvGrpSpPr/>
          <p:nvPr/>
        </p:nvGrpSpPr>
        <p:grpSpPr>
          <a:xfrm>
            <a:off x="-110" y="6122460"/>
            <a:ext cx="12192109" cy="755419"/>
            <a:chOff x="-2323" y="4128060"/>
            <a:chExt cx="12202600" cy="755419"/>
          </a:xfrm>
        </p:grpSpPr>
        <p:sp>
          <p:nvSpPr>
            <p:cNvPr id="92" name="Google Shape;92;p82"/>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93" name="Google Shape;93;p82"/>
            <p:cNvGrpSpPr/>
            <p:nvPr/>
          </p:nvGrpSpPr>
          <p:grpSpPr>
            <a:xfrm>
              <a:off x="-2323" y="4158203"/>
              <a:ext cx="12202600" cy="725276"/>
              <a:chOff x="9932" y="5877893"/>
              <a:chExt cx="12184066" cy="725276"/>
            </a:xfrm>
          </p:grpSpPr>
          <p:sp>
            <p:nvSpPr>
              <p:cNvPr id="94" name="Google Shape;94;p82"/>
              <p:cNvSpPr/>
              <p:nvPr/>
            </p:nvSpPr>
            <p:spPr>
              <a:xfrm>
                <a:off x="9932" y="6497568"/>
                <a:ext cx="12184065" cy="86111"/>
              </a:xfrm>
              <a:prstGeom prst="rect">
                <a:avLst/>
              </a:prstGeom>
              <a:solidFill>
                <a:srgbClr val="6865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95" name="Google Shape;95;p82"/>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reak-Slide_Blue">
  <p:cSld name="Title-Break-Slide_Blue">
    <p:bg>
      <p:bgPr>
        <a:solidFill>
          <a:schemeClr val="dk1"/>
        </a:solidFill>
      </p:bgPr>
    </p:bg>
    <p:spTree>
      <p:nvGrpSpPr>
        <p:cNvPr id="96" name="Shape 96"/>
        <p:cNvGrpSpPr/>
        <p:nvPr/>
      </p:nvGrpSpPr>
      <p:grpSpPr>
        <a:xfrm>
          <a:off x="0" y="0"/>
          <a:ext cx="0" cy="0"/>
          <a:chOff x="0" y="0"/>
          <a:chExt cx="0" cy="0"/>
        </a:xfrm>
      </p:grpSpPr>
      <p:pic>
        <p:nvPicPr>
          <p:cNvPr id="97" name="Google Shape;97;p83"/>
          <p:cNvPicPr preferRelativeResize="0"/>
          <p:nvPr/>
        </p:nvPicPr>
        <p:blipFill rotWithShape="1">
          <a:blip r:embed="rId2">
            <a:alphaModFix amt="10000"/>
          </a:blip>
          <a:srcRect b="0" l="5185" r="0" t="0"/>
          <a:stretch/>
        </p:blipFill>
        <p:spPr>
          <a:xfrm>
            <a:off x="0" y="0"/>
            <a:ext cx="12192000" cy="6858000"/>
          </a:xfrm>
          <a:prstGeom prst="rect">
            <a:avLst/>
          </a:prstGeom>
          <a:noFill/>
          <a:ln>
            <a:noFill/>
          </a:ln>
        </p:spPr>
      </p:pic>
      <p:sp>
        <p:nvSpPr>
          <p:cNvPr id="98" name="Google Shape;98;p83"/>
          <p:cNvSpPr txBox="1"/>
          <p:nvPr>
            <p:ph type="title"/>
          </p:nvPr>
        </p:nvSpPr>
        <p:spPr>
          <a:xfrm>
            <a:off x="2264664" y="1753011"/>
            <a:ext cx="7662672" cy="2292096"/>
          </a:xfrm>
          <a:prstGeom prst="rect">
            <a:avLst/>
          </a:prstGeom>
          <a:noFill/>
          <a:ln>
            <a:noFill/>
          </a:ln>
        </p:spPr>
        <p:txBody>
          <a:bodyPr anchorCtr="0" anchor="b" bIns="45700" lIns="91425" spcFirstLastPara="1" rIns="91425" wrap="square" tIns="45700">
            <a:noAutofit/>
          </a:bodyPr>
          <a:lstStyle>
            <a:lvl1pPr lvl="0" algn="ctr">
              <a:lnSpc>
                <a:spcPct val="105000"/>
              </a:lnSpc>
              <a:spcBef>
                <a:spcPts val="0"/>
              </a:spcBef>
              <a:spcAft>
                <a:spcPts val="0"/>
              </a:spcAft>
              <a:buClr>
                <a:schemeClr val="lt1"/>
              </a:buClr>
              <a:buSzPts val="6000"/>
              <a:buFont typeface="Open Sans"/>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83"/>
          <p:cNvSpPr txBox="1"/>
          <p:nvPr>
            <p:ph idx="1" type="body"/>
          </p:nvPr>
        </p:nvSpPr>
        <p:spPr>
          <a:xfrm>
            <a:off x="2264664" y="4177141"/>
            <a:ext cx="7662672" cy="924792"/>
          </a:xfrm>
          <a:prstGeom prst="rect">
            <a:avLst/>
          </a:prstGeom>
          <a:noFill/>
          <a:ln>
            <a:noFill/>
          </a:ln>
        </p:spPr>
        <p:txBody>
          <a:bodyPr anchorCtr="0" anchor="t" bIns="45700" lIns="91425" spcFirstLastPara="1" rIns="91425" wrap="square" tIns="45700">
            <a:noAutofit/>
          </a:bodyPr>
          <a:lstStyle>
            <a:lvl1pPr indent="-228600" lvl="0" marL="457200" algn="ctr">
              <a:lnSpc>
                <a:spcPct val="105000"/>
              </a:lnSpc>
              <a:spcBef>
                <a:spcPts val="1000"/>
              </a:spcBef>
              <a:spcAft>
                <a:spcPts val="0"/>
              </a:spcAft>
              <a:buClr>
                <a:schemeClr val="lt1"/>
              </a:buClr>
              <a:buSzPts val="3000"/>
              <a:buNone/>
              <a:defRPr b="1" sz="2400">
                <a:solidFill>
                  <a:schemeClr val="lt1"/>
                </a:solidFill>
              </a:defRPr>
            </a:lvl1pPr>
            <a:lvl2pPr indent="-228600" lvl="1" marL="914400" algn="l">
              <a:lnSpc>
                <a:spcPct val="105000"/>
              </a:lnSpc>
              <a:spcBef>
                <a:spcPts val="1000"/>
              </a:spcBef>
              <a:spcAft>
                <a:spcPts val="0"/>
              </a:spcAft>
              <a:buClr>
                <a:srgbClr val="88898D"/>
              </a:buClr>
              <a:buSzPts val="1600"/>
              <a:buNone/>
              <a:defRPr sz="2000">
                <a:solidFill>
                  <a:srgbClr val="88898D"/>
                </a:solidFill>
              </a:defRPr>
            </a:lvl2pPr>
            <a:lvl3pPr indent="-228600" lvl="2" marL="1371600" algn="l">
              <a:lnSpc>
                <a:spcPct val="105000"/>
              </a:lnSpc>
              <a:spcBef>
                <a:spcPts val="1000"/>
              </a:spcBef>
              <a:spcAft>
                <a:spcPts val="0"/>
              </a:spcAft>
              <a:buClr>
                <a:srgbClr val="88898D"/>
              </a:buClr>
              <a:buSzPts val="1440"/>
              <a:buNone/>
              <a:defRPr sz="1800">
                <a:solidFill>
                  <a:srgbClr val="88898D"/>
                </a:solidFill>
              </a:defRPr>
            </a:lvl3pPr>
            <a:lvl4pPr indent="-228600" lvl="3" marL="1828800" algn="l">
              <a:lnSpc>
                <a:spcPct val="105000"/>
              </a:lnSpc>
              <a:spcBef>
                <a:spcPts val="1000"/>
              </a:spcBef>
              <a:spcAft>
                <a:spcPts val="0"/>
              </a:spcAft>
              <a:buClr>
                <a:srgbClr val="88898D"/>
              </a:buClr>
              <a:buSzPts val="1600"/>
              <a:buNone/>
              <a:defRPr sz="1600">
                <a:solidFill>
                  <a:srgbClr val="88898D"/>
                </a:solidFill>
              </a:defRPr>
            </a:lvl4pPr>
            <a:lvl5pPr indent="-228600" lvl="4" marL="2286000" algn="l">
              <a:lnSpc>
                <a:spcPct val="105000"/>
              </a:lnSpc>
              <a:spcBef>
                <a:spcPts val="1000"/>
              </a:spcBef>
              <a:spcAft>
                <a:spcPts val="0"/>
              </a:spcAft>
              <a:buClr>
                <a:srgbClr val="88898D"/>
              </a:buClr>
              <a:buSzPts val="1120"/>
              <a:buNone/>
              <a:defRPr sz="1600">
                <a:solidFill>
                  <a:srgbClr val="88898D"/>
                </a:solidFill>
              </a:defRPr>
            </a:lvl5pPr>
            <a:lvl6pPr indent="-228600" lvl="5" marL="2743200" algn="l">
              <a:lnSpc>
                <a:spcPct val="90000"/>
              </a:lnSpc>
              <a:spcBef>
                <a:spcPts val="500"/>
              </a:spcBef>
              <a:spcAft>
                <a:spcPts val="0"/>
              </a:spcAft>
              <a:buClr>
                <a:srgbClr val="88898D"/>
              </a:buClr>
              <a:buSzPts val="1600"/>
              <a:buNone/>
              <a:defRPr sz="1600">
                <a:solidFill>
                  <a:srgbClr val="88898D"/>
                </a:solidFill>
              </a:defRPr>
            </a:lvl6pPr>
            <a:lvl7pPr indent="-228600" lvl="6" marL="3200400" algn="l">
              <a:lnSpc>
                <a:spcPct val="90000"/>
              </a:lnSpc>
              <a:spcBef>
                <a:spcPts val="500"/>
              </a:spcBef>
              <a:spcAft>
                <a:spcPts val="0"/>
              </a:spcAft>
              <a:buClr>
                <a:srgbClr val="88898D"/>
              </a:buClr>
              <a:buSzPts val="1600"/>
              <a:buNone/>
              <a:defRPr sz="1600">
                <a:solidFill>
                  <a:srgbClr val="88898D"/>
                </a:solidFill>
              </a:defRPr>
            </a:lvl7pPr>
            <a:lvl8pPr indent="-228600" lvl="7" marL="3657600" algn="l">
              <a:lnSpc>
                <a:spcPct val="90000"/>
              </a:lnSpc>
              <a:spcBef>
                <a:spcPts val="500"/>
              </a:spcBef>
              <a:spcAft>
                <a:spcPts val="0"/>
              </a:spcAft>
              <a:buClr>
                <a:srgbClr val="88898D"/>
              </a:buClr>
              <a:buSzPts val="1600"/>
              <a:buNone/>
              <a:defRPr sz="1600">
                <a:solidFill>
                  <a:srgbClr val="88898D"/>
                </a:solidFill>
              </a:defRPr>
            </a:lvl8pPr>
            <a:lvl9pPr indent="-228600" lvl="8" marL="4114800" algn="l">
              <a:lnSpc>
                <a:spcPct val="90000"/>
              </a:lnSpc>
              <a:spcBef>
                <a:spcPts val="500"/>
              </a:spcBef>
              <a:spcAft>
                <a:spcPts val="0"/>
              </a:spcAft>
              <a:buClr>
                <a:srgbClr val="88898D"/>
              </a:buClr>
              <a:buSzPts val="1600"/>
              <a:buNone/>
              <a:defRPr sz="1600">
                <a:solidFill>
                  <a:srgbClr val="88898D"/>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Lt-Blue">
  <p:cSld name="Title-Content-Lt-Blue">
    <p:spTree>
      <p:nvGrpSpPr>
        <p:cNvPr id="100" name="Shape 100"/>
        <p:cNvGrpSpPr/>
        <p:nvPr/>
      </p:nvGrpSpPr>
      <p:grpSpPr>
        <a:xfrm>
          <a:off x="0" y="0"/>
          <a:ext cx="0" cy="0"/>
          <a:chOff x="0" y="0"/>
          <a:chExt cx="0" cy="0"/>
        </a:xfrm>
      </p:grpSpPr>
      <p:pic>
        <p:nvPicPr>
          <p:cNvPr id="101" name="Google Shape;101;p88"/>
          <p:cNvPicPr preferRelativeResize="0"/>
          <p:nvPr/>
        </p:nvPicPr>
        <p:blipFill rotWithShape="1">
          <a:blip r:embed="rId2">
            <a:alphaModFix amt="18000"/>
          </a:blip>
          <a:srcRect b="0" l="0" r="0" t="0"/>
          <a:stretch/>
        </p:blipFill>
        <p:spPr>
          <a:xfrm>
            <a:off x="1421" y="0"/>
            <a:ext cx="12192000" cy="6502400"/>
          </a:xfrm>
          <a:prstGeom prst="rect">
            <a:avLst/>
          </a:prstGeom>
          <a:noFill/>
          <a:ln>
            <a:noFill/>
          </a:ln>
        </p:spPr>
      </p:pic>
      <p:sp>
        <p:nvSpPr>
          <p:cNvPr id="102" name="Google Shape;102;p88"/>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214D8D"/>
              </a:buClr>
              <a:buSzPts val="3000"/>
              <a:buChar char="•"/>
              <a:defRPr/>
            </a:lvl1pPr>
            <a:lvl2pPr indent="-340360" lvl="1" marL="914400" algn="l">
              <a:lnSpc>
                <a:spcPct val="108000"/>
              </a:lnSpc>
              <a:spcBef>
                <a:spcPts val="1200"/>
              </a:spcBef>
              <a:spcAft>
                <a:spcPts val="0"/>
              </a:spcAft>
              <a:buClr>
                <a:srgbClr val="214D8D"/>
              </a:buClr>
              <a:buSzPts val="1760"/>
              <a:buChar char="o"/>
              <a:defRPr/>
            </a:lvl2pPr>
            <a:lvl3pPr indent="-330200" lvl="2" marL="1371600" algn="l">
              <a:lnSpc>
                <a:spcPct val="108000"/>
              </a:lnSpc>
              <a:spcBef>
                <a:spcPts val="1200"/>
              </a:spcBef>
              <a:spcAft>
                <a:spcPts val="0"/>
              </a:spcAft>
              <a:buClr>
                <a:srgbClr val="214D8D"/>
              </a:buClr>
              <a:buSzPts val="1600"/>
              <a:buChar char="▪"/>
              <a:defRPr/>
            </a:lvl3pPr>
            <a:lvl4pPr indent="-342900" lvl="3" marL="1828800" algn="l">
              <a:lnSpc>
                <a:spcPct val="108000"/>
              </a:lnSpc>
              <a:spcBef>
                <a:spcPts val="1200"/>
              </a:spcBef>
              <a:spcAft>
                <a:spcPts val="0"/>
              </a:spcAft>
              <a:buClr>
                <a:srgbClr val="214D8D"/>
              </a:buClr>
              <a:buSzPts val="1800"/>
              <a:buChar char="•"/>
              <a:defRPr/>
            </a:lvl4pPr>
            <a:lvl5pPr indent="-308610" lvl="4" marL="2286000" algn="l">
              <a:lnSpc>
                <a:spcPct val="108000"/>
              </a:lnSpc>
              <a:spcBef>
                <a:spcPts val="1200"/>
              </a:spcBef>
              <a:spcAft>
                <a:spcPts val="0"/>
              </a:spcAft>
              <a:buClr>
                <a:srgbClr val="214D8D"/>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88"/>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04" name="Google Shape;104;p88"/>
          <p:cNvGrpSpPr/>
          <p:nvPr/>
        </p:nvGrpSpPr>
        <p:grpSpPr>
          <a:xfrm>
            <a:off x="0" y="6131851"/>
            <a:ext cx="12192109" cy="755419"/>
            <a:chOff x="-2323" y="4128060"/>
            <a:chExt cx="12202600" cy="755419"/>
          </a:xfrm>
        </p:grpSpPr>
        <p:sp>
          <p:nvSpPr>
            <p:cNvPr id="105" name="Google Shape;105;p88"/>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06" name="Google Shape;106;p88"/>
            <p:cNvGrpSpPr/>
            <p:nvPr/>
          </p:nvGrpSpPr>
          <p:grpSpPr>
            <a:xfrm>
              <a:off x="-2323" y="4158203"/>
              <a:ext cx="12202600" cy="725276"/>
              <a:chOff x="9932" y="5877893"/>
              <a:chExt cx="12184066" cy="725276"/>
            </a:xfrm>
          </p:grpSpPr>
          <p:sp>
            <p:nvSpPr>
              <p:cNvPr id="107" name="Google Shape;107;p88"/>
              <p:cNvSpPr/>
              <p:nvPr/>
            </p:nvSpPr>
            <p:spPr>
              <a:xfrm>
                <a:off x="9932" y="6469124"/>
                <a:ext cx="12183955" cy="114555"/>
              </a:xfrm>
              <a:prstGeom prst="rect">
                <a:avLst/>
              </a:prstGeom>
              <a:solidFill>
                <a:srgbClr val="214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08" name="Google Shape;108;p88"/>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09" name="Shape 109"/>
        <p:cNvGrpSpPr/>
        <p:nvPr/>
      </p:nvGrpSpPr>
      <p:grpSpPr>
        <a:xfrm>
          <a:off x="0" y="0"/>
          <a:ext cx="0" cy="0"/>
          <a:chOff x="0" y="0"/>
          <a:chExt cx="0" cy="0"/>
        </a:xfrm>
      </p:grpSpPr>
      <p:pic>
        <p:nvPicPr>
          <p:cNvPr id="110" name="Google Shape;110;p89"/>
          <p:cNvPicPr preferRelativeResize="0"/>
          <p:nvPr/>
        </p:nvPicPr>
        <p:blipFill rotWithShape="1">
          <a:blip r:embed="rId2">
            <a:alphaModFix amt="81000"/>
          </a:blip>
          <a:srcRect b="0" l="0" r="0" t="0"/>
          <a:stretch/>
        </p:blipFill>
        <p:spPr>
          <a:xfrm>
            <a:off x="0" y="0"/>
            <a:ext cx="12197785" cy="6502400"/>
          </a:xfrm>
          <a:prstGeom prst="rect">
            <a:avLst/>
          </a:prstGeom>
          <a:noFill/>
          <a:ln>
            <a:noFill/>
          </a:ln>
        </p:spPr>
      </p:pic>
      <p:sp>
        <p:nvSpPr>
          <p:cNvPr id="111" name="Google Shape;111;p89"/>
          <p:cNvSpPr/>
          <p:nvPr/>
        </p:nvSpPr>
        <p:spPr>
          <a:xfrm>
            <a:off x="749878" y="800908"/>
            <a:ext cx="10692245" cy="4727864"/>
          </a:xfrm>
          <a:prstGeom prst="roundRect">
            <a:avLst>
              <a:gd fmla="val 16667" name="adj"/>
            </a:avLst>
          </a:prstGeom>
          <a:solidFill>
            <a:schemeClr val="lt1"/>
          </a:solidFill>
          <a:ln cap="flat" cmpd="sng" w="25400">
            <a:solidFill>
              <a:srgbClr val="B7BFC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2" name="Google Shape;112;p89"/>
          <p:cNvSpPr txBox="1"/>
          <p:nvPr>
            <p:ph idx="1" type="body"/>
          </p:nvPr>
        </p:nvSpPr>
        <p:spPr>
          <a:xfrm>
            <a:off x="3222171" y="2182983"/>
            <a:ext cx="5776686" cy="2911884"/>
          </a:xfrm>
          <a:prstGeom prst="rect">
            <a:avLst/>
          </a:prstGeom>
          <a:noFill/>
          <a:ln>
            <a:noFill/>
          </a:ln>
        </p:spPr>
        <p:txBody>
          <a:bodyPr anchorCtr="0" anchor="t" bIns="45700" lIns="91425" spcFirstLastPara="1" rIns="91425" wrap="square" tIns="45700">
            <a:noAutofit/>
          </a:bodyPr>
          <a:lstStyle>
            <a:lvl1pPr indent="-419100" lvl="0" marL="457200" algn="l">
              <a:lnSpc>
                <a:spcPct val="104166"/>
              </a:lnSpc>
              <a:spcBef>
                <a:spcPts val="0"/>
              </a:spcBef>
              <a:spcAft>
                <a:spcPts val="0"/>
              </a:spcAft>
              <a:buClr>
                <a:srgbClr val="214D8D"/>
              </a:buClr>
              <a:buSzPts val="3000"/>
              <a:buChar char="•"/>
              <a:defRPr>
                <a:solidFill>
                  <a:srgbClr val="000000"/>
                </a:solidFill>
              </a:defRPr>
            </a:lvl1pPr>
            <a:lvl2pPr indent="-340360" lvl="1" marL="914400" algn="l">
              <a:lnSpc>
                <a:spcPct val="105000"/>
              </a:lnSpc>
              <a:spcBef>
                <a:spcPts val="1000"/>
              </a:spcBef>
              <a:spcAft>
                <a:spcPts val="0"/>
              </a:spcAft>
              <a:buClr>
                <a:srgbClr val="214D8D"/>
              </a:buClr>
              <a:buSzPts val="1760"/>
              <a:buChar char="o"/>
              <a:defRPr>
                <a:solidFill>
                  <a:srgbClr val="000000"/>
                </a:solidFill>
              </a:defRPr>
            </a:lvl2pPr>
            <a:lvl3pPr indent="-330200" lvl="2" marL="1371600" algn="l">
              <a:lnSpc>
                <a:spcPct val="105000"/>
              </a:lnSpc>
              <a:spcBef>
                <a:spcPts val="1000"/>
              </a:spcBef>
              <a:spcAft>
                <a:spcPts val="0"/>
              </a:spcAft>
              <a:buClr>
                <a:srgbClr val="214D8D"/>
              </a:buClr>
              <a:buSzPts val="1600"/>
              <a:buChar char="▪"/>
              <a:defRPr>
                <a:solidFill>
                  <a:srgbClr val="000000"/>
                </a:solidFill>
              </a:defRPr>
            </a:lvl3pPr>
            <a:lvl4pPr indent="-342900" lvl="3" marL="1828800" algn="l">
              <a:lnSpc>
                <a:spcPct val="105000"/>
              </a:lnSpc>
              <a:spcBef>
                <a:spcPts val="1000"/>
              </a:spcBef>
              <a:spcAft>
                <a:spcPts val="0"/>
              </a:spcAft>
              <a:buClr>
                <a:srgbClr val="214D8D"/>
              </a:buClr>
              <a:buSzPts val="1800"/>
              <a:buChar char="•"/>
              <a:defRPr>
                <a:solidFill>
                  <a:srgbClr val="000000"/>
                </a:solidFill>
              </a:defRPr>
            </a:lvl4pPr>
            <a:lvl5pPr indent="-308610" lvl="4" marL="2286000" algn="l">
              <a:lnSpc>
                <a:spcPct val="105000"/>
              </a:lnSpc>
              <a:spcBef>
                <a:spcPts val="1000"/>
              </a:spcBef>
              <a:spcAft>
                <a:spcPts val="0"/>
              </a:spcAft>
              <a:buClr>
                <a:srgbClr val="214D8D"/>
              </a:buClr>
              <a:buSzPts val="1260"/>
              <a:buChar char="o"/>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89"/>
          <p:cNvSpPr txBox="1"/>
          <p:nvPr>
            <p:ph type="title"/>
          </p:nvPr>
        </p:nvSpPr>
        <p:spPr>
          <a:xfrm>
            <a:off x="749876" y="1060626"/>
            <a:ext cx="10692246" cy="72731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4000"/>
              <a:buFont typeface="Open Sans"/>
              <a:buNone/>
              <a:defRPr b="1"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4" name="Google Shape;114;p89"/>
          <p:cNvGrpSpPr/>
          <p:nvPr/>
        </p:nvGrpSpPr>
        <p:grpSpPr>
          <a:xfrm>
            <a:off x="-110" y="6122458"/>
            <a:ext cx="12192109" cy="755419"/>
            <a:chOff x="-2323" y="4128060"/>
            <a:chExt cx="12202600" cy="755419"/>
          </a:xfrm>
        </p:grpSpPr>
        <p:sp>
          <p:nvSpPr>
            <p:cNvPr id="115" name="Google Shape;115;p89"/>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16" name="Google Shape;116;p89"/>
            <p:cNvGrpSpPr/>
            <p:nvPr/>
          </p:nvGrpSpPr>
          <p:grpSpPr>
            <a:xfrm>
              <a:off x="-2323" y="4158203"/>
              <a:ext cx="12202600" cy="725276"/>
              <a:chOff x="9932" y="5877893"/>
              <a:chExt cx="12184066" cy="725276"/>
            </a:xfrm>
          </p:grpSpPr>
          <p:sp>
            <p:nvSpPr>
              <p:cNvPr id="117" name="Google Shape;117;p89"/>
              <p:cNvSpPr/>
              <p:nvPr/>
            </p:nvSpPr>
            <p:spPr>
              <a:xfrm>
                <a:off x="9932" y="6440418"/>
                <a:ext cx="12184065" cy="143262"/>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18" name="Google Shape;118;p89"/>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You-Title-Slide">
  <p:cSld name="Thank-You-Title-Slide">
    <p:spTree>
      <p:nvGrpSpPr>
        <p:cNvPr id="119" name="Shape 119"/>
        <p:cNvGrpSpPr/>
        <p:nvPr/>
      </p:nvGrpSpPr>
      <p:grpSpPr>
        <a:xfrm>
          <a:off x="0" y="0"/>
          <a:ext cx="0" cy="0"/>
          <a:chOff x="0" y="0"/>
          <a:chExt cx="0" cy="0"/>
        </a:xfrm>
      </p:grpSpPr>
      <p:pic>
        <p:nvPicPr>
          <p:cNvPr id="120" name="Google Shape;120;p90"/>
          <p:cNvPicPr preferRelativeResize="0"/>
          <p:nvPr/>
        </p:nvPicPr>
        <p:blipFill rotWithShape="1">
          <a:blip r:embed="rId2">
            <a:alphaModFix amt="81000"/>
          </a:blip>
          <a:srcRect b="0" l="0" r="0" t="0"/>
          <a:stretch/>
        </p:blipFill>
        <p:spPr>
          <a:xfrm>
            <a:off x="0" y="0"/>
            <a:ext cx="12197785" cy="6502400"/>
          </a:xfrm>
          <a:prstGeom prst="rect">
            <a:avLst/>
          </a:prstGeom>
          <a:noFill/>
          <a:ln>
            <a:noFill/>
          </a:ln>
        </p:spPr>
      </p:pic>
      <p:sp>
        <p:nvSpPr>
          <p:cNvPr id="121" name="Google Shape;121;p90"/>
          <p:cNvSpPr/>
          <p:nvPr/>
        </p:nvSpPr>
        <p:spPr>
          <a:xfrm>
            <a:off x="2427259" y="1552768"/>
            <a:ext cx="7337482" cy="3244465"/>
          </a:xfrm>
          <a:prstGeom prst="roundRect">
            <a:avLst>
              <a:gd fmla="val 16667" name="adj"/>
            </a:avLst>
          </a:prstGeom>
          <a:solidFill>
            <a:schemeClr val="lt1"/>
          </a:solidFill>
          <a:ln cap="flat" cmpd="sng" w="25400">
            <a:solidFill>
              <a:srgbClr val="BBCFC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22" name="Google Shape;122;p90"/>
          <p:cNvSpPr txBox="1"/>
          <p:nvPr>
            <p:ph type="title"/>
          </p:nvPr>
        </p:nvSpPr>
        <p:spPr>
          <a:xfrm>
            <a:off x="2427259" y="2225040"/>
            <a:ext cx="7337482" cy="1980721"/>
          </a:xfrm>
          <a:prstGeom prst="rect">
            <a:avLst/>
          </a:prstGeom>
          <a:noFill/>
          <a:ln>
            <a:noFill/>
          </a:ln>
        </p:spPr>
        <p:txBody>
          <a:bodyPr anchorCtr="0" anchor="b" bIns="45700" lIns="91425" spcFirstLastPara="1" rIns="91425" wrap="square" tIns="45700">
            <a:noAutofit/>
          </a:bodyPr>
          <a:lstStyle>
            <a:lvl1pPr lvl="0" algn="ctr">
              <a:lnSpc>
                <a:spcPct val="105000"/>
              </a:lnSpc>
              <a:spcBef>
                <a:spcPts val="0"/>
              </a:spcBef>
              <a:spcAft>
                <a:spcPts val="0"/>
              </a:spcAft>
              <a:buClr>
                <a:schemeClr val="accent1"/>
              </a:buClr>
              <a:buSzPts val="6000"/>
              <a:buFont typeface="Open Sans"/>
              <a:buNone/>
              <a:defRPr b="0"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3" name="Google Shape;123;p90"/>
          <p:cNvGrpSpPr/>
          <p:nvPr/>
        </p:nvGrpSpPr>
        <p:grpSpPr>
          <a:xfrm>
            <a:off x="-110" y="6122458"/>
            <a:ext cx="12192109" cy="755419"/>
            <a:chOff x="-2323" y="4128060"/>
            <a:chExt cx="12202600" cy="755419"/>
          </a:xfrm>
        </p:grpSpPr>
        <p:sp>
          <p:nvSpPr>
            <p:cNvPr id="124" name="Google Shape;124;p90"/>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25" name="Google Shape;125;p90"/>
            <p:cNvGrpSpPr/>
            <p:nvPr/>
          </p:nvGrpSpPr>
          <p:grpSpPr>
            <a:xfrm>
              <a:off x="-2323" y="4158203"/>
              <a:ext cx="12202600" cy="725276"/>
              <a:chOff x="9932" y="5877893"/>
              <a:chExt cx="12184066" cy="725276"/>
            </a:xfrm>
          </p:grpSpPr>
          <p:sp>
            <p:nvSpPr>
              <p:cNvPr id="126" name="Google Shape;126;p90"/>
              <p:cNvSpPr/>
              <p:nvPr/>
            </p:nvSpPr>
            <p:spPr>
              <a:xfrm>
                <a:off x="9932" y="6440418"/>
                <a:ext cx="12184065" cy="143262"/>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27" name="Google Shape;127;p90"/>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old">
  <p:cSld name="Left-Side-Title_Gold">
    <p:bg>
      <p:bgPr>
        <a:solidFill>
          <a:srgbClr val="F8F2EC"/>
        </a:solidFill>
      </p:bgPr>
    </p:bg>
    <p:spTree>
      <p:nvGrpSpPr>
        <p:cNvPr id="128" name="Shape 128"/>
        <p:cNvGrpSpPr/>
        <p:nvPr/>
      </p:nvGrpSpPr>
      <p:grpSpPr>
        <a:xfrm>
          <a:off x="0" y="0"/>
          <a:ext cx="0" cy="0"/>
          <a:chOff x="0" y="0"/>
          <a:chExt cx="0" cy="0"/>
        </a:xfrm>
      </p:grpSpPr>
      <p:pic>
        <p:nvPicPr>
          <p:cNvPr id="129" name="Google Shape;129;p75"/>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30" name="Google Shape;130;p75"/>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31" name="Google Shape;131;p75"/>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32" name="Google Shape;132;p75"/>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A37238"/>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3" name="Google Shape;133;p75"/>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Blue">
  <p:cSld name="Left-Side-Title_Blue">
    <p:bg>
      <p:bgPr>
        <a:solidFill>
          <a:srgbClr val="D9E1F7">
            <a:alpha val="32941"/>
          </a:srgbClr>
        </a:solidFill>
      </p:bgPr>
    </p:bg>
    <p:spTree>
      <p:nvGrpSpPr>
        <p:cNvPr id="134" name="Shape 134"/>
        <p:cNvGrpSpPr/>
        <p:nvPr/>
      </p:nvGrpSpPr>
      <p:grpSpPr>
        <a:xfrm>
          <a:off x="0" y="0"/>
          <a:ext cx="0" cy="0"/>
          <a:chOff x="0" y="0"/>
          <a:chExt cx="0" cy="0"/>
        </a:xfrm>
      </p:grpSpPr>
      <p:pic>
        <p:nvPicPr>
          <p:cNvPr id="135" name="Google Shape;135;p84"/>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36" name="Google Shape;136;p84"/>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37" name="Google Shape;137;p84"/>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38" name="Google Shape;138;p84"/>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9" name="Google Shape;139;p84"/>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reen">
  <p:cSld name="Left-Side-Title_Green">
    <p:bg>
      <p:bgPr>
        <a:solidFill>
          <a:srgbClr val="E0EBEA">
            <a:alpha val="45098"/>
          </a:srgbClr>
        </a:solidFill>
      </p:bgPr>
    </p:bg>
    <p:spTree>
      <p:nvGrpSpPr>
        <p:cNvPr id="140" name="Shape 140"/>
        <p:cNvGrpSpPr/>
        <p:nvPr/>
      </p:nvGrpSpPr>
      <p:grpSpPr>
        <a:xfrm>
          <a:off x="0" y="0"/>
          <a:ext cx="0" cy="0"/>
          <a:chOff x="0" y="0"/>
          <a:chExt cx="0" cy="0"/>
        </a:xfrm>
      </p:grpSpPr>
      <p:pic>
        <p:nvPicPr>
          <p:cNvPr id="141" name="Google Shape;141;p86"/>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42" name="Google Shape;142;p86"/>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43" name="Google Shape;143;p86"/>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44" name="Google Shape;144;p86"/>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86"/>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Blue">
  <p:cSld name="Title-Content-Blue">
    <p:spTree>
      <p:nvGrpSpPr>
        <p:cNvPr id="146" name="Shape 146"/>
        <p:cNvGrpSpPr/>
        <p:nvPr/>
      </p:nvGrpSpPr>
      <p:grpSpPr>
        <a:xfrm>
          <a:off x="0" y="0"/>
          <a:ext cx="0" cy="0"/>
          <a:chOff x="0" y="0"/>
          <a:chExt cx="0" cy="0"/>
        </a:xfrm>
      </p:grpSpPr>
      <p:pic>
        <p:nvPicPr>
          <p:cNvPr id="147" name="Google Shape;147;p91"/>
          <p:cNvPicPr preferRelativeResize="0"/>
          <p:nvPr/>
        </p:nvPicPr>
        <p:blipFill rotWithShape="1">
          <a:blip r:embed="rId2">
            <a:alphaModFix amt="15000"/>
          </a:blip>
          <a:srcRect b="0" l="0" r="0" t="0"/>
          <a:stretch/>
        </p:blipFill>
        <p:spPr>
          <a:xfrm>
            <a:off x="1421" y="0"/>
            <a:ext cx="12192000" cy="6502400"/>
          </a:xfrm>
          <a:prstGeom prst="rect">
            <a:avLst/>
          </a:prstGeom>
          <a:noFill/>
          <a:ln>
            <a:noFill/>
          </a:ln>
        </p:spPr>
      </p:pic>
      <p:sp>
        <p:nvSpPr>
          <p:cNvPr id="148" name="Google Shape;148;p91"/>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214D8D"/>
              </a:buClr>
              <a:buSzPts val="3000"/>
              <a:buChar char="•"/>
              <a:defRPr/>
            </a:lvl1pPr>
            <a:lvl2pPr indent="-340360" lvl="1" marL="914400" algn="l">
              <a:lnSpc>
                <a:spcPct val="108000"/>
              </a:lnSpc>
              <a:spcBef>
                <a:spcPts val="1200"/>
              </a:spcBef>
              <a:spcAft>
                <a:spcPts val="0"/>
              </a:spcAft>
              <a:buClr>
                <a:srgbClr val="214D8D"/>
              </a:buClr>
              <a:buSzPts val="1760"/>
              <a:buChar char="o"/>
              <a:defRPr/>
            </a:lvl2pPr>
            <a:lvl3pPr indent="-330200" lvl="2" marL="1371600" algn="l">
              <a:lnSpc>
                <a:spcPct val="108000"/>
              </a:lnSpc>
              <a:spcBef>
                <a:spcPts val="1200"/>
              </a:spcBef>
              <a:spcAft>
                <a:spcPts val="0"/>
              </a:spcAft>
              <a:buClr>
                <a:srgbClr val="214D8D"/>
              </a:buClr>
              <a:buSzPts val="1600"/>
              <a:buChar char="▪"/>
              <a:defRPr/>
            </a:lvl3pPr>
            <a:lvl4pPr indent="-342900" lvl="3" marL="1828800" algn="l">
              <a:lnSpc>
                <a:spcPct val="108000"/>
              </a:lnSpc>
              <a:spcBef>
                <a:spcPts val="1200"/>
              </a:spcBef>
              <a:spcAft>
                <a:spcPts val="0"/>
              </a:spcAft>
              <a:buClr>
                <a:srgbClr val="214D8D"/>
              </a:buClr>
              <a:buSzPts val="1800"/>
              <a:buChar char="•"/>
              <a:defRPr/>
            </a:lvl4pPr>
            <a:lvl5pPr indent="-308610" lvl="4" marL="2286000" algn="l">
              <a:lnSpc>
                <a:spcPct val="108000"/>
              </a:lnSpc>
              <a:spcBef>
                <a:spcPts val="1200"/>
              </a:spcBef>
              <a:spcAft>
                <a:spcPts val="0"/>
              </a:spcAft>
              <a:buClr>
                <a:srgbClr val="214D8D"/>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91"/>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50" name="Google Shape;150;p91"/>
          <p:cNvGrpSpPr/>
          <p:nvPr/>
        </p:nvGrpSpPr>
        <p:grpSpPr>
          <a:xfrm>
            <a:off x="-110" y="6122455"/>
            <a:ext cx="12192109" cy="755419"/>
            <a:chOff x="-2323" y="4128060"/>
            <a:chExt cx="12202600" cy="755419"/>
          </a:xfrm>
        </p:grpSpPr>
        <p:sp>
          <p:nvSpPr>
            <p:cNvPr id="151" name="Google Shape;151;p91"/>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52" name="Google Shape;152;p91"/>
            <p:cNvGrpSpPr/>
            <p:nvPr/>
          </p:nvGrpSpPr>
          <p:grpSpPr>
            <a:xfrm>
              <a:off x="-2323" y="4158203"/>
              <a:ext cx="12202600" cy="725276"/>
              <a:chOff x="9932" y="5877893"/>
              <a:chExt cx="12184066" cy="725276"/>
            </a:xfrm>
          </p:grpSpPr>
          <p:sp>
            <p:nvSpPr>
              <p:cNvPr id="153" name="Google Shape;153;p91"/>
              <p:cNvSpPr/>
              <p:nvPr/>
            </p:nvSpPr>
            <p:spPr>
              <a:xfrm>
                <a:off x="9932" y="6522418"/>
                <a:ext cx="12184065" cy="61261"/>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54" name="Google Shape;154;p91"/>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5" name="Shape 155"/>
        <p:cNvGrpSpPr/>
        <p:nvPr/>
      </p:nvGrpSpPr>
      <p:grpSpPr>
        <a:xfrm>
          <a:off x="0" y="0"/>
          <a:ext cx="0" cy="0"/>
          <a:chOff x="0" y="0"/>
          <a:chExt cx="0" cy="0"/>
        </a:xfrm>
      </p:grpSpPr>
      <p:pic>
        <p:nvPicPr>
          <p:cNvPr id="156" name="Google Shape;156;p92"/>
          <p:cNvPicPr preferRelativeResize="0"/>
          <p:nvPr/>
        </p:nvPicPr>
        <p:blipFill rotWithShape="1">
          <a:blip r:embed="rId2">
            <a:alphaModFix amt="15000"/>
          </a:blip>
          <a:srcRect b="0" l="0" r="0" t="0"/>
          <a:stretch/>
        </p:blipFill>
        <p:spPr>
          <a:xfrm>
            <a:off x="1421" y="0"/>
            <a:ext cx="12192000" cy="6502400"/>
          </a:xfrm>
          <a:prstGeom prst="rect">
            <a:avLst/>
          </a:prstGeom>
          <a:noFill/>
          <a:ln>
            <a:noFill/>
          </a:ln>
        </p:spPr>
      </p:pic>
      <p:sp>
        <p:nvSpPr>
          <p:cNvPr id="157" name="Google Shape;157;p92"/>
          <p:cNvSpPr txBox="1"/>
          <p:nvPr>
            <p:ph type="title"/>
          </p:nvPr>
        </p:nvSpPr>
        <p:spPr>
          <a:xfrm>
            <a:off x="731520" y="365761"/>
            <a:ext cx="10773940" cy="1074994"/>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rgbClr val="214D8D"/>
              </a:buClr>
              <a:buSzPts val="4000"/>
              <a:buFont typeface="Open Sans"/>
              <a:buNone/>
              <a:defRPr b="1" sz="4000">
                <a:solidFill>
                  <a:srgbClr val="214D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92"/>
          <p:cNvSpPr txBox="1"/>
          <p:nvPr>
            <p:ph idx="1" type="body"/>
          </p:nvPr>
        </p:nvSpPr>
        <p:spPr>
          <a:xfrm>
            <a:off x="731520" y="1691581"/>
            <a:ext cx="5288280" cy="4210456"/>
          </a:xfrm>
          <a:prstGeom prst="rect">
            <a:avLst/>
          </a:prstGeom>
          <a:noFill/>
          <a:ln>
            <a:noFill/>
          </a:ln>
        </p:spPr>
        <p:txBody>
          <a:bodyPr anchorCtr="0" anchor="t" bIns="45700" lIns="91425" spcFirstLastPara="1" rIns="91425" wrap="square" tIns="45700">
            <a:noAutofit/>
          </a:bodyPr>
          <a:lstStyle>
            <a:lvl1pPr indent="-419100" lvl="0" marL="457200" algn="l">
              <a:lnSpc>
                <a:spcPct val="105000"/>
              </a:lnSpc>
              <a:spcBef>
                <a:spcPts val="1000"/>
              </a:spcBef>
              <a:spcAft>
                <a:spcPts val="0"/>
              </a:spcAft>
              <a:buClr>
                <a:srgbClr val="A37238"/>
              </a:buClr>
              <a:buSzPts val="3000"/>
              <a:buChar char="•"/>
              <a:defRPr/>
            </a:lvl1pPr>
            <a:lvl2pPr indent="-340360" lvl="1" marL="914400" algn="l">
              <a:lnSpc>
                <a:spcPct val="105000"/>
              </a:lnSpc>
              <a:spcBef>
                <a:spcPts val="1000"/>
              </a:spcBef>
              <a:spcAft>
                <a:spcPts val="0"/>
              </a:spcAft>
              <a:buClr>
                <a:srgbClr val="A37238"/>
              </a:buClr>
              <a:buSzPts val="1760"/>
              <a:buChar char="o"/>
              <a:defRPr/>
            </a:lvl2pPr>
            <a:lvl3pPr indent="-340360" lvl="2" marL="1371600" algn="l">
              <a:lnSpc>
                <a:spcPct val="105000"/>
              </a:lnSpc>
              <a:spcBef>
                <a:spcPts val="1000"/>
              </a:spcBef>
              <a:spcAft>
                <a:spcPts val="0"/>
              </a:spcAft>
              <a:buClr>
                <a:srgbClr val="A37238"/>
              </a:buClr>
              <a:buSzPts val="1760"/>
              <a:buChar char="▪"/>
              <a:defRPr sz="2200"/>
            </a:lvl3pPr>
            <a:lvl4pPr indent="-355600" lvl="3" marL="1828800" algn="l">
              <a:lnSpc>
                <a:spcPct val="105000"/>
              </a:lnSpc>
              <a:spcBef>
                <a:spcPts val="1000"/>
              </a:spcBef>
              <a:spcAft>
                <a:spcPts val="0"/>
              </a:spcAft>
              <a:buClr>
                <a:srgbClr val="A37238"/>
              </a:buClr>
              <a:buSzPts val="2000"/>
              <a:buChar char="•"/>
              <a:defRPr sz="2000"/>
            </a:lvl4pPr>
            <a:lvl5pPr indent="-308610" lvl="4" marL="2286000" algn="l">
              <a:lnSpc>
                <a:spcPct val="105000"/>
              </a:lnSpc>
              <a:spcBef>
                <a:spcPts val="1000"/>
              </a:spcBef>
              <a:spcAft>
                <a:spcPts val="0"/>
              </a:spcAft>
              <a:buClr>
                <a:srgbClr val="A37238"/>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92"/>
          <p:cNvSpPr txBox="1"/>
          <p:nvPr>
            <p:ph idx="2" type="body"/>
          </p:nvPr>
        </p:nvSpPr>
        <p:spPr>
          <a:xfrm>
            <a:off x="6172200" y="1691581"/>
            <a:ext cx="5333260" cy="4210456"/>
          </a:xfrm>
          <a:prstGeom prst="rect">
            <a:avLst/>
          </a:prstGeom>
          <a:noFill/>
          <a:ln>
            <a:noFill/>
          </a:ln>
        </p:spPr>
        <p:txBody>
          <a:bodyPr anchorCtr="0" anchor="t" bIns="45700" lIns="91425" spcFirstLastPara="1" rIns="91425" wrap="square" tIns="45700">
            <a:noAutofit/>
          </a:bodyPr>
          <a:lstStyle>
            <a:lvl1pPr indent="-419100" lvl="0" marL="457200" algn="l">
              <a:lnSpc>
                <a:spcPct val="105000"/>
              </a:lnSpc>
              <a:spcBef>
                <a:spcPts val="1000"/>
              </a:spcBef>
              <a:spcAft>
                <a:spcPts val="0"/>
              </a:spcAft>
              <a:buClr>
                <a:srgbClr val="A37238"/>
              </a:buClr>
              <a:buSzPts val="3000"/>
              <a:buChar char="•"/>
              <a:defRPr/>
            </a:lvl1pPr>
            <a:lvl2pPr indent="-340360" lvl="1" marL="914400" algn="l">
              <a:lnSpc>
                <a:spcPct val="105000"/>
              </a:lnSpc>
              <a:spcBef>
                <a:spcPts val="1000"/>
              </a:spcBef>
              <a:spcAft>
                <a:spcPts val="0"/>
              </a:spcAft>
              <a:buClr>
                <a:srgbClr val="A37238"/>
              </a:buClr>
              <a:buSzPts val="1760"/>
              <a:buChar char="o"/>
              <a:defRPr/>
            </a:lvl2pPr>
            <a:lvl3pPr indent="-340360" lvl="2" marL="1371600" algn="l">
              <a:lnSpc>
                <a:spcPct val="105000"/>
              </a:lnSpc>
              <a:spcBef>
                <a:spcPts val="1000"/>
              </a:spcBef>
              <a:spcAft>
                <a:spcPts val="0"/>
              </a:spcAft>
              <a:buClr>
                <a:srgbClr val="A37238"/>
              </a:buClr>
              <a:buSzPts val="1760"/>
              <a:buChar char="▪"/>
              <a:defRPr sz="2200"/>
            </a:lvl3pPr>
            <a:lvl4pPr indent="-355600" lvl="3" marL="1828800" algn="l">
              <a:lnSpc>
                <a:spcPct val="105000"/>
              </a:lnSpc>
              <a:spcBef>
                <a:spcPts val="1000"/>
              </a:spcBef>
              <a:spcAft>
                <a:spcPts val="0"/>
              </a:spcAft>
              <a:buClr>
                <a:srgbClr val="A37238"/>
              </a:buClr>
              <a:buSzPts val="2000"/>
              <a:buChar char="•"/>
              <a:defRPr sz="2000"/>
            </a:lvl4pPr>
            <a:lvl5pPr indent="-308610" lvl="4" marL="2286000" algn="l">
              <a:lnSpc>
                <a:spcPct val="105000"/>
              </a:lnSpc>
              <a:spcBef>
                <a:spcPts val="1000"/>
              </a:spcBef>
              <a:spcAft>
                <a:spcPts val="0"/>
              </a:spcAft>
              <a:buClr>
                <a:srgbClr val="A37238"/>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0" name="Google Shape;160;p92"/>
          <p:cNvGrpSpPr/>
          <p:nvPr/>
        </p:nvGrpSpPr>
        <p:grpSpPr>
          <a:xfrm>
            <a:off x="0" y="6131851"/>
            <a:ext cx="12192109" cy="755419"/>
            <a:chOff x="-2323" y="4128060"/>
            <a:chExt cx="12202600" cy="755419"/>
          </a:xfrm>
        </p:grpSpPr>
        <p:sp>
          <p:nvSpPr>
            <p:cNvPr id="161" name="Google Shape;161;p92"/>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62" name="Google Shape;162;p92"/>
            <p:cNvGrpSpPr/>
            <p:nvPr/>
          </p:nvGrpSpPr>
          <p:grpSpPr>
            <a:xfrm>
              <a:off x="-2323" y="4158203"/>
              <a:ext cx="12202600" cy="725276"/>
              <a:chOff x="9932" y="5877893"/>
              <a:chExt cx="12184066" cy="725276"/>
            </a:xfrm>
          </p:grpSpPr>
          <p:sp>
            <p:nvSpPr>
              <p:cNvPr id="163" name="Google Shape;163;p92"/>
              <p:cNvSpPr/>
              <p:nvPr/>
            </p:nvSpPr>
            <p:spPr>
              <a:xfrm>
                <a:off x="9932" y="6469124"/>
                <a:ext cx="12183955" cy="114555"/>
              </a:xfrm>
              <a:prstGeom prst="rect">
                <a:avLst/>
              </a:prstGeom>
              <a:solidFill>
                <a:srgbClr val="214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64" name="Google Shape;164;p92"/>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Disclaimer">
    <p:spTree>
      <p:nvGrpSpPr>
        <p:cNvPr id="21" name="Shape 21"/>
        <p:cNvGrpSpPr/>
        <p:nvPr/>
      </p:nvGrpSpPr>
      <p:grpSpPr>
        <a:xfrm>
          <a:off x="0" y="0"/>
          <a:ext cx="0" cy="0"/>
          <a:chOff x="0" y="0"/>
          <a:chExt cx="0" cy="0"/>
        </a:xfrm>
      </p:grpSpPr>
      <p:pic>
        <p:nvPicPr>
          <p:cNvPr id="22" name="Google Shape;22;p71"/>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23" name="Google Shape;23;p71"/>
          <p:cNvSpPr/>
          <p:nvPr/>
        </p:nvSpPr>
        <p:spPr>
          <a:xfrm>
            <a:off x="1" y="1"/>
            <a:ext cx="12192000" cy="6858000"/>
          </a:xfrm>
          <a:prstGeom prst="rect">
            <a:avLst/>
          </a:prstGeom>
          <a:solidFill>
            <a:srgbClr val="F3E9DE">
              <a:alpha val="2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Open Sans"/>
              <a:ea typeface="Open Sans"/>
              <a:cs typeface="Open Sans"/>
              <a:sym typeface="Open Sans"/>
            </a:endParaRPr>
          </a:p>
        </p:txBody>
      </p:sp>
      <p:sp>
        <p:nvSpPr>
          <p:cNvPr id="24" name="Google Shape;24;p71"/>
          <p:cNvSpPr txBox="1"/>
          <p:nvPr>
            <p:ph idx="1" type="body"/>
          </p:nvPr>
        </p:nvSpPr>
        <p:spPr>
          <a:xfrm>
            <a:off x="731520" y="1689145"/>
            <a:ext cx="10765062" cy="4382046"/>
          </a:xfrm>
          <a:prstGeom prst="rect">
            <a:avLst/>
          </a:prstGeom>
          <a:noFill/>
          <a:ln>
            <a:noFill/>
          </a:ln>
        </p:spPr>
        <p:txBody>
          <a:bodyPr anchorCtr="0" anchor="t" bIns="45700" lIns="91425" spcFirstLastPara="1" rIns="91425" wrap="square" tIns="45700">
            <a:noAutofit/>
          </a:bodyPr>
          <a:lstStyle>
            <a:lvl1pPr indent="-228600" lvl="0" marL="457200" algn="l">
              <a:lnSpc>
                <a:spcPct val="105000"/>
              </a:lnSpc>
              <a:spcBef>
                <a:spcPts val="0"/>
              </a:spcBef>
              <a:spcAft>
                <a:spcPts val="0"/>
              </a:spcAft>
              <a:buClr>
                <a:schemeClr val="dk2"/>
              </a:buClr>
              <a:buSzPts val="3000"/>
              <a:buFont typeface="Open Sans"/>
              <a:buNone/>
              <a:defRPr/>
            </a:lvl1pPr>
            <a:lvl2pPr indent="-340360" lvl="1" marL="914400" algn="l">
              <a:lnSpc>
                <a:spcPct val="105000"/>
              </a:lnSpc>
              <a:spcBef>
                <a:spcPts val="1000"/>
              </a:spcBef>
              <a:spcAft>
                <a:spcPts val="0"/>
              </a:spcAft>
              <a:buClr>
                <a:schemeClr val="dk2"/>
              </a:buClr>
              <a:buSzPts val="1760"/>
              <a:buChar char="o"/>
              <a:defRPr/>
            </a:lvl2pPr>
            <a:lvl3pPr indent="-330200" lvl="2" marL="1371600" algn="l">
              <a:lnSpc>
                <a:spcPct val="105000"/>
              </a:lnSpc>
              <a:spcBef>
                <a:spcPts val="1000"/>
              </a:spcBef>
              <a:spcAft>
                <a:spcPts val="0"/>
              </a:spcAft>
              <a:buClr>
                <a:schemeClr val="dk2"/>
              </a:buClr>
              <a:buSzPts val="1600"/>
              <a:buChar char="▪"/>
              <a:defRPr/>
            </a:lvl3pPr>
            <a:lvl4pPr indent="-342900" lvl="3" marL="1828800" algn="l">
              <a:lnSpc>
                <a:spcPct val="105000"/>
              </a:lnSpc>
              <a:spcBef>
                <a:spcPts val="1000"/>
              </a:spcBef>
              <a:spcAft>
                <a:spcPts val="0"/>
              </a:spcAft>
              <a:buClr>
                <a:schemeClr val="dk2"/>
              </a:buClr>
              <a:buSzPts val="1800"/>
              <a:buChar char="•"/>
              <a:defRPr/>
            </a:lvl4pPr>
            <a:lvl5pPr indent="-308610" lvl="4" marL="2286000" algn="l">
              <a:lnSpc>
                <a:spcPct val="105000"/>
              </a:lnSpc>
              <a:spcBef>
                <a:spcPts val="1000"/>
              </a:spcBef>
              <a:spcAft>
                <a:spcPts val="0"/>
              </a:spcAft>
              <a:buClr>
                <a:schemeClr val="dk2"/>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1"/>
          <p:cNvSpPr txBox="1"/>
          <p:nvPr>
            <p:ph type="title"/>
          </p:nvPr>
        </p:nvSpPr>
        <p:spPr>
          <a:xfrm>
            <a:off x="731519" y="365761"/>
            <a:ext cx="10765063" cy="973942"/>
          </a:xfrm>
          <a:prstGeom prst="rect">
            <a:avLst/>
          </a:prstGeom>
          <a:noFill/>
          <a:ln>
            <a:noFill/>
          </a:ln>
        </p:spPr>
        <p:txBody>
          <a:bodyPr anchorCtr="0" anchor="b" bIns="45700" lIns="91425" spcFirstLastPara="1" rIns="91425" wrap="square" tIns="45700">
            <a:noAutofit/>
          </a:bodyPr>
          <a:lstStyle>
            <a:lvl1pPr lvl="0" algn="l">
              <a:lnSpc>
                <a:spcPct val="105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s-Resources_Dark">
  <p:cSld name="References-Resources_Dark">
    <p:bg>
      <p:bgPr>
        <a:solidFill>
          <a:schemeClr val="dk1"/>
        </a:solidFill>
      </p:bgPr>
    </p:bg>
    <p:spTree>
      <p:nvGrpSpPr>
        <p:cNvPr id="165" name="Shape 165"/>
        <p:cNvGrpSpPr/>
        <p:nvPr/>
      </p:nvGrpSpPr>
      <p:grpSpPr>
        <a:xfrm>
          <a:off x="0" y="0"/>
          <a:ext cx="0" cy="0"/>
          <a:chOff x="0" y="0"/>
          <a:chExt cx="0" cy="0"/>
        </a:xfrm>
      </p:grpSpPr>
      <p:pic>
        <p:nvPicPr>
          <p:cNvPr id="166" name="Google Shape;166;p93"/>
          <p:cNvPicPr preferRelativeResize="0"/>
          <p:nvPr/>
        </p:nvPicPr>
        <p:blipFill rotWithShape="1">
          <a:blip r:embed="rId2">
            <a:alphaModFix amt="9000"/>
          </a:blip>
          <a:srcRect b="0" l="5461" r="0" t="0"/>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67" name="Google Shape;167;p93"/>
          <p:cNvSpPr txBox="1"/>
          <p:nvPr>
            <p:ph type="title"/>
          </p:nvPr>
        </p:nvSpPr>
        <p:spPr>
          <a:xfrm>
            <a:off x="731519" y="365125"/>
            <a:ext cx="10780775" cy="104803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93"/>
          <p:cNvSpPr txBox="1"/>
          <p:nvPr>
            <p:ph idx="1" type="body"/>
          </p:nvPr>
        </p:nvSpPr>
        <p:spPr>
          <a:xfrm>
            <a:off x="731520" y="1546167"/>
            <a:ext cx="10780776" cy="4598602"/>
          </a:xfrm>
          <a:prstGeom prst="rect">
            <a:avLst/>
          </a:prstGeom>
          <a:noFill/>
          <a:ln>
            <a:noFill/>
          </a:ln>
        </p:spPr>
        <p:txBody>
          <a:bodyPr anchorCtr="0" anchor="t" bIns="45700" lIns="91425" spcFirstLastPara="1" rIns="91425" wrap="square" tIns="45700">
            <a:noAutofit/>
          </a:bodyPr>
          <a:lstStyle>
            <a:lvl1pPr indent="-419100" lvl="0" marL="457200" algn="l">
              <a:lnSpc>
                <a:spcPct val="105000"/>
              </a:lnSpc>
              <a:spcBef>
                <a:spcPts val="1000"/>
              </a:spcBef>
              <a:spcAft>
                <a:spcPts val="0"/>
              </a:spcAft>
              <a:buClr>
                <a:schemeClr val="lt1"/>
              </a:buClr>
              <a:buSzPts val="3000"/>
              <a:buChar char="•"/>
              <a:defRPr>
                <a:solidFill>
                  <a:schemeClr val="lt1"/>
                </a:solidFill>
              </a:defRPr>
            </a:lvl1pPr>
            <a:lvl2pPr indent="-340360" lvl="1" marL="914400" algn="l">
              <a:lnSpc>
                <a:spcPct val="105000"/>
              </a:lnSpc>
              <a:spcBef>
                <a:spcPts val="1000"/>
              </a:spcBef>
              <a:spcAft>
                <a:spcPts val="0"/>
              </a:spcAft>
              <a:buClr>
                <a:schemeClr val="lt1"/>
              </a:buClr>
              <a:buSzPts val="1760"/>
              <a:buChar char="o"/>
              <a:defRPr>
                <a:solidFill>
                  <a:schemeClr val="lt1"/>
                </a:solidFill>
              </a:defRPr>
            </a:lvl2pPr>
            <a:lvl3pPr indent="-330200" lvl="2" marL="1371600" algn="l">
              <a:lnSpc>
                <a:spcPct val="105000"/>
              </a:lnSpc>
              <a:spcBef>
                <a:spcPts val="1000"/>
              </a:spcBef>
              <a:spcAft>
                <a:spcPts val="0"/>
              </a:spcAft>
              <a:buClr>
                <a:schemeClr val="lt1"/>
              </a:buClr>
              <a:buSzPts val="1600"/>
              <a:buChar char="▪"/>
              <a:defRPr>
                <a:solidFill>
                  <a:schemeClr val="lt1"/>
                </a:solidFill>
              </a:defRPr>
            </a:lvl3pPr>
            <a:lvl4pPr indent="-342900" lvl="3" marL="1828800" algn="l">
              <a:lnSpc>
                <a:spcPct val="105000"/>
              </a:lnSpc>
              <a:spcBef>
                <a:spcPts val="1000"/>
              </a:spcBef>
              <a:spcAft>
                <a:spcPts val="0"/>
              </a:spcAft>
              <a:buClr>
                <a:schemeClr val="lt1"/>
              </a:buClr>
              <a:buSzPts val="1800"/>
              <a:buChar char="•"/>
              <a:defRPr>
                <a:solidFill>
                  <a:schemeClr val="lt1"/>
                </a:solidFill>
              </a:defRPr>
            </a:lvl4pPr>
            <a:lvl5pPr indent="-308610" lvl="4" marL="2286000" algn="l">
              <a:lnSpc>
                <a:spcPct val="105000"/>
              </a:lnSpc>
              <a:spcBef>
                <a:spcPts val="1000"/>
              </a:spcBef>
              <a:spcAft>
                <a:spcPts val="0"/>
              </a:spcAft>
              <a:buClr>
                <a:schemeClr val="lt1"/>
              </a:buClr>
              <a:buSzPts val="1260"/>
              <a:buChar char="o"/>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bg>
      <p:bgPr>
        <a:solidFill>
          <a:schemeClr val="lt1"/>
        </a:solidFill>
      </p:bgPr>
    </p:bg>
    <p:spTree>
      <p:nvGrpSpPr>
        <p:cNvPr id="169" name="Shape 16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old">
  <p:cSld name="Left-Side-Title_Gold">
    <p:bg>
      <p:bgPr>
        <a:solidFill>
          <a:srgbClr val="F8F2EC"/>
        </a:solidFill>
      </p:bgPr>
    </p:bg>
    <p:spTree>
      <p:nvGrpSpPr>
        <p:cNvPr id="173" name="Shape 173"/>
        <p:cNvGrpSpPr/>
        <p:nvPr/>
      </p:nvGrpSpPr>
      <p:grpSpPr>
        <a:xfrm>
          <a:off x="0" y="0"/>
          <a:ext cx="0" cy="0"/>
          <a:chOff x="0" y="0"/>
          <a:chExt cx="0" cy="0"/>
        </a:xfrm>
      </p:grpSpPr>
      <p:pic>
        <p:nvPicPr>
          <p:cNvPr id="174" name="Google Shape;174;p76"/>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75" name="Google Shape;175;p76"/>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76" name="Google Shape;176;p76"/>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77" name="Google Shape;177;p76"/>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A37238"/>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8" name="Google Shape;178;p76"/>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Blue">
  <p:cSld name="Left-Side-Title_Blue">
    <p:bg>
      <p:bgPr>
        <a:solidFill>
          <a:srgbClr val="D9E1F7">
            <a:alpha val="32941"/>
          </a:srgbClr>
        </a:solidFill>
      </p:bgPr>
    </p:bg>
    <p:spTree>
      <p:nvGrpSpPr>
        <p:cNvPr id="179" name="Shape 179"/>
        <p:cNvGrpSpPr/>
        <p:nvPr/>
      </p:nvGrpSpPr>
      <p:grpSpPr>
        <a:xfrm>
          <a:off x="0" y="0"/>
          <a:ext cx="0" cy="0"/>
          <a:chOff x="0" y="0"/>
          <a:chExt cx="0" cy="0"/>
        </a:xfrm>
      </p:grpSpPr>
      <p:pic>
        <p:nvPicPr>
          <p:cNvPr id="180" name="Google Shape;180;p85"/>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81" name="Google Shape;181;p85"/>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82" name="Google Shape;182;p85"/>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83" name="Google Shape;183;p85"/>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4" name="Google Shape;184;p85"/>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reen">
  <p:cSld name="Left-Side-Title_Green">
    <p:bg>
      <p:bgPr>
        <a:solidFill>
          <a:srgbClr val="E0EBEA">
            <a:alpha val="45098"/>
          </a:srgbClr>
        </a:solidFill>
      </p:bgPr>
    </p:bg>
    <p:spTree>
      <p:nvGrpSpPr>
        <p:cNvPr id="185" name="Shape 185"/>
        <p:cNvGrpSpPr/>
        <p:nvPr/>
      </p:nvGrpSpPr>
      <p:grpSpPr>
        <a:xfrm>
          <a:off x="0" y="0"/>
          <a:ext cx="0" cy="0"/>
          <a:chOff x="0" y="0"/>
          <a:chExt cx="0" cy="0"/>
        </a:xfrm>
      </p:grpSpPr>
      <p:pic>
        <p:nvPicPr>
          <p:cNvPr id="186" name="Google Shape;186;p87"/>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87" name="Google Shape;187;p87"/>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88" name="Google Shape;188;p87"/>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89" name="Google Shape;189;p87"/>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87"/>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 Two Column">
  <p:cSld name="2_Section - Two Column">
    <p:spTree>
      <p:nvGrpSpPr>
        <p:cNvPr id="26" name="Shape 26"/>
        <p:cNvGrpSpPr/>
        <p:nvPr/>
      </p:nvGrpSpPr>
      <p:grpSpPr>
        <a:xfrm>
          <a:off x="0" y="0"/>
          <a:ext cx="0" cy="0"/>
          <a:chOff x="0" y="0"/>
          <a:chExt cx="0" cy="0"/>
        </a:xfrm>
      </p:grpSpPr>
      <p:sp>
        <p:nvSpPr>
          <p:cNvPr id="27" name="Google Shape;27;p7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28" name="Google Shape;28;p72"/>
          <p:cNvPicPr preferRelativeResize="0"/>
          <p:nvPr/>
        </p:nvPicPr>
        <p:blipFill rotWithShape="1">
          <a:blip r:embed="rId2">
            <a:alphaModFix amt="17000"/>
          </a:blip>
          <a:srcRect b="0" l="0" r="0" t="0"/>
          <a:stretch/>
        </p:blipFill>
        <p:spPr>
          <a:xfrm>
            <a:off x="-1" y="0"/>
            <a:ext cx="12192001" cy="6502400"/>
          </a:xfrm>
          <a:prstGeom prst="rect">
            <a:avLst/>
          </a:prstGeom>
          <a:noFill/>
          <a:ln>
            <a:noFill/>
          </a:ln>
        </p:spPr>
      </p:pic>
      <p:grpSp>
        <p:nvGrpSpPr>
          <p:cNvPr id="29" name="Google Shape;29;p72"/>
          <p:cNvGrpSpPr/>
          <p:nvPr/>
        </p:nvGrpSpPr>
        <p:grpSpPr>
          <a:xfrm>
            <a:off x="0" y="6153117"/>
            <a:ext cx="12192109" cy="755419"/>
            <a:chOff x="-2323" y="4128060"/>
            <a:chExt cx="12202600" cy="755419"/>
          </a:xfrm>
        </p:grpSpPr>
        <p:sp>
          <p:nvSpPr>
            <p:cNvPr id="30" name="Google Shape;30;p72"/>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31" name="Google Shape;31;p72"/>
            <p:cNvGrpSpPr/>
            <p:nvPr/>
          </p:nvGrpSpPr>
          <p:grpSpPr>
            <a:xfrm>
              <a:off x="-2323" y="4158203"/>
              <a:ext cx="12202600" cy="725276"/>
              <a:chOff x="9932" y="5877893"/>
              <a:chExt cx="12184066" cy="725276"/>
            </a:xfrm>
          </p:grpSpPr>
          <p:sp>
            <p:nvSpPr>
              <p:cNvPr id="32" name="Google Shape;32;p72"/>
              <p:cNvSpPr/>
              <p:nvPr/>
            </p:nvSpPr>
            <p:spPr>
              <a:xfrm>
                <a:off x="9932" y="6469124"/>
                <a:ext cx="12183955" cy="114555"/>
              </a:xfrm>
              <a:prstGeom prst="rect">
                <a:avLst/>
              </a:prstGeom>
              <a:solidFill>
                <a:srgbClr val="214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3" name="Google Shape;33;p72"/>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34" name="Google Shape;34;p72"/>
          <p:cNvSpPr txBox="1"/>
          <p:nvPr>
            <p:ph type="title"/>
          </p:nvPr>
        </p:nvSpPr>
        <p:spPr>
          <a:xfrm>
            <a:off x="731520" y="365760"/>
            <a:ext cx="10857968" cy="7680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2"/>
          <p:cNvSpPr txBox="1"/>
          <p:nvPr>
            <p:ph idx="1" type="body"/>
          </p:nvPr>
        </p:nvSpPr>
        <p:spPr>
          <a:xfrm>
            <a:off x="731520" y="1591445"/>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2"/>
          <p:cNvSpPr txBox="1"/>
          <p:nvPr>
            <p:ph idx="2" type="body"/>
          </p:nvPr>
        </p:nvSpPr>
        <p:spPr>
          <a:xfrm>
            <a:off x="6664486" y="1591445"/>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2"/>
          <p:cNvSpPr txBox="1"/>
          <p:nvPr>
            <p:ph idx="3" type="body"/>
          </p:nvPr>
        </p:nvSpPr>
        <p:spPr>
          <a:xfrm>
            <a:off x="731520" y="3832349"/>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2"/>
          <p:cNvSpPr txBox="1"/>
          <p:nvPr>
            <p:ph idx="4" type="body"/>
          </p:nvPr>
        </p:nvSpPr>
        <p:spPr>
          <a:xfrm>
            <a:off x="6664486" y="3832349"/>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Text-Picture">
  <p:cSld name="Headline-Text-Picture">
    <p:spTree>
      <p:nvGrpSpPr>
        <p:cNvPr id="39" name="Shape 39"/>
        <p:cNvGrpSpPr/>
        <p:nvPr/>
      </p:nvGrpSpPr>
      <p:grpSpPr>
        <a:xfrm>
          <a:off x="0" y="0"/>
          <a:ext cx="0" cy="0"/>
          <a:chOff x="0" y="0"/>
          <a:chExt cx="0" cy="0"/>
        </a:xfrm>
      </p:grpSpPr>
      <p:pic>
        <p:nvPicPr>
          <p:cNvPr id="40" name="Google Shape;40;p73"/>
          <p:cNvPicPr preferRelativeResize="0"/>
          <p:nvPr/>
        </p:nvPicPr>
        <p:blipFill rotWithShape="1">
          <a:blip r:embed="rId2">
            <a:alphaModFix amt="9000"/>
          </a:blip>
          <a:srcRect b="0" l="0" r="0" t="0"/>
          <a:stretch/>
        </p:blipFill>
        <p:spPr>
          <a:xfrm>
            <a:off x="1421" y="0"/>
            <a:ext cx="12192000" cy="6502400"/>
          </a:xfrm>
          <a:prstGeom prst="rect">
            <a:avLst/>
          </a:prstGeom>
          <a:noFill/>
          <a:ln>
            <a:noFill/>
          </a:ln>
        </p:spPr>
      </p:pic>
      <p:sp>
        <p:nvSpPr>
          <p:cNvPr id="41" name="Google Shape;41;p73"/>
          <p:cNvSpPr txBox="1"/>
          <p:nvPr>
            <p:ph type="title"/>
          </p:nvPr>
        </p:nvSpPr>
        <p:spPr>
          <a:xfrm>
            <a:off x="731519" y="365759"/>
            <a:ext cx="10794173" cy="1113095"/>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rgbClr val="143157"/>
              </a:buClr>
              <a:buSzPts val="4400"/>
              <a:buFont typeface="Open Sans"/>
              <a:buNone/>
              <a:defRPr b="1" sz="4400">
                <a:solidFill>
                  <a:srgbClr val="1431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3"/>
          <p:cNvSpPr/>
          <p:nvPr>
            <p:ph idx="2" type="pic"/>
          </p:nvPr>
        </p:nvSpPr>
        <p:spPr>
          <a:xfrm>
            <a:off x="7119852" y="1691581"/>
            <a:ext cx="4395030" cy="4210456"/>
          </a:xfrm>
          <a:prstGeom prst="rect">
            <a:avLst/>
          </a:prstGeom>
          <a:noFill/>
          <a:ln>
            <a:noFill/>
          </a:ln>
        </p:spPr>
      </p:sp>
      <p:grpSp>
        <p:nvGrpSpPr>
          <p:cNvPr id="43" name="Google Shape;43;p73"/>
          <p:cNvGrpSpPr/>
          <p:nvPr/>
        </p:nvGrpSpPr>
        <p:grpSpPr>
          <a:xfrm>
            <a:off x="-110" y="6122458"/>
            <a:ext cx="12192109" cy="755419"/>
            <a:chOff x="-2323" y="4128060"/>
            <a:chExt cx="12202600" cy="755419"/>
          </a:xfrm>
        </p:grpSpPr>
        <p:sp>
          <p:nvSpPr>
            <p:cNvPr id="44" name="Google Shape;44;p73"/>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45" name="Google Shape;45;p73"/>
            <p:cNvGrpSpPr/>
            <p:nvPr/>
          </p:nvGrpSpPr>
          <p:grpSpPr>
            <a:xfrm>
              <a:off x="-2323" y="4158203"/>
              <a:ext cx="12202600" cy="725276"/>
              <a:chOff x="9932" y="5877893"/>
              <a:chExt cx="12184066" cy="725276"/>
            </a:xfrm>
          </p:grpSpPr>
          <p:sp>
            <p:nvSpPr>
              <p:cNvPr id="46" name="Google Shape;46;p73"/>
              <p:cNvSpPr/>
              <p:nvPr/>
            </p:nvSpPr>
            <p:spPr>
              <a:xfrm>
                <a:off x="9932" y="6440418"/>
                <a:ext cx="12184065" cy="143262"/>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7" name="Google Shape;47;p73"/>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48" name="Google Shape;48;p73"/>
          <p:cNvSpPr txBox="1"/>
          <p:nvPr>
            <p:ph idx="1" type="body"/>
          </p:nvPr>
        </p:nvSpPr>
        <p:spPr>
          <a:xfrm>
            <a:off x="731520" y="1691581"/>
            <a:ext cx="6046470" cy="4210456"/>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1200"/>
              </a:spcBef>
              <a:spcAft>
                <a:spcPts val="0"/>
              </a:spcAft>
              <a:buClr>
                <a:srgbClr val="A37238"/>
              </a:buClr>
              <a:buSzPts val="3000"/>
              <a:buChar char="•"/>
              <a:defRPr/>
            </a:lvl1pPr>
            <a:lvl2pPr indent="-340360" lvl="1" marL="914400" algn="l">
              <a:lnSpc>
                <a:spcPct val="108000"/>
              </a:lnSpc>
              <a:spcBef>
                <a:spcPts val="1200"/>
              </a:spcBef>
              <a:spcAft>
                <a:spcPts val="0"/>
              </a:spcAft>
              <a:buClr>
                <a:srgbClr val="A37238"/>
              </a:buClr>
              <a:buSzPts val="1760"/>
              <a:buChar char="o"/>
              <a:defRPr/>
            </a:lvl2pPr>
            <a:lvl3pPr indent="-340360" lvl="2" marL="1371600" algn="l">
              <a:lnSpc>
                <a:spcPct val="108000"/>
              </a:lnSpc>
              <a:spcBef>
                <a:spcPts val="1200"/>
              </a:spcBef>
              <a:spcAft>
                <a:spcPts val="0"/>
              </a:spcAft>
              <a:buClr>
                <a:srgbClr val="A37238"/>
              </a:buClr>
              <a:buSzPts val="1760"/>
              <a:buChar char="▪"/>
              <a:defRPr sz="2200"/>
            </a:lvl3pPr>
            <a:lvl4pPr indent="-355600" lvl="3" marL="1828800" algn="l">
              <a:lnSpc>
                <a:spcPct val="108000"/>
              </a:lnSpc>
              <a:spcBef>
                <a:spcPts val="1200"/>
              </a:spcBef>
              <a:spcAft>
                <a:spcPts val="0"/>
              </a:spcAft>
              <a:buClr>
                <a:srgbClr val="A37238"/>
              </a:buClr>
              <a:buSzPts val="2000"/>
              <a:buChar char="•"/>
              <a:defRPr sz="2000"/>
            </a:lvl4pPr>
            <a:lvl5pPr indent="-308610" lvl="4" marL="2286000" algn="l">
              <a:lnSpc>
                <a:spcPct val="108000"/>
              </a:lnSpc>
              <a:spcBef>
                <a:spcPts val="1200"/>
              </a:spcBef>
              <a:spcAft>
                <a:spcPts val="0"/>
              </a:spcAft>
              <a:buClr>
                <a:srgbClr val="A37238"/>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reak-Slide_Brown">
  <p:cSld name="Title-Break-Slide_Brown">
    <p:bg>
      <p:bgPr>
        <a:solidFill>
          <a:srgbClr val="6C4C25"/>
        </a:solidFill>
      </p:bgPr>
    </p:bg>
    <p:spTree>
      <p:nvGrpSpPr>
        <p:cNvPr id="49" name="Shape 49"/>
        <p:cNvGrpSpPr/>
        <p:nvPr/>
      </p:nvGrpSpPr>
      <p:grpSpPr>
        <a:xfrm>
          <a:off x="0" y="0"/>
          <a:ext cx="0" cy="0"/>
          <a:chOff x="0" y="0"/>
          <a:chExt cx="0" cy="0"/>
        </a:xfrm>
      </p:grpSpPr>
      <p:pic>
        <p:nvPicPr>
          <p:cNvPr id="50" name="Google Shape;50;p77"/>
          <p:cNvPicPr preferRelativeResize="0"/>
          <p:nvPr/>
        </p:nvPicPr>
        <p:blipFill rotWithShape="1">
          <a:blip r:embed="rId2">
            <a:alphaModFix amt="10000"/>
          </a:blip>
          <a:srcRect b="0" l="5185" r="0" t="0"/>
          <a:stretch/>
        </p:blipFill>
        <p:spPr>
          <a:xfrm>
            <a:off x="0" y="0"/>
            <a:ext cx="12192000" cy="6858000"/>
          </a:xfrm>
          <a:prstGeom prst="rect">
            <a:avLst/>
          </a:prstGeom>
          <a:noFill/>
          <a:ln>
            <a:noFill/>
          </a:ln>
        </p:spPr>
      </p:pic>
      <p:sp>
        <p:nvSpPr>
          <p:cNvPr id="51" name="Google Shape;51;p77"/>
          <p:cNvSpPr txBox="1"/>
          <p:nvPr>
            <p:ph type="title"/>
          </p:nvPr>
        </p:nvSpPr>
        <p:spPr>
          <a:xfrm>
            <a:off x="2264664" y="1753011"/>
            <a:ext cx="7662672" cy="2292096"/>
          </a:xfrm>
          <a:prstGeom prst="rect">
            <a:avLst/>
          </a:prstGeom>
          <a:noFill/>
          <a:ln>
            <a:noFill/>
          </a:ln>
        </p:spPr>
        <p:txBody>
          <a:bodyPr anchorCtr="0" anchor="b" bIns="45700" lIns="91425" spcFirstLastPara="1" rIns="91425" wrap="square" tIns="45700">
            <a:normAutofit/>
          </a:bodyPr>
          <a:lstStyle>
            <a:lvl1pPr lvl="0" algn="ctr">
              <a:lnSpc>
                <a:spcPct val="105000"/>
              </a:lnSpc>
              <a:spcBef>
                <a:spcPts val="0"/>
              </a:spcBef>
              <a:spcAft>
                <a:spcPts val="0"/>
              </a:spcAft>
              <a:buClr>
                <a:schemeClr val="lt1"/>
              </a:buClr>
              <a:buSzPts val="6000"/>
              <a:buFont typeface="Open Sans"/>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7"/>
          <p:cNvSpPr txBox="1"/>
          <p:nvPr>
            <p:ph idx="1" type="body"/>
          </p:nvPr>
        </p:nvSpPr>
        <p:spPr>
          <a:xfrm>
            <a:off x="2264664" y="4177141"/>
            <a:ext cx="7662672" cy="924792"/>
          </a:xfrm>
          <a:prstGeom prst="rect">
            <a:avLst/>
          </a:prstGeom>
          <a:noFill/>
          <a:ln>
            <a:noFill/>
          </a:ln>
        </p:spPr>
        <p:txBody>
          <a:bodyPr anchorCtr="0" anchor="t" bIns="45700" lIns="91425" spcFirstLastPara="1" rIns="91425" wrap="square" tIns="45700">
            <a:normAutofit/>
          </a:bodyPr>
          <a:lstStyle>
            <a:lvl1pPr indent="-228600" lvl="0" marL="457200" algn="ctr">
              <a:lnSpc>
                <a:spcPct val="105000"/>
              </a:lnSpc>
              <a:spcBef>
                <a:spcPts val="1000"/>
              </a:spcBef>
              <a:spcAft>
                <a:spcPts val="0"/>
              </a:spcAft>
              <a:buClr>
                <a:schemeClr val="lt1"/>
              </a:buClr>
              <a:buSzPts val="3000"/>
              <a:buNone/>
              <a:defRPr b="1" sz="2400">
                <a:solidFill>
                  <a:schemeClr val="lt1"/>
                </a:solidFill>
              </a:defRPr>
            </a:lvl1pPr>
            <a:lvl2pPr indent="-228600" lvl="1" marL="914400" algn="l">
              <a:lnSpc>
                <a:spcPct val="105000"/>
              </a:lnSpc>
              <a:spcBef>
                <a:spcPts val="1000"/>
              </a:spcBef>
              <a:spcAft>
                <a:spcPts val="0"/>
              </a:spcAft>
              <a:buClr>
                <a:srgbClr val="88898D"/>
              </a:buClr>
              <a:buSzPts val="1600"/>
              <a:buNone/>
              <a:defRPr sz="2000">
                <a:solidFill>
                  <a:srgbClr val="88898D"/>
                </a:solidFill>
              </a:defRPr>
            </a:lvl2pPr>
            <a:lvl3pPr indent="-228600" lvl="2" marL="1371600" algn="l">
              <a:lnSpc>
                <a:spcPct val="105000"/>
              </a:lnSpc>
              <a:spcBef>
                <a:spcPts val="1000"/>
              </a:spcBef>
              <a:spcAft>
                <a:spcPts val="0"/>
              </a:spcAft>
              <a:buClr>
                <a:srgbClr val="88898D"/>
              </a:buClr>
              <a:buSzPts val="1440"/>
              <a:buNone/>
              <a:defRPr sz="1800">
                <a:solidFill>
                  <a:srgbClr val="88898D"/>
                </a:solidFill>
              </a:defRPr>
            </a:lvl3pPr>
            <a:lvl4pPr indent="-228600" lvl="3" marL="1828800" algn="l">
              <a:lnSpc>
                <a:spcPct val="105000"/>
              </a:lnSpc>
              <a:spcBef>
                <a:spcPts val="1000"/>
              </a:spcBef>
              <a:spcAft>
                <a:spcPts val="0"/>
              </a:spcAft>
              <a:buClr>
                <a:srgbClr val="88898D"/>
              </a:buClr>
              <a:buSzPts val="1600"/>
              <a:buNone/>
              <a:defRPr sz="1600">
                <a:solidFill>
                  <a:srgbClr val="88898D"/>
                </a:solidFill>
              </a:defRPr>
            </a:lvl4pPr>
            <a:lvl5pPr indent="-228600" lvl="4" marL="2286000" algn="l">
              <a:lnSpc>
                <a:spcPct val="105000"/>
              </a:lnSpc>
              <a:spcBef>
                <a:spcPts val="1000"/>
              </a:spcBef>
              <a:spcAft>
                <a:spcPts val="0"/>
              </a:spcAft>
              <a:buClr>
                <a:srgbClr val="88898D"/>
              </a:buClr>
              <a:buSzPts val="1120"/>
              <a:buNone/>
              <a:defRPr sz="1600">
                <a:solidFill>
                  <a:srgbClr val="88898D"/>
                </a:solidFill>
              </a:defRPr>
            </a:lvl5pPr>
            <a:lvl6pPr indent="-228600" lvl="5" marL="2743200" algn="l">
              <a:lnSpc>
                <a:spcPct val="90000"/>
              </a:lnSpc>
              <a:spcBef>
                <a:spcPts val="500"/>
              </a:spcBef>
              <a:spcAft>
                <a:spcPts val="0"/>
              </a:spcAft>
              <a:buClr>
                <a:srgbClr val="88898D"/>
              </a:buClr>
              <a:buSzPts val="1600"/>
              <a:buNone/>
              <a:defRPr sz="1600">
                <a:solidFill>
                  <a:srgbClr val="88898D"/>
                </a:solidFill>
              </a:defRPr>
            </a:lvl6pPr>
            <a:lvl7pPr indent="-228600" lvl="6" marL="3200400" algn="l">
              <a:lnSpc>
                <a:spcPct val="90000"/>
              </a:lnSpc>
              <a:spcBef>
                <a:spcPts val="500"/>
              </a:spcBef>
              <a:spcAft>
                <a:spcPts val="0"/>
              </a:spcAft>
              <a:buClr>
                <a:srgbClr val="88898D"/>
              </a:buClr>
              <a:buSzPts val="1600"/>
              <a:buNone/>
              <a:defRPr sz="1600">
                <a:solidFill>
                  <a:srgbClr val="88898D"/>
                </a:solidFill>
              </a:defRPr>
            </a:lvl7pPr>
            <a:lvl8pPr indent="-228600" lvl="7" marL="3657600" algn="l">
              <a:lnSpc>
                <a:spcPct val="90000"/>
              </a:lnSpc>
              <a:spcBef>
                <a:spcPts val="500"/>
              </a:spcBef>
              <a:spcAft>
                <a:spcPts val="0"/>
              </a:spcAft>
              <a:buClr>
                <a:srgbClr val="88898D"/>
              </a:buClr>
              <a:buSzPts val="1600"/>
              <a:buNone/>
              <a:defRPr sz="1600">
                <a:solidFill>
                  <a:srgbClr val="88898D"/>
                </a:solidFill>
              </a:defRPr>
            </a:lvl8pPr>
            <a:lvl9pPr indent="-228600" lvl="8" marL="4114800" algn="l">
              <a:lnSpc>
                <a:spcPct val="90000"/>
              </a:lnSpc>
              <a:spcBef>
                <a:spcPts val="500"/>
              </a:spcBef>
              <a:spcAft>
                <a:spcPts val="0"/>
              </a:spcAft>
              <a:buClr>
                <a:srgbClr val="88898D"/>
              </a:buClr>
              <a:buSzPts val="1600"/>
              <a:buNone/>
              <a:defRPr sz="1600">
                <a:solidFill>
                  <a:srgbClr val="88898D"/>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3" name="Shape 53"/>
        <p:cNvGrpSpPr/>
        <p:nvPr/>
      </p:nvGrpSpPr>
      <p:grpSpPr>
        <a:xfrm>
          <a:off x="0" y="0"/>
          <a:ext cx="0" cy="0"/>
          <a:chOff x="0" y="0"/>
          <a:chExt cx="0" cy="0"/>
        </a:xfrm>
      </p:grpSpPr>
      <p:pic>
        <p:nvPicPr>
          <p:cNvPr id="54" name="Google Shape;54;p78"/>
          <p:cNvPicPr preferRelativeResize="0"/>
          <p:nvPr/>
        </p:nvPicPr>
        <p:blipFill rotWithShape="1">
          <a:blip r:embed="rId2">
            <a:alphaModFix amt="15000"/>
          </a:blip>
          <a:srcRect b="0" l="0" r="0" t="0"/>
          <a:stretch/>
        </p:blipFill>
        <p:spPr>
          <a:xfrm>
            <a:off x="1421" y="0"/>
            <a:ext cx="12192000" cy="6502400"/>
          </a:xfrm>
          <a:prstGeom prst="rect">
            <a:avLst/>
          </a:prstGeom>
          <a:noFill/>
          <a:ln>
            <a:noFill/>
          </a:ln>
        </p:spPr>
      </p:pic>
      <p:grpSp>
        <p:nvGrpSpPr>
          <p:cNvPr id="55" name="Google Shape;55;p78"/>
          <p:cNvGrpSpPr/>
          <p:nvPr/>
        </p:nvGrpSpPr>
        <p:grpSpPr>
          <a:xfrm>
            <a:off x="-110" y="6125163"/>
            <a:ext cx="12192109" cy="735930"/>
            <a:chOff x="-2323" y="4128060"/>
            <a:chExt cx="12202600" cy="735930"/>
          </a:xfrm>
        </p:grpSpPr>
        <p:sp>
          <p:nvSpPr>
            <p:cNvPr id="56" name="Google Shape;56;p78"/>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57" name="Google Shape;57;p78"/>
            <p:cNvGrpSpPr/>
            <p:nvPr/>
          </p:nvGrpSpPr>
          <p:grpSpPr>
            <a:xfrm>
              <a:off x="-2323" y="4136938"/>
              <a:ext cx="12202600" cy="727053"/>
              <a:chOff x="9932" y="5856628"/>
              <a:chExt cx="12184066" cy="727053"/>
            </a:xfrm>
          </p:grpSpPr>
          <p:sp>
            <p:nvSpPr>
              <p:cNvPr id="58" name="Google Shape;58;p78"/>
              <p:cNvSpPr/>
              <p:nvPr/>
            </p:nvSpPr>
            <p:spPr>
              <a:xfrm>
                <a:off x="9932" y="6429828"/>
                <a:ext cx="12184065" cy="1538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9" name="Google Shape;59;p78"/>
              <p:cNvSpPr/>
              <p:nvPr/>
            </p:nvSpPr>
            <p:spPr>
              <a:xfrm rot="-5400000">
                <a:off x="5739382" y="127288"/>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60" name="Google Shape;60;p78"/>
          <p:cNvSpPr txBox="1"/>
          <p:nvPr>
            <p:ph type="title"/>
          </p:nvPr>
        </p:nvSpPr>
        <p:spPr>
          <a:xfrm>
            <a:off x="731520" y="365125"/>
            <a:ext cx="10773940" cy="10972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C4C25"/>
              </a:buClr>
              <a:buSzPts val="4000"/>
              <a:buFont typeface="Open Sans"/>
              <a:buNone/>
              <a:defRPr b="1" sz="4000">
                <a:solidFill>
                  <a:srgbClr val="6C4C2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8"/>
          <p:cNvSpPr txBox="1"/>
          <p:nvPr>
            <p:ph idx="1" type="body"/>
          </p:nvPr>
        </p:nvSpPr>
        <p:spPr>
          <a:xfrm>
            <a:off x="731520" y="1569199"/>
            <a:ext cx="5266055" cy="823912"/>
          </a:xfrm>
          <a:prstGeom prst="rect">
            <a:avLst/>
          </a:prstGeom>
          <a:noFill/>
          <a:ln>
            <a:noFill/>
          </a:ln>
        </p:spPr>
        <p:txBody>
          <a:bodyPr anchorCtr="0" anchor="ctr" bIns="45700" lIns="91425" spcFirstLastPara="1" rIns="91425" wrap="square" tIns="45700">
            <a:noAutofit/>
          </a:bodyPr>
          <a:lstStyle>
            <a:lvl1pPr indent="-228600" lvl="0" marL="457200" algn="l">
              <a:lnSpc>
                <a:spcPct val="105000"/>
              </a:lnSpc>
              <a:spcBef>
                <a:spcPts val="1000"/>
              </a:spcBef>
              <a:spcAft>
                <a:spcPts val="0"/>
              </a:spcAft>
              <a:buClr>
                <a:schemeClr val="dk1"/>
              </a:buClr>
              <a:buSzPts val="3000"/>
              <a:buNone/>
              <a:defRPr b="1" sz="2400">
                <a:solidFill>
                  <a:schemeClr val="dk1"/>
                </a:solidFill>
              </a:defRPr>
            </a:lvl1pPr>
            <a:lvl2pPr indent="-228600" lvl="1" marL="914400" algn="l">
              <a:lnSpc>
                <a:spcPct val="105000"/>
              </a:lnSpc>
              <a:spcBef>
                <a:spcPts val="1000"/>
              </a:spcBef>
              <a:spcAft>
                <a:spcPts val="0"/>
              </a:spcAft>
              <a:buClr>
                <a:schemeClr val="dk1"/>
              </a:buClr>
              <a:buSzPts val="1600"/>
              <a:buNone/>
              <a:defRPr b="1" sz="2000"/>
            </a:lvl2pPr>
            <a:lvl3pPr indent="-228600" lvl="2" marL="1371600" algn="l">
              <a:lnSpc>
                <a:spcPct val="105000"/>
              </a:lnSpc>
              <a:spcBef>
                <a:spcPts val="1000"/>
              </a:spcBef>
              <a:spcAft>
                <a:spcPts val="0"/>
              </a:spcAft>
              <a:buClr>
                <a:schemeClr val="dk1"/>
              </a:buClr>
              <a:buSzPts val="1440"/>
              <a:buNone/>
              <a:defRPr b="1" sz="1800"/>
            </a:lvl3pPr>
            <a:lvl4pPr indent="-228600" lvl="3" marL="1828800" algn="l">
              <a:lnSpc>
                <a:spcPct val="105000"/>
              </a:lnSpc>
              <a:spcBef>
                <a:spcPts val="1000"/>
              </a:spcBef>
              <a:spcAft>
                <a:spcPts val="0"/>
              </a:spcAft>
              <a:buClr>
                <a:schemeClr val="dk1"/>
              </a:buClr>
              <a:buSzPts val="1600"/>
              <a:buNone/>
              <a:defRPr b="1" sz="1600"/>
            </a:lvl4pPr>
            <a:lvl5pPr indent="-228600" lvl="4" marL="2286000" algn="l">
              <a:lnSpc>
                <a:spcPct val="105000"/>
              </a:lnSpc>
              <a:spcBef>
                <a:spcPts val="1000"/>
              </a:spcBef>
              <a:spcAft>
                <a:spcPts val="0"/>
              </a:spcAft>
              <a:buClr>
                <a:schemeClr val="dk1"/>
              </a:buClr>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78"/>
          <p:cNvSpPr txBox="1"/>
          <p:nvPr>
            <p:ph idx="2" type="body"/>
          </p:nvPr>
        </p:nvSpPr>
        <p:spPr>
          <a:xfrm>
            <a:off x="731520" y="2467941"/>
            <a:ext cx="5266055" cy="3567098"/>
          </a:xfrm>
          <a:prstGeom prst="rect">
            <a:avLst/>
          </a:prstGeom>
          <a:noFill/>
          <a:ln>
            <a:noFill/>
          </a:ln>
        </p:spPr>
        <p:txBody>
          <a:bodyPr anchorCtr="0" anchor="t" bIns="45700" lIns="91425" spcFirstLastPara="1" rIns="91425" wrap="square" tIns="45700">
            <a:noAutofit/>
          </a:bodyPr>
          <a:lstStyle>
            <a:lvl1pPr indent="-403225" lvl="0" marL="457200" algn="l">
              <a:lnSpc>
                <a:spcPct val="105000"/>
              </a:lnSpc>
              <a:spcBef>
                <a:spcPts val="1000"/>
              </a:spcBef>
              <a:spcAft>
                <a:spcPts val="0"/>
              </a:spcAft>
              <a:buClr>
                <a:srgbClr val="6C4C25"/>
              </a:buClr>
              <a:buSzPts val="2750"/>
              <a:buChar char="•"/>
              <a:defRPr sz="2200"/>
            </a:lvl1pPr>
            <a:lvl2pPr indent="-330200" lvl="1" marL="914400" algn="l">
              <a:lnSpc>
                <a:spcPct val="105000"/>
              </a:lnSpc>
              <a:spcBef>
                <a:spcPts val="1000"/>
              </a:spcBef>
              <a:spcAft>
                <a:spcPts val="0"/>
              </a:spcAft>
              <a:buClr>
                <a:srgbClr val="6C4C25"/>
              </a:buClr>
              <a:buSzPts val="1600"/>
              <a:buChar char="o"/>
              <a:defRPr sz="2000"/>
            </a:lvl2pPr>
            <a:lvl3pPr indent="-320039" lvl="2" marL="1371600" algn="l">
              <a:lnSpc>
                <a:spcPct val="105000"/>
              </a:lnSpc>
              <a:spcBef>
                <a:spcPts val="1000"/>
              </a:spcBef>
              <a:spcAft>
                <a:spcPts val="0"/>
              </a:spcAft>
              <a:buClr>
                <a:srgbClr val="6C4C25"/>
              </a:buClr>
              <a:buSzPts val="1440"/>
              <a:buChar char="▪"/>
              <a:defRPr sz="1800"/>
            </a:lvl3pPr>
            <a:lvl4pPr indent="-342900" lvl="3" marL="1828800" algn="l">
              <a:lnSpc>
                <a:spcPct val="105000"/>
              </a:lnSpc>
              <a:spcBef>
                <a:spcPts val="1000"/>
              </a:spcBef>
              <a:spcAft>
                <a:spcPts val="0"/>
              </a:spcAft>
              <a:buClr>
                <a:srgbClr val="6C4C25"/>
              </a:buClr>
              <a:buSzPts val="1800"/>
              <a:buChar char="•"/>
              <a:defRPr sz="1800"/>
            </a:lvl4pPr>
            <a:lvl5pPr indent="-308610" lvl="4" marL="2286000" algn="l">
              <a:lnSpc>
                <a:spcPct val="105000"/>
              </a:lnSpc>
              <a:spcBef>
                <a:spcPts val="1000"/>
              </a:spcBef>
              <a:spcAft>
                <a:spcPts val="0"/>
              </a:spcAft>
              <a:buClr>
                <a:srgbClr val="A37238"/>
              </a:buClr>
              <a:buSzPts val="126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78"/>
          <p:cNvSpPr txBox="1"/>
          <p:nvPr>
            <p:ph idx="3" type="body"/>
          </p:nvPr>
        </p:nvSpPr>
        <p:spPr>
          <a:xfrm>
            <a:off x="6172200" y="1569199"/>
            <a:ext cx="5333260" cy="823912"/>
          </a:xfrm>
          <a:prstGeom prst="rect">
            <a:avLst/>
          </a:prstGeom>
          <a:noFill/>
          <a:ln>
            <a:noFill/>
          </a:ln>
        </p:spPr>
        <p:txBody>
          <a:bodyPr anchorCtr="0" anchor="ctr" bIns="45700" lIns="91425" spcFirstLastPara="1" rIns="91425" wrap="square" tIns="45700">
            <a:noAutofit/>
          </a:bodyPr>
          <a:lstStyle>
            <a:lvl1pPr indent="-228600" lvl="0" marL="457200" algn="l">
              <a:lnSpc>
                <a:spcPct val="105000"/>
              </a:lnSpc>
              <a:spcBef>
                <a:spcPts val="1000"/>
              </a:spcBef>
              <a:spcAft>
                <a:spcPts val="0"/>
              </a:spcAft>
              <a:buClr>
                <a:schemeClr val="dk1"/>
              </a:buClr>
              <a:buSzPts val="3000"/>
              <a:buNone/>
              <a:defRPr b="1" sz="2400">
                <a:solidFill>
                  <a:schemeClr val="dk1"/>
                </a:solidFill>
              </a:defRPr>
            </a:lvl1pPr>
            <a:lvl2pPr indent="-228600" lvl="1" marL="914400" algn="l">
              <a:lnSpc>
                <a:spcPct val="105000"/>
              </a:lnSpc>
              <a:spcBef>
                <a:spcPts val="1000"/>
              </a:spcBef>
              <a:spcAft>
                <a:spcPts val="0"/>
              </a:spcAft>
              <a:buClr>
                <a:schemeClr val="dk1"/>
              </a:buClr>
              <a:buSzPts val="1600"/>
              <a:buNone/>
              <a:defRPr b="1" sz="2000"/>
            </a:lvl2pPr>
            <a:lvl3pPr indent="-228600" lvl="2" marL="1371600" algn="l">
              <a:lnSpc>
                <a:spcPct val="105000"/>
              </a:lnSpc>
              <a:spcBef>
                <a:spcPts val="1000"/>
              </a:spcBef>
              <a:spcAft>
                <a:spcPts val="0"/>
              </a:spcAft>
              <a:buClr>
                <a:schemeClr val="dk1"/>
              </a:buClr>
              <a:buSzPts val="1440"/>
              <a:buNone/>
              <a:defRPr b="1" sz="1800"/>
            </a:lvl3pPr>
            <a:lvl4pPr indent="-228600" lvl="3" marL="1828800" algn="l">
              <a:lnSpc>
                <a:spcPct val="105000"/>
              </a:lnSpc>
              <a:spcBef>
                <a:spcPts val="1000"/>
              </a:spcBef>
              <a:spcAft>
                <a:spcPts val="0"/>
              </a:spcAft>
              <a:buClr>
                <a:schemeClr val="dk1"/>
              </a:buClr>
              <a:buSzPts val="1600"/>
              <a:buNone/>
              <a:defRPr b="1" sz="1600"/>
            </a:lvl4pPr>
            <a:lvl5pPr indent="-228600" lvl="4" marL="2286000" algn="l">
              <a:lnSpc>
                <a:spcPct val="105000"/>
              </a:lnSpc>
              <a:spcBef>
                <a:spcPts val="1000"/>
              </a:spcBef>
              <a:spcAft>
                <a:spcPts val="0"/>
              </a:spcAft>
              <a:buClr>
                <a:schemeClr val="dk1"/>
              </a:buClr>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78"/>
          <p:cNvSpPr txBox="1"/>
          <p:nvPr>
            <p:ph idx="4" type="body"/>
          </p:nvPr>
        </p:nvSpPr>
        <p:spPr>
          <a:xfrm>
            <a:off x="6204096" y="2467940"/>
            <a:ext cx="5301364" cy="3567099"/>
          </a:xfrm>
          <a:prstGeom prst="rect">
            <a:avLst/>
          </a:prstGeom>
          <a:noFill/>
          <a:ln>
            <a:noFill/>
          </a:ln>
        </p:spPr>
        <p:txBody>
          <a:bodyPr anchorCtr="0" anchor="t" bIns="45700" lIns="91425" spcFirstLastPara="1" rIns="91425" wrap="square" tIns="45700">
            <a:noAutofit/>
          </a:bodyPr>
          <a:lstStyle>
            <a:lvl1pPr indent="-403225" lvl="0" marL="457200" algn="l">
              <a:lnSpc>
                <a:spcPct val="105000"/>
              </a:lnSpc>
              <a:spcBef>
                <a:spcPts val="1000"/>
              </a:spcBef>
              <a:spcAft>
                <a:spcPts val="0"/>
              </a:spcAft>
              <a:buClr>
                <a:srgbClr val="6C4C25"/>
              </a:buClr>
              <a:buSzPts val="2750"/>
              <a:buChar char="•"/>
              <a:defRPr sz="2200"/>
            </a:lvl1pPr>
            <a:lvl2pPr indent="-330200" lvl="1" marL="914400" algn="l">
              <a:lnSpc>
                <a:spcPct val="105000"/>
              </a:lnSpc>
              <a:spcBef>
                <a:spcPts val="1000"/>
              </a:spcBef>
              <a:spcAft>
                <a:spcPts val="0"/>
              </a:spcAft>
              <a:buClr>
                <a:srgbClr val="6C4C25"/>
              </a:buClr>
              <a:buSzPts val="1600"/>
              <a:buChar char="o"/>
              <a:defRPr sz="2000"/>
            </a:lvl2pPr>
            <a:lvl3pPr indent="-320039" lvl="2" marL="1371600" algn="l">
              <a:lnSpc>
                <a:spcPct val="105000"/>
              </a:lnSpc>
              <a:spcBef>
                <a:spcPts val="1000"/>
              </a:spcBef>
              <a:spcAft>
                <a:spcPts val="0"/>
              </a:spcAft>
              <a:buClr>
                <a:srgbClr val="6C4C25"/>
              </a:buClr>
              <a:buSzPts val="1440"/>
              <a:buChar char="▪"/>
              <a:defRPr sz="1800"/>
            </a:lvl3pPr>
            <a:lvl4pPr indent="-342900" lvl="3" marL="1828800" algn="l">
              <a:lnSpc>
                <a:spcPct val="105000"/>
              </a:lnSpc>
              <a:spcBef>
                <a:spcPts val="1000"/>
              </a:spcBef>
              <a:spcAft>
                <a:spcPts val="0"/>
              </a:spcAft>
              <a:buClr>
                <a:srgbClr val="6C4C25"/>
              </a:buClr>
              <a:buSzPts val="1800"/>
              <a:buChar char="•"/>
              <a:defRPr sz="1800"/>
            </a:lvl4pPr>
            <a:lvl5pPr indent="-308610" lvl="4" marL="2286000" algn="l">
              <a:lnSpc>
                <a:spcPct val="105000"/>
              </a:lnSpc>
              <a:spcBef>
                <a:spcPts val="1000"/>
              </a:spcBef>
              <a:spcAft>
                <a:spcPts val="0"/>
              </a:spcAft>
              <a:buClr>
                <a:srgbClr val="A37238"/>
              </a:buClr>
              <a:buSzPts val="126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Gold">
  <p:cSld name="Title-Content-Gold">
    <p:spTree>
      <p:nvGrpSpPr>
        <p:cNvPr id="65" name="Shape 65"/>
        <p:cNvGrpSpPr/>
        <p:nvPr/>
      </p:nvGrpSpPr>
      <p:grpSpPr>
        <a:xfrm>
          <a:off x="0" y="0"/>
          <a:ext cx="0" cy="0"/>
          <a:chOff x="0" y="0"/>
          <a:chExt cx="0" cy="0"/>
        </a:xfrm>
      </p:grpSpPr>
      <p:pic>
        <p:nvPicPr>
          <p:cNvPr id="66" name="Google Shape;66;p79"/>
          <p:cNvPicPr preferRelativeResize="0"/>
          <p:nvPr/>
        </p:nvPicPr>
        <p:blipFill rotWithShape="1">
          <a:blip r:embed="rId2">
            <a:alphaModFix amt="18000"/>
          </a:blip>
          <a:srcRect b="0" l="0" r="0" t="0"/>
          <a:stretch/>
        </p:blipFill>
        <p:spPr>
          <a:xfrm>
            <a:off x="7942" y="-7834"/>
            <a:ext cx="12192000" cy="6502400"/>
          </a:xfrm>
          <a:prstGeom prst="rect">
            <a:avLst/>
          </a:prstGeom>
          <a:noFill/>
          <a:ln>
            <a:noFill/>
          </a:ln>
        </p:spPr>
      </p:pic>
      <p:sp>
        <p:nvSpPr>
          <p:cNvPr id="67" name="Google Shape;67;p79"/>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6C4C25"/>
              </a:buClr>
              <a:buSzPts val="3000"/>
              <a:buChar char="•"/>
              <a:defRPr/>
            </a:lvl1pPr>
            <a:lvl2pPr indent="-340360" lvl="1" marL="914400" algn="l">
              <a:lnSpc>
                <a:spcPct val="108000"/>
              </a:lnSpc>
              <a:spcBef>
                <a:spcPts val="1200"/>
              </a:spcBef>
              <a:spcAft>
                <a:spcPts val="0"/>
              </a:spcAft>
              <a:buClr>
                <a:srgbClr val="6C4C25"/>
              </a:buClr>
              <a:buSzPts val="1760"/>
              <a:buChar char="o"/>
              <a:defRPr/>
            </a:lvl2pPr>
            <a:lvl3pPr indent="-330200" lvl="2" marL="1371600" algn="l">
              <a:lnSpc>
                <a:spcPct val="108000"/>
              </a:lnSpc>
              <a:spcBef>
                <a:spcPts val="1200"/>
              </a:spcBef>
              <a:spcAft>
                <a:spcPts val="0"/>
              </a:spcAft>
              <a:buClr>
                <a:srgbClr val="6C4C25"/>
              </a:buClr>
              <a:buSzPts val="1600"/>
              <a:buChar char="▪"/>
              <a:defRPr/>
            </a:lvl3pPr>
            <a:lvl4pPr indent="-342900" lvl="3" marL="1828800" algn="l">
              <a:lnSpc>
                <a:spcPct val="108000"/>
              </a:lnSpc>
              <a:spcBef>
                <a:spcPts val="1200"/>
              </a:spcBef>
              <a:spcAft>
                <a:spcPts val="0"/>
              </a:spcAft>
              <a:buClr>
                <a:srgbClr val="6C4C25"/>
              </a:buClr>
              <a:buSzPts val="1800"/>
              <a:buChar char="•"/>
              <a:defRPr/>
            </a:lvl4pPr>
            <a:lvl5pPr indent="-308610" lvl="4" marL="2286000" algn="l">
              <a:lnSpc>
                <a:spcPct val="108000"/>
              </a:lnSpc>
              <a:spcBef>
                <a:spcPts val="1200"/>
              </a:spcBef>
              <a:spcAft>
                <a:spcPts val="0"/>
              </a:spcAft>
              <a:buClr>
                <a:srgbClr val="6C4C25"/>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79"/>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9" name="Google Shape;69;p79"/>
          <p:cNvGrpSpPr/>
          <p:nvPr/>
        </p:nvGrpSpPr>
        <p:grpSpPr>
          <a:xfrm>
            <a:off x="-110" y="6134030"/>
            <a:ext cx="12196674" cy="755419"/>
            <a:chOff x="-2323" y="4128060"/>
            <a:chExt cx="12207169" cy="755419"/>
          </a:xfrm>
        </p:grpSpPr>
        <p:sp>
          <p:nvSpPr>
            <p:cNvPr id="70" name="Google Shape;70;p79"/>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71" name="Google Shape;71;p79"/>
            <p:cNvGrpSpPr/>
            <p:nvPr/>
          </p:nvGrpSpPr>
          <p:grpSpPr>
            <a:xfrm>
              <a:off x="-2323" y="4158203"/>
              <a:ext cx="12207169" cy="725276"/>
              <a:chOff x="9932" y="5877893"/>
              <a:chExt cx="12188626" cy="725276"/>
            </a:xfrm>
          </p:grpSpPr>
          <p:sp>
            <p:nvSpPr>
              <p:cNvPr id="72" name="Google Shape;72;p79"/>
              <p:cNvSpPr/>
              <p:nvPr/>
            </p:nvSpPr>
            <p:spPr>
              <a:xfrm>
                <a:off x="9932" y="6478520"/>
                <a:ext cx="12188626" cy="10515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73" name="Google Shape;73;p79"/>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reak-Slide_Green">
  <p:cSld name="Title-Break-Slide_Green">
    <p:bg>
      <p:bgPr>
        <a:solidFill>
          <a:srgbClr val="32514E"/>
        </a:solidFill>
      </p:bgPr>
    </p:bg>
    <p:spTree>
      <p:nvGrpSpPr>
        <p:cNvPr id="74" name="Shape 74"/>
        <p:cNvGrpSpPr/>
        <p:nvPr/>
      </p:nvGrpSpPr>
      <p:grpSpPr>
        <a:xfrm>
          <a:off x="0" y="0"/>
          <a:ext cx="0" cy="0"/>
          <a:chOff x="0" y="0"/>
          <a:chExt cx="0" cy="0"/>
        </a:xfrm>
      </p:grpSpPr>
      <p:pic>
        <p:nvPicPr>
          <p:cNvPr id="75" name="Google Shape;75;p80"/>
          <p:cNvPicPr preferRelativeResize="0"/>
          <p:nvPr/>
        </p:nvPicPr>
        <p:blipFill rotWithShape="1">
          <a:blip r:embed="rId2">
            <a:alphaModFix amt="10000"/>
          </a:blip>
          <a:srcRect b="0" l="5185" r="0" t="0"/>
          <a:stretch/>
        </p:blipFill>
        <p:spPr>
          <a:xfrm>
            <a:off x="0" y="0"/>
            <a:ext cx="12192000" cy="6858000"/>
          </a:xfrm>
          <a:prstGeom prst="rect">
            <a:avLst/>
          </a:prstGeom>
          <a:noFill/>
          <a:ln>
            <a:noFill/>
          </a:ln>
        </p:spPr>
      </p:pic>
      <p:sp>
        <p:nvSpPr>
          <p:cNvPr id="76" name="Google Shape;76;p80"/>
          <p:cNvSpPr txBox="1"/>
          <p:nvPr>
            <p:ph type="title"/>
          </p:nvPr>
        </p:nvSpPr>
        <p:spPr>
          <a:xfrm>
            <a:off x="2264664" y="1753011"/>
            <a:ext cx="7662672" cy="2292096"/>
          </a:xfrm>
          <a:prstGeom prst="rect">
            <a:avLst/>
          </a:prstGeom>
          <a:noFill/>
          <a:ln>
            <a:noFill/>
          </a:ln>
        </p:spPr>
        <p:txBody>
          <a:bodyPr anchorCtr="0" anchor="b" bIns="45700" lIns="91425" spcFirstLastPara="1" rIns="91425" wrap="square" tIns="45700">
            <a:noAutofit/>
          </a:bodyPr>
          <a:lstStyle>
            <a:lvl1pPr lvl="0" algn="ctr">
              <a:lnSpc>
                <a:spcPct val="105000"/>
              </a:lnSpc>
              <a:spcBef>
                <a:spcPts val="0"/>
              </a:spcBef>
              <a:spcAft>
                <a:spcPts val="0"/>
              </a:spcAft>
              <a:buClr>
                <a:schemeClr val="lt1"/>
              </a:buClr>
              <a:buSzPts val="6000"/>
              <a:buFont typeface="Open Sans"/>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0"/>
          <p:cNvSpPr txBox="1"/>
          <p:nvPr>
            <p:ph idx="1" type="body"/>
          </p:nvPr>
        </p:nvSpPr>
        <p:spPr>
          <a:xfrm>
            <a:off x="2264664" y="4177141"/>
            <a:ext cx="7662672" cy="924792"/>
          </a:xfrm>
          <a:prstGeom prst="rect">
            <a:avLst/>
          </a:prstGeom>
          <a:noFill/>
          <a:ln>
            <a:noFill/>
          </a:ln>
        </p:spPr>
        <p:txBody>
          <a:bodyPr anchorCtr="0" anchor="t" bIns="45700" lIns="91425" spcFirstLastPara="1" rIns="91425" wrap="square" tIns="45700">
            <a:noAutofit/>
          </a:bodyPr>
          <a:lstStyle>
            <a:lvl1pPr indent="-228600" lvl="0" marL="457200" algn="ctr">
              <a:lnSpc>
                <a:spcPct val="105000"/>
              </a:lnSpc>
              <a:spcBef>
                <a:spcPts val="1000"/>
              </a:spcBef>
              <a:spcAft>
                <a:spcPts val="0"/>
              </a:spcAft>
              <a:buClr>
                <a:schemeClr val="lt1"/>
              </a:buClr>
              <a:buSzPts val="3000"/>
              <a:buNone/>
              <a:defRPr b="1" sz="2400">
                <a:solidFill>
                  <a:schemeClr val="lt1"/>
                </a:solidFill>
              </a:defRPr>
            </a:lvl1pPr>
            <a:lvl2pPr indent="-228600" lvl="1" marL="914400" algn="l">
              <a:lnSpc>
                <a:spcPct val="105000"/>
              </a:lnSpc>
              <a:spcBef>
                <a:spcPts val="1000"/>
              </a:spcBef>
              <a:spcAft>
                <a:spcPts val="0"/>
              </a:spcAft>
              <a:buClr>
                <a:srgbClr val="88898D"/>
              </a:buClr>
              <a:buSzPts val="1600"/>
              <a:buNone/>
              <a:defRPr sz="2000">
                <a:solidFill>
                  <a:srgbClr val="88898D"/>
                </a:solidFill>
              </a:defRPr>
            </a:lvl2pPr>
            <a:lvl3pPr indent="-228600" lvl="2" marL="1371600" algn="l">
              <a:lnSpc>
                <a:spcPct val="105000"/>
              </a:lnSpc>
              <a:spcBef>
                <a:spcPts val="1000"/>
              </a:spcBef>
              <a:spcAft>
                <a:spcPts val="0"/>
              </a:spcAft>
              <a:buClr>
                <a:srgbClr val="88898D"/>
              </a:buClr>
              <a:buSzPts val="1440"/>
              <a:buNone/>
              <a:defRPr sz="1800">
                <a:solidFill>
                  <a:srgbClr val="88898D"/>
                </a:solidFill>
              </a:defRPr>
            </a:lvl3pPr>
            <a:lvl4pPr indent="-228600" lvl="3" marL="1828800" algn="l">
              <a:lnSpc>
                <a:spcPct val="105000"/>
              </a:lnSpc>
              <a:spcBef>
                <a:spcPts val="1000"/>
              </a:spcBef>
              <a:spcAft>
                <a:spcPts val="0"/>
              </a:spcAft>
              <a:buClr>
                <a:srgbClr val="88898D"/>
              </a:buClr>
              <a:buSzPts val="1600"/>
              <a:buNone/>
              <a:defRPr sz="1600">
                <a:solidFill>
                  <a:srgbClr val="88898D"/>
                </a:solidFill>
              </a:defRPr>
            </a:lvl4pPr>
            <a:lvl5pPr indent="-228600" lvl="4" marL="2286000" algn="l">
              <a:lnSpc>
                <a:spcPct val="105000"/>
              </a:lnSpc>
              <a:spcBef>
                <a:spcPts val="1000"/>
              </a:spcBef>
              <a:spcAft>
                <a:spcPts val="0"/>
              </a:spcAft>
              <a:buClr>
                <a:srgbClr val="88898D"/>
              </a:buClr>
              <a:buSzPts val="1120"/>
              <a:buNone/>
              <a:defRPr sz="1600">
                <a:solidFill>
                  <a:srgbClr val="88898D"/>
                </a:solidFill>
              </a:defRPr>
            </a:lvl5pPr>
            <a:lvl6pPr indent="-228600" lvl="5" marL="2743200" algn="l">
              <a:lnSpc>
                <a:spcPct val="90000"/>
              </a:lnSpc>
              <a:spcBef>
                <a:spcPts val="500"/>
              </a:spcBef>
              <a:spcAft>
                <a:spcPts val="0"/>
              </a:spcAft>
              <a:buClr>
                <a:srgbClr val="88898D"/>
              </a:buClr>
              <a:buSzPts val="1600"/>
              <a:buNone/>
              <a:defRPr sz="1600">
                <a:solidFill>
                  <a:srgbClr val="88898D"/>
                </a:solidFill>
              </a:defRPr>
            </a:lvl6pPr>
            <a:lvl7pPr indent="-228600" lvl="6" marL="3200400" algn="l">
              <a:lnSpc>
                <a:spcPct val="90000"/>
              </a:lnSpc>
              <a:spcBef>
                <a:spcPts val="500"/>
              </a:spcBef>
              <a:spcAft>
                <a:spcPts val="0"/>
              </a:spcAft>
              <a:buClr>
                <a:srgbClr val="88898D"/>
              </a:buClr>
              <a:buSzPts val="1600"/>
              <a:buNone/>
              <a:defRPr sz="1600">
                <a:solidFill>
                  <a:srgbClr val="88898D"/>
                </a:solidFill>
              </a:defRPr>
            </a:lvl7pPr>
            <a:lvl8pPr indent="-228600" lvl="7" marL="3657600" algn="l">
              <a:lnSpc>
                <a:spcPct val="90000"/>
              </a:lnSpc>
              <a:spcBef>
                <a:spcPts val="500"/>
              </a:spcBef>
              <a:spcAft>
                <a:spcPts val="0"/>
              </a:spcAft>
              <a:buClr>
                <a:srgbClr val="88898D"/>
              </a:buClr>
              <a:buSzPts val="1600"/>
              <a:buNone/>
              <a:defRPr sz="1600">
                <a:solidFill>
                  <a:srgbClr val="88898D"/>
                </a:solidFill>
              </a:defRPr>
            </a:lvl8pPr>
            <a:lvl9pPr indent="-228600" lvl="8" marL="4114800" algn="l">
              <a:lnSpc>
                <a:spcPct val="90000"/>
              </a:lnSpc>
              <a:spcBef>
                <a:spcPts val="500"/>
              </a:spcBef>
              <a:spcAft>
                <a:spcPts val="0"/>
              </a:spcAft>
              <a:buClr>
                <a:srgbClr val="88898D"/>
              </a:buClr>
              <a:buSzPts val="1600"/>
              <a:buNone/>
              <a:defRPr sz="1600">
                <a:solidFill>
                  <a:srgbClr val="88898D"/>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Green">
  <p:cSld name="Title-Content-Green">
    <p:spTree>
      <p:nvGrpSpPr>
        <p:cNvPr id="78" name="Shape 78"/>
        <p:cNvGrpSpPr/>
        <p:nvPr/>
      </p:nvGrpSpPr>
      <p:grpSpPr>
        <a:xfrm>
          <a:off x="0" y="0"/>
          <a:ext cx="0" cy="0"/>
          <a:chOff x="0" y="0"/>
          <a:chExt cx="0" cy="0"/>
        </a:xfrm>
      </p:grpSpPr>
      <p:pic>
        <p:nvPicPr>
          <p:cNvPr id="79" name="Google Shape;79;p81"/>
          <p:cNvPicPr preferRelativeResize="0"/>
          <p:nvPr/>
        </p:nvPicPr>
        <p:blipFill rotWithShape="1">
          <a:blip r:embed="rId2">
            <a:alphaModFix amt="18000"/>
          </a:blip>
          <a:srcRect b="0" l="0" r="0" t="0"/>
          <a:stretch/>
        </p:blipFill>
        <p:spPr>
          <a:xfrm>
            <a:off x="1421" y="0"/>
            <a:ext cx="12192000" cy="6502400"/>
          </a:xfrm>
          <a:prstGeom prst="rect">
            <a:avLst/>
          </a:prstGeom>
          <a:noFill/>
          <a:ln>
            <a:noFill/>
          </a:ln>
        </p:spPr>
      </p:pic>
      <p:sp>
        <p:nvSpPr>
          <p:cNvPr id="80" name="Google Shape;80;p81"/>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chemeClr val="dk2"/>
              </a:buClr>
              <a:buSzPts val="3000"/>
              <a:buChar char="•"/>
              <a:defRPr/>
            </a:lvl1pPr>
            <a:lvl2pPr indent="-340360" lvl="1" marL="914400" algn="l">
              <a:lnSpc>
                <a:spcPct val="108000"/>
              </a:lnSpc>
              <a:spcBef>
                <a:spcPts val="1200"/>
              </a:spcBef>
              <a:spcAft>
                <a:spcPts val="0"/>
              </a:spcAft>
              <a:buClr>
                <a:schemeClr val="dk2"/>
              </a:buClr>
              <a:buSzPts val="1760"/>
              <a:buChar char="o"/>
              <a:defRPr/>
            </a:lvl2pPr>
            <a:lvl3pPr indent="-330200" lvl="2" marL="1371600" algn="l">
              <a:lnSpc>
                <a:spcPct val="108000"/>
              </a:lnSpc>
              <a:spcBef>
                <a:spcPts val="1200"/>
              </a:spcBef>
              <a:spcAft>
                <a:spcPts val="0"/>
              </a:spcAft>
              <a:buClr>
                <a:schemeClr val="dk2"/>
              </a:buClr>
              <a:buSzPts val="1600"/>
              <a:buChar char="▪"/>
              <a:defRPr/>
            </a:lvl3pPr>
            <a:lvl4pPr indent="-342900" lvl="3" marL="1828800" algn="l">
              <a:lnSpc>
                <a:spcPct val="108000"/>
              </a:lnSpc>
              <a:spcBef>
                <a:spcPts val="1200"/>
              </a:spcBef>
              <a:spcAft>
                <a:spcPts val="0"/>
              </a:spcAft>
              <a:buClr>
                <a:schemeClr val="dk2"/>
              </a:buClr>
              <a:buSzPts val="1800"/>
              <a:buChar char="•"/>
              <a:defRPr/>
            </a:lvl4pPr>
            <a:lvl5pPr indent="-308610" lvl="4" marL="2286000" algn="l">
              <a:lnSpc>
                <a:spcPct val="108000"/>
              </a:lnSpc>
              <a:spcBef>
                <a:spcPts val="1200"/>
              </a:spcBef>
              <a:spcAft>
                <a:spcPts val="0"/>
              </a:spcAft>
              <a:buClr>
                <a:schemeClr val="dk2"/>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81"/>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2" name="Google Shape;82;p81"/>
          <p:cNvGrpSpPr/>
          <p:nvPr/>
        </p:nvGrpSpPr>
        <p:grpSpPr>
          <a:xfrm>
            <a:off x="-110" y="6122458"/>
            <a:ext cx="12192109" cy="755419"/>
            <a:chOff x="-2323" y="4128060"/>
            <a:chExt cx="12202600" cy="755419"/>
          </a:xfrm>
        </p:grpSpPr>
        <p:sp>
          <p:nvSpPr>
            <p:cNvPr id="83" name="Google Shape;83;p81"/>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84" name="Google Shape;84;p81"/>
            <p:cNvGrpSpPr/>
            <p:nvPr/>
          </p:nvGrpSpPr>
          <p:grpSpPr>
            <a:xfrm>
              <a:off x="-2323" y="4158203"/>
              <a:ext cx="12202600" cy="725276"/>
              <a:chOff x="9932" y="5877893"/>
              <a:chExt cx="12184066" cy="725276"/>
            </a:xfrm>
          </p:grpSpPr>
          <p:sp>
            <p:nvSpPr>
              <p:cNvPr id="85" name="Google Shape;85;p81"/>
              <p:cNvSpPr/>
              <p:nvPr/>
            </p:nvSpPr>
            <p:spPr>
              <a:xfrm>
                <a:off x="9932" y="6488042"/>
                <a:ext cx="12184065" cy="95637"/>
              </a:xfrm>
              <a:prstGeom prst="rect">
                <a:avLst/>
              </a:prstGeom>
              <a:solidFill>
                <a:srgbClr val="4C7A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6" name="Google Shape;86;p81"/>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731520" y="365125"/>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9"/>
          <p:cNvSpPr txBox="1"/>
          <p:nvPr>
            <p:ph idx="1" type="body"/>
          </p:nvPr>
        </p:nvSpPr>
        <p:spPr>
          <a:xfrm>
            <a:off x="731520" y="1860698"/>
            <a:ext cx="10515600" cy="435253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5000"/>
              </a:lnSpc>
              <a:spcBef>
                <a:spcPts val="1000"/>
              </a:spcBef>
              <a:spcAft>
                <a:spcPts val="0"/>
              </a:spcAft>
              <a:buClr>
                <a:schemeClr val="dk1"/>
              </a:buClr>
              <a:buSzPts val="3000"/>
              <a:buFont typeface="Arial"/>
              <a:buChar char="•"/>
              <a:defRPr b="0" i="0" sz="2400" u="none" cap="none" strike="noStrike">
                <a:solidFill>
                  <a:schemeClr val="dk1"/>
                </a:solidFill>
                <a:latin typeface="Open Sans"/>
                <a:ea typeface="Open Sans"/>
                <a:cs typeface="Open Sans"/>
                <a:sym typeface="Open Sans"/>
              </a:defRPr>
            </a:lvl1pPr>
            <a:lvl2pPr indent="-340360" lvl="1" marL="914400" marR="0" rtl="0" algn="l">
              <a:lnSpc>
                <a:spcPct val="105000"/>
              </a:lnSpc>
              <a:spcBef>
                <a:spcPts val="1000"/>
              </a:spcBef>
              <a:spcAft>
                <a:spcPts val="0"/>
              </a:spcAft>
              <a:buClr>
                <a:schemeClr val="dk1"/>
              </a:buClr>
              <a:buSzPts val="1760"/>
              <a:buFont typeface="Courier New"/>
              <a:buChar char="o"/>
              <a:defRPr b="0" i="0" sz="2200" u="none" cap="none" strike="noStrike">
                <a:solidFill>
                  <a:schemeClr val="dk1"/>
                </a:solidFill>
                <a:latin typeface="Open Sans"/>
                <a:ea typeface="Open Sans"/>
                <a:cs typeface="Open Sans"/>
                <a:sym typeface="Open Sans"/>
              </a:defRPr>
            </a:lvl2pPr>
            <a:lvl3pPr indent="-330200" lvl="2" marL="1371600" marR="0" rtl="0" algn="l">
              <a:lnSpc>
                <a:spcPct val="105000"/>
              </a:lnSpc>
              <a:spcBef>
                <a:spcPts val="1000"/>
              </a:spcBef>
              <a:spcAft>
                <a:spcPts val="0"/>
              </a:spcAft>
              <a:buClr>
                <a:schemeClr val="dk1"/>
              </a:buClr>
              <a:buSzPts val="1600"/>
              <a:buFont typeface="Noto Sans Symbols"/>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105000"/>
              </a:lnSpc>
              <a:spcBef>
                <a:spcPts val="10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08610" lvl="4" marL="2286000" marR="0" rtl="0" algn="l">
              <a:lnSpc>
                <a:spcPct val="105000"/>
              </a:lnSpc>
              <a:spcBef>
                <a:spcPts val="1000"/>
              </a:spcBef>
              <a:spcAft>
                <a:spcPts val="0"/>
              </a:spcAft>
              <a:buClr>
                <a:schemeClr val="dk1"/>
              </a:buClr>
              <a:buSzPts val="1260"/>
              <a:buFont typeface="Courier New"/>
              <a:buChar char="o"/>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74"/>
          <p:cNvSpPr txBox="1"/>
          <p:nvPr>
            <p:ph type="title"/>
          </p:nvPr>
        </p:nvSpPr>
        <p:spPr>
          <a:xfrm>
            <a:off x="731520" y="365125"/>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Open Sans"/>
              <a:buNone/>
              <a:defRPr b="1" i="0" sz="44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2" name="Google Shape;172;p74"/>
          <p:cNvSpPr txBox="1"/>
          <p:nvPr>
            <p:ph idx="1" type="body"/>
          </p:nvPr>
        </p:nvSpPr>
        <p:spPr>
          <a:xfrm>
            <a:off x="731520" y="1860698"/>
            <a:ext cx="10515600" cy="435253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5000"/>
              </a:lnSpc>
              <a:spcBef>
                <a:spcPts val="1000"/>
              </a:spcBef>
              <a:spcAft>
                <a:spcPts val="0"/>
              </a:spcAft>
              <a:buClr>
                <a:schemeClr val="lt1"/>
              </a:buClr>
              <a:buSzPts val="3000"/>
              <a:buFont typeface="Arial"/>
              <a:buChar char="•"/>
              <a:defRPr b="0" i="0" sz="2400" u="none" cap="none" strike="noStrike">
                <a:solidFill>
                  <a:schemeClr val="lt1"/>
                </a:solidFill>
                <a:latin typeface="Open Sans"/>
                <a:ea typeface="Open Sans"/>
                <a:cs typeface="Open Sans"/>
                <a:sym typeface="Open Sans"/>
              </a:defRPr>
            </a:lvl1pPr>
            <a:lvl2pPr indent="-340360" lvl="1" marL="914400" marR="0" rtl="0" algn="l">
              <a:lnSpc>
                <a:spcPct val="105000"/>
              </a:lnSpc>
              <a:spcBef>
                <a:spcPts val="1000"/>
              </a:spcBef>
              <a:spcAft>
                <a:spcPts val="0"/>
              </a:spcAft>
              <a:buClr>
                <a:schemeClr val="lt1"/>
              </a:buClr>
              <a:buSzPts val="1760"/>
              <a:buFont typeface="Courier New"/>
              <a:buChar char="o"/>
              <a:defRPr b="0" i="0" sz="2200" u="none" cap="none" strike="noStrike">
                <a:solidFill>
                  <a:schemeClr val="lt1"/>
                </a:solidFill>
                <a:latin typeface="Open Sans"/>
                <a:ea typeface="Open Sans"/>
                <a:cs typeface="Open Sans"/>
                <a:sym typeface="Open Sans"/>
              </a:defRPr>
            </a:lvl2pPr>
            <a:lvl3pPr indent="-330200" lvl="2" marL="1371600" marR="0" rtl="0" algn="l">
              <a:lnSpc>
                <a:spcPct val="105000"/>
              </a:lnSpc>
              <a:spcBef>
                <a:spcPts val="1000"/>
              </a:spcBef>
              <a:spcAft>
                <a:spcPts val="0"/>
              </a:spcAft>
              <a:buClr>
                <a:schemeClr val="lt1"/>
              </a:buClr>
              <a:buSzPts val="1600"/>
              <a:buFont typeface="Noto Sans Symbols"/>
              <a:buChar char="▪"/>
              <a:defRPr b="0" i="0" sz="2000" u="none" cap="none" strike="noStrike">
                <a:solidFill>
                  <a:schemeClr val="lt1"/>
                </a:solidFill>
                <a:latin typeface="Open Sans"/>
                <a:ea typeface="Open Sans"/>
                <a:cs typeface="Open Sans"/>
                <a:sym typeface="Open Sans"/>
              </a:defRPr>
            </a:lvl3pPr>
            <a:lvl4pPr indent="-342900" lvl="3" marL="1828800" marR="0" rtl="0" algn="l">
              <a:lnSpc>
                <a:spcPct val="105000"/>
              </a:lnSpc>
              <a:spcBef>
                <a:spcPts val="10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4pPr>
            <a:lvl5pPr indent="-308610" lvl="4" marL="2286000" marR="0" rtl="0" algn="l">
              <a:lnSpc>
                <a:spcPct val="105000"/>
              </a:lnSpc>
              <a:spcBef>
                <a:spcPts val="1000"/>
              </a:spcBef>
              <a:spcAft>
                <a:spcPts val="0"/>
              </a:spcAft>
              <a:buClr>
                <a:schemeClr val="lt1"/>
              </a:buClr>
              <a:buSzPts val="1260"/>
              <a:buFont typeface="Courier New"/>
              <a:buChar char="o"/>
              <a:defRPr b="0" i="0" sz="18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44.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54.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hyperlink" Target="https://www2.ed.gov/policy/speced/guid/faq-prior-approval-10-29-2019.pdf" TargetMode="Externa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hyperlink" Target="https://www2.ed.gov/policy/fund/guid/buy-america/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5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 Id="rId3"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4.xml"/><Relationship Id="rId3" Type="http://schemas.openxmlformats.org/officeDocument/2006/relationships/image" Target="../media/image5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 Id="rId3"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49.png"/><Relationship Id="rId4" Type="http://schemas.openxmlformats.org/officeDocument/2006/relationships/image" Target="../media/image64.jpg"/><Relationship Id="rId5" Type="http://schemas.openxmlformats.org/officeDocument/2006/relationships/image" Target="../media/image63.png"/><Relationship Id="rId6" Type="http://schemas.openxmlformats.org/officeDocument/2006/relationships/image" Target="../media/image59.png"/><Relationship Id="rId7" Type="http://schemas.openxmlformats.org/officeDocument/2006/relationships/image" Target="../media/image6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 Id="rId3" Type="http://schemas.openxmlformats.org/officeDocument/2006/relationships/image" Target="../media/image52.png"/><Relationship Id="rId4" Type="http://schemas.openxmlformats.org/officeDocument/2006/relationships/hyperlink" Target="https://www.vrtac-qm.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EBEA"/>
        </a:solidFill>
      </p:bgPr>
    </p:bg>
    <p:spTree>
      <p:nvGrpSpPr>
        <p:cNvPr id="195" name="Shape 195"/>
        <p:cNvGrpSpPr/>
        <p:nvPr/>
      </p:nvGrpSpPr>
      <p:grpSpPr>
        <a:xfrm>
          <a:off x="0" y="0"/>
          <a:ext cx="0" cy="0"/>
          <a:chOff x="0" y="0"/>
          <a:chExt cx="0" cy="0"/>
        </a:xfrm>
      </p:grpSpPr>
      <p:sp>
        <p:nvSpPr>
          <p:cNvPr id="196" name="Google Shape;196;p1"/>
          <p:cNvSpPr txBox="1"/>
          <p:nvPr>
            <p:ph type="ctrTitle"/>
          </p:nvPr>
        </p:nvSpPr>
        <p:spPr>
          <a:xfrm>
            <a:off x="731367" y="548638"/>
            <a:ext cx="5022516" cy="2556303"/>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2000"/>
              </a:lnSpc>
              <a:spcBef>
                <a:spcPts val="0"/>
              </a:spcBef>
              <a:spcAft>
                <a:spcPts val="0"/>
              </a:spcAft>
              <a:buClr>
                <a:schemeClr val="dk1"/>
              </a:buClr>
              <a:buSzPct val="100000"/>
              <a:buFont typeface="Open Sans"/>
              <a:buNone/>
            </a:pPr>
            <a:r>
              <a:rPr lang="en-US" sz="4000"/>
              <a:t>Establishment Projects/ Construction Expenditures</a:t>
            </a:r>
            <a:endParaRPr/>
          </a:p>
        </p:txBody>
      </p:sp>
      <p:sp>
        <p:nvSpPr>
          <p:cNvPr id="197" name="Google Shape;197;p1"/>
          <p:cNvSpPr txBox="1"/>
          <p:nvPr/>
        </p:nvSpPr>
        <p:spPr>
          <a:xfrm>
            <a:off x="731366" y="3429000"/>
            <a:ext cx="4754880" cy="310896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A37238"/>
              </a:buClr>
              <a:buSzPts val="3500"/>
              <a:buFont typeface="Arial"/>
              <a:buNone/>
            </a:pPr>
            <a:r>
              <a:rPr b="1" i="1" lang="en-US" sz="2800" u="none" cap="none" strike="noStrike">
                <a:solidFill>
                  <a:srgbClr val="A37238"/>
                </a:solidFill>
                <a:latin typeface="Open Sans"/>
                <a:ea typeface="Open Sans"/>
                <a:cs typeface="Open Sans"/>
                <a:sym typeface="Open Sans"/>
              </a:rPr>
              <a:t>Charting Our Course: </a:t>
            </a:r>
            <a:r>
              <a:rPr b="0" i="0" lang="en-US" sz="2800" u="none" cap="none" strike="noStrike">
                <a:solidFill>
                  <a:srgbClr val="6C4C25"/>
                </a:solidFill>
                <a:latin typeface="Open Sans"/>
                <a:ea typeface="Open Sans"/>
                <a:cs typeface="Open Sans"/>
                <a:sym typeface="Open Sans"/>
              </a:rPr>
              <a:t>Maximizing VR Resources - Increasing Customer Outcomes</a:t>
            </a:r>
            <a:endParaRPr b="0" i="0" sz="1400" u="none" cap="none" strike="noStrike">
              <a:solidFill>
                <a:srgbClr val="000000"/>
              </a:solidFill>
              <a:latin typeface="Arial"/>
              <a:ea typeface="Arial"/>
              <a:cs typeface="Arial"/>
              <a:sym typeface="Arial"/>
            </a:endParaRPr>
          </a:p>
          <a:p>
            <a:pPr indent="0" lvl="0" marL="0" marR="0" rtl="0" algn="l">
              <a:lnSpc>
                <a:spcPct val="105000"/>
              </a:lnSpc>
              <a:spcBef>
                <a:spcPts val="0"/>
              </a:spcBef>
              <a:spcAft>
                <a:spcPts val="0"/>
              </a:spcAft>
              <a:buClr>
                <a:schemeClr val="dk1"/>
              </a:buClr>
              <a:buSzPts val="3500"/>
              <a:buFont typeface="Arial"/>
              <a:buNone/>
            </a:pPr>
            <a:r>
              <a:t/>
            </a:r>
            <a:endParaRPr b="0" i="0" sz="2800" u="none" cap="none" strike="noStrike">
              <a:solidFill>
                <a:srgbClr val="A37238"/>
              </a:solidFill>
              <a:latin typeface="Open Sans"/>
              <a:ea typeface="Open Sans"/>
              <a:cs typeface="Open Sans"/>
              <a:sym typeface="Open Sans"/>
            </a:endParaRPr>
          </a:p>
          <a:p>
            <a:pPr indent="0" lvl="0" marL="0" marR="0" rtl="0" algn="l">
              <a:lnSpc>
                <a:spcPct val="105000"/>
              </a:lnSpc>
              <a:spcBef>
                <a:spcPts val="0"/>
              </a:spcBef>
              <a:spcAft>
                <a:spcPts val="0"/>
              </a:spcAft>
              <a:buClr>
                <a:srgbClr val="0D1D34"/>
              </a:buClr>
              <a:buSzPts val="2750"/>
              <a:buFont typeface="Arial"/>
              <a:buNone/>
            </a:pPr>
            <a:r>
              <a:rPr b="0" i="0" lang="en-US" sz="2200" u="none" cap="none" strike="noStrike">
                <a:solidFill>
                  <a:srgbClr val="0D1D34"/>
                </a:solidFill>
                <a:latin typeface="Open Sans"/>
                <a:ea typeface="Open Sans"/>
                <a:cs typeface="Open Sans"/>
                <a:sym typeface="Open Sans"/>
              </a:rPr>
              <a:t>2023 CSAVR Spring Conference</a:t>
            </a:r>
            <a:endParaRPr b="0" i="0" sz="1400" u="none" cap="none" strike="noStrike">
              <a:solidFill>
                <a:srgbClr val="000000"/>
              </a:solidFill>
              <a:latin typeface="Arial"/>
              <a:ea typeface="Arial"/>
              <a:cs typeface="Arial"/>
              <a:sym typeface="Arial"/>
            </a:endParaRPr>
          </a:p>
          <a:p>
            <a:pPr indent="0" lvl="0" marL="0" marR="0" rtl="0" algn="l">
              <a:lnSpc>
                <a:spcPct val="105000"/>
              </a:lnSpc>
              <a:spcBef>
                <a:spcPts val="0"/>
              </a:spcBef>
              <a:spcAft>
                <a:spcPts val="0"/>
              </a:spcAft>
              <a:buClr>
                <a:schemeClr val="dk1"/>
              </a:buClr>
              <a:buSzPts val="3500"/>
              <a:buFont typeface="Arial"/>
              <a:buNone/>
            </a:pPr>
            <a:r>
              <a:t/>
            </a:r>
            <a:endParaRPr b="0" i="0" sz="2800" u="none" cap="none" strike="noStrike">
              <a:solidFill>
                <a:srgbClr val="A37238"/>
              </a:solidFill>
              <a:latin typeface="Open Sans"/>
              <a:ea typeface="Open Sans"/>
              <a:cs typeface="Open Sans"/>
              <a:sym typeface="Open Sans"/>
            </a:endParaRPr>
          </a:p>
        </p:txBody>
      </p:sp>
      <p:pic>
        <p:nvPicPr>
          <p:cNvPr id="198" name="Google Shape;198;p1"/>
          <p:cNvPicPr preferRelativeResize="0"/>
          <p:nvPr/>
        </p:nvPicPr>
        <p:blipFill rotWithShape="1">
          <a:blip r:embed="rId3">
            <a:alphaModFix/>
          </a:blip>
          <a:srcRect b="0" l="0" r="0" t="0"/>
          <a:stretch/>
        </p:blipFill>
        <p:spPr>
          <a:xfrm>
            <a:off x="5753882" y="1294837"/>
            <a:ext cx="6189073" cy="5746996"/>
          </a:xfrm>
          <a:prstGeom prst="rect">
            <a:avLst/>
          </a:prstGeom>
          <a:noFill/>
          <a:ln>
            <a:noFill/>
          </a:ln>
        </p:spPr>
      </p:pic>
      <p:cxnSp>
        <p:nvCxnSpPr>
          <p:cNvPr id="199" name="Google Shape;199;p1"/>
          <p:cNvCxnSpPr/>
          <p:nvPr/>
        </p:nvCxnSpPr>
        <p:spPr>
          <a:xfrm>
            <a:off x="823965" y="3265714"/>
            <a:ext cx="3999244" cy="0"/>
          </a:xfrm>
          <a:prstGeom prst="straightConnector1">
            <a:avLst/>
          </a:prstGeom>
          <a:noFill/>
          <a:ln cap="flat" cmpd="sng" w="28575">
            <a:solidFill>
              <a:schemeClr val="accent6"/>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96"/>
                                        </p:tgtEl>
                                        <p:attrNameLst>
                                          <p:attrName>style.visibility</p:attrName>
                                        </p:attrNameLst>
                                      </p:cBhvr>
                                      <p:to>
                                        <p:strVal val="visible"/>
                                      </p:to>
                                    </p:set>
                                    <p:animEffect filter="fade" transition="in">
                                      <p:cBhvr>
                                        <p:cTn dur="4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0"/>
          <p:cNvSpPr txBox="1"/>
          <p:nvPr>
            <p:ph type="title"/>
          </p:nvPr>
        </p:nvSpPr>
        <p:spPr>
          <a:xfrm>
            <a:off x="731520" y="547505"/>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Administrative Cost – Allowable Use of VR Funds </a:t>
            </a:r>
            <a:r>
              <a:rPr b="0" lang="en-US" sz="2800"/>
              <a:t>(4)</a:t>
            </a:r>
            <a:endParaRPr sz="2800"/>
          </a:p>
        </p:txBody>
      </p:sp>
      <p:sp>
        <p:nvSpPr>
          <p:cNvPr id="270" name="Google Shape;270;p10"/>
          <p:cNvSpPr txBox="1"/>
          <p:nvPr>
            <p:ph idx="1" type="body"/>
          </p:nvPr>
        </p:nvSpPr>
        <p:spPr>
          <a:xfrm>
            <a:off x="731520" y="2365366"/>
            <a:ext cx="6643970" cy="32151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5000"/>
              </a:lnSpc>
              <a:spcBef>
                <a:spcPts val="0"/>
              </a:spcBef>
              <a:spcAft>
                <a:spcPts val="0"/>
              </a:spcAft>
              <a:buSzPts val="3000"/>
              <a:buNone/>
            </a:pPr>
            <a:r>
              <a:rPr lang="en-US">
                <a:latin typeface="Calibri"/>
                <a:ea typeface="Calibri"/>
                <a:cs typeface="Calibri"/>
                <a:sym typeface="Calibri"/>
              </a:rPr>
              <a:t>Before discussing the requirements related to establishment of CRPs and the construction of CRP facilities, it is important to note that some expenditures related to construction, building maintenance, repairs, alterations, etc., may be treated as administrative costs, depending upon the facts of the situation.</a:t>
            </a:r>
            <a:endParaRPr/>
          </a:p>
          <a:p>
            <a:pPr indent="0" lvl="0" marL="0" rtl="0" algn="l">
              <a:lnSpc>
                <a:spcPct val="125000"/>
              </a:lnSpc>
              <a:spcBef>
                <a:spcPts val="1200"/>
              </a:spcBef>
              <a:spcAft>
                <a:spcPts val="0"/>
              </a:spcAft>
              <a:buSzPts val="3000"/>
              <a:buNone/>
            </a:pPr>
            <a:r>
              <a:t/>
            </a:r>
            <a:endParaRPr/>
          </a:p>
        </p:txBody>
      </p:sp>
      <p:sp>
        <p:nvSpPr>
          <p:cNvPr id="271" name="Google Shape;271;p10"/>
          <p:cNvSpPr/>
          <p:nvPr/>
        </p:nvSpPr>
        <p:spPr>
          <a:xfrm>
            <a:off x="8953018" y="1724628"/>
            <a:ext cx="2741079" cy="4879263"/>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8B8887"/>
              </a:solidFill>
              <a:latin typeface="Open Sans"/>
              <a:ea typeface="Open Sans"/>
              <a:cs typeface="Open Sans"/>
              <a:sym typeface="Open Sans"/>
            </a:endParaRPr>
          </a:p>
        </p:txBody>
      </p:sp>
      <p:pic>
        <p:nvPicPr>
          <p:cNvPr id="272" name="Google Shape;272;p10"/>
          <p:cNvPicPr preferRelativeResize="0"/>
          <p:nvPr/>
        </p:nvPicPr>
        <p:blipFill rotWithShape="1">
          <a:blip r:embed="rId3">
            <a:alphaModFix/>
          </a:blip>
          <a:srcRect b="0" l="0" r="0" t="0"/>
          <a:stretch/>
        </p:blipFill>
        <p:spPr>
          <a:xfrm>
            <a:off x="8610960" y="2365366"/>
            <a:ext cx="1922002" cy="41801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txBox="1"/>
          <p:nvPr>
            <p:ph type="title"/>
          </p:nvPr>
        </p:nvSpPr>
        <p:spPr>
          <a:xfrm>
            <a:off x="731520" y="47367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Administrative Cost – Allowable Use of VR Funds </a:t>
            </a:r>
            <a:r>
              <a:rPr b="0" lang="en-US" sz="2800"/>
              <a:t>(5)</a:t>
            </a:r>
            <a:endParaRPr/>
          </a:p>
        </p:txBody>
      </p:sp>
      <p:sp>
        <p:nvSpPr>
          <p:cNvPr id="279" name="Google Shape;279;p11"/>
          <p:cNvSpPr txBox="1"/>
          <p:nvPr>
            <p:ph idx="1" type="body"/>
          </p:nvPr>
        </p:nvSpPr>
        <p:spPr>
          <a:xfrm>
            <a:off x="4149969" y="1708111"/>
            <a:ext cx="7117815" cy="4079308"/>
          </a:xfrm>
          <a:prstGeom prst="rect">
            <a:avLst/>
          </a:prstGeom>
          <a:noFill/>
          <a:ln>
            <a:noFill/>
          </a:ln>
        </p:spPr>
        <p:txBody>
          <a:bodyPr anchorCtr="0" anchor="t" bIns="45700" lIns="91425" spcFirstLastPara="1" rIns="91425" wrap="square" tIns="45700">
            <a:normAutofit/>
          </a:bodyPr>
          <a:lstStyle/>
          <a:p>
            <a:pPr indent="0" lvl="0" marL="0" marR="0" rtl="0" algn="l">
              <a:lnSpc>
                <a:spcPct val="125000"/>
              </a:lnSpc>
              <a:spcBef>
                <a:spcPts val="0"/>
              </a:spcBef>
              <a:spcAft>
                <a:spcPts val="0"/>
              </a:spcAft>
              <a:buSzPts val="2500"/>
              <a:buNone/>
            </a:pPr>
            <a:r>
              <a:rPr lang="en-US" sz="2000">
                <a:latin typeface="Calibri"/>
                <a:ea typeface="Calibri"/>
                <a:cs typeface="Calibri"/>
                <a:sym typeface="Calibri"/>
              </a:rPr>
              <a:t>VR program administrative costs include removal of architectural barriers in State VR agency offices and State-operated rehabilitation facilities (e.g., comprehensive rehabilitation centers, orientation and training centers), and operating and maintaining VR agency facilities, equipment and grounds Section 7(1)(G) and (H) of the Act and 34 C.F.R. § 361.5(c)(2)(vii) and (viii). </a:t>
            </a:r>
            <a:endParaRPr/>
          </a:p>
          <a:p>
            <a:pPr indent="0" lvl="0" marL="0" marR="0" rtl="0" algn="l">
              <a:lnSpc>
                <a:spcPct val="125000"/>
              </a:lnSpc>
              <a:spcBef>
                <a:spcPts val="1200"/>
              </a:spcBef>
              <a:spcAft>
                <a:spcPts val="0"/>
              </a:spcAft>
              <a:buSzPts val="2500"/>
              <a:buNone/>
            </a:pPr>
            <a:r>
              <a:rPr lang="en-US" sz="2000">
                <a:latin typeface="Calibri"/>
                <a:ea typeface="Calibri"/>
                <a:cs typeface="Calibri"/>
                <a:sym typeface="Calibri"/>
              </a:rPr>
              <a:t>Such expenditures also are permitted as administrative costs under the Federal cost principles (2 C.F.R. part 200).</a:t>
            </a:r>
            <a:endParaRPr/>
          </a:p>
        </p:txBody>
      </p:sp>
      <p:pic>
        <p:nvPicPr>
          <p:cNvPr id="280" name="Google Shape;280;p11"/>
          <p:cNvPicPr preferRelativeResize="0"/>
          <p:nvPr/>
        </p:nvPicPr>
        <p:blipFill rotWithShape="1">
          <a:blip r:embed="rId3">
            <a:alphaModFix/>
          </a:blip>
          <a:srcRect b="0" l="0" r="0" t="0"/>
          <a:stretch/>
        </p:blipFill>
        <p:spPr>
          <a:xfrm>
            <a:off x="-149050" y="2449859"/>
            <a:ext cx="4572000" cy="4572000"/>
          </a:xfrm>
          <a:prstGeom prst="rect">
            <a:avLst/>
          </a:prstGeom>
          <a:noFill/>
          <a:ln>
            <a:noFill/>
          </a:ln>
        </p:spPr>
      </p:pic>
      <p:pic>
        <p:nvPicPr>
          <p:cNvPr id="281" name="Google Shape;281;p11"/>
          <p:cNvPicPr preferRelativeResize="0"/>
          <p:nvPr/>
        </p:nvPicPr>
        <p:blipFill rotWithShape="1">
          <a:blip r:embed="rId4">
            <a:alphaModFix/>
          </a:blip>
          <a:srcRect b="0" l="0" r="0" t="0"/>
          <a:stretch/>
        </p:blipFill>
        <p:spPr>
          <a:xfrm>
            <a:off x="1583452" y="3368711"/>
            <a:ext cx="914400" cy="914400"/>
          </a:xfrm>
          <a:prstGeom prst="rect">
            <a:avLst/>
          </a:prstGeom>
          <a:noFill/>
          <a:ln>
            <a:noFill/>
          </a:ln>
        </p:spPr>
      </p:pic>
      <p:pic>
        <p:nvPicPr>
          <p:cNvPr id="282" name="Google Shape;282;p11"/>
          <p:cNvPicPr preferRelativeResize="0"/>
          <p:nvPr/>
        </p:nvPicPr>
        <p:blipFill rotWithShape="1">
          <a:blip r:embed="rId5">
            <a:alphaModFix/>
          </a:blip>
          <a:srcRect b="0" l="0" r="0" t="0"/>
          <a:stretch/>
        </p:blipFill>
        <p:spPr>
          <a:xfrm>
            <a:off x="2778369" y="4743617"/>
            <a:ext cx="914400" cy="914400"/>
          </a:xfrm>
          <a:prstGeom prst="rect">
            <a:avLst/>
          </a:prstGeom>
          <a:noFill/>
          <a:ln>
            <a:noFill/>
          </a:ln>
        </p:spPr>
      </p:pic>
      <p:pic>
        <p:nvPicPr>
          <p:cNvPr id="283" name="Google Shape;283;p11"/>
          <p:cNvPicPr preferRelativeResize="0"/>
          <p:nvPr/>
        </p:nvPicPr>
        <p:blipFill rotWithShape="1">
          <a:blip r:embed="rId6">
            <a:alphaModFix/>
          </a:blip>
          <a:srcRect b="0" l="0" r="0" t="0"/>
          <a:stretch/>
        </p:blipFill>
        <p:spPr>
          <a:xfrm>
            <a:off x="845011" y="5200817"/>
            <a:ext cx="738441" cy="7384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2"/>
          <p:cNvSpPr txBox="1"/>
          <p:nvPr>
            <p:ph type="title"/>
          </p:nvPr>
        </p:nvSpPr>
        <p:spPr>
          <a:xfrm>
            <a:off x="731520" y="474778"/>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Administrative Cost – Allowable Use of VR Funds </a:t>
            </a:r>
            <a:r>
              <a:rPr b="0" lang="en-US" sz="2800"/>
              <a:t>(6)</a:t>
            </a:r>
            <a:endParaRPr/>
          </a:p>
        </p:txBody>
      </p:sp>
      <p:sp>
        <p:nvSpPr>
          <p:cNvPr id="290" name="Google Shape;290;p12"/>
          <p:cNvSpPr txBox="1"/>
          <p:nvPr>
            <p:ph idx="1" type="body"/>
          </p:nvPr>
        </p:nvSpPr>
        <p:spPr>
          <a:xfrm>
            <a:off x="731520" y="2165800"/>
            <a:ext cx="7240297" cy="296201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750"/>
              <a:buNone/>
            </a:pPr>
            <a:r>
              <a:rPr b="1" lang="en-US" sz="2200">
                <a:solidFill>
                  <a:srgbClr val="A37238"/>
                </a:solidFill>
                <a:latin typeface="Calibri"/>
                <a:ea typeface="Calibri"/>
                <a:cs typeface="Calibri"/>
                <a:sym typeface="Calibri"/>
              </a:rPr>
              <a:t>Administrative Costs for necessary maintenance and normal repairs and alterations are allowable to the extent they:</a:t>
            </a:r>
            <a:endParaRPr/>
          </a:p>
          <a:p>
            <a:pPr indent="-347472" lvl="2" marL="749808" rtl="0" algn="l">
              <a:lnSpc>
                <a:spcPct val="107000"/>
              </a:lnSpc>
              <a:spcBef>
                <a:spcPts val="800"/>
              </a:spcBef>
              <a:spcAft>
                <a:spcPts val="0"/>
              </a:spcAft>
              <a:buSzPts val="1760"/>
              <a:buChar char="▪"/>
            </a:pPr>
            <a:r>
              <a:rPr lang="en-US" sz="2200">
                <a:latin typeface="Calibri"/>
                <a:ea typeface="Calibri"/>
                <a:cs typeface="Calibri"/>
                <a:sym typeface="Calibri"/>
              </a:rPr>
              <a:t>Keep the property in an efficient operating condition; and</a:t>
            </a:r>
            <a:endParaRPr/>
          </a:p>
          <a:p>
            <a:pPr indent="-347472" lvl="2" marL="749808" rtl="0" algn="l">
              <a:lnSpc>
                <a:spcPct val="107000"/>
              </a:lnSpc>
              <a:spcBef>
                <a:spcPts val="800"/>
              </a:spcBef>
              <a:spcAft>
                <a:spcPts val="0"/>
              </a:spcAft>
              <a:buSzPts val="1760"/>
              <a:buChar char="▪"/>
            </a:pPr>
            <a:r>
              <a:rPr lang="en-US" sz="2200">
                <a:latin typeface="Calibri"/>
                <a:ea typeface="Calibri"/>
                <a:cs typeface="Calibri"/>
                <a:sym typeface="Calibri"/>
              </a:rPr>
              <a:t>Do not add to the permanent value of property or appreciably prolong its intended life (2 C.F.R. § 200.452).</a:t>
            </a:r>
            <a:endParaRPr/>
          </a:p>
        </p:txBody>
      </p:sp>
      <p:sp>
        <p:nvSpPr>
          <p:cNvPr id="291" name="Google Shape;291;p12"/>
          <p:cNvSpPr/>
          <p:nvPr/>
        </p:nvSpPr>
        <p:spPr>
          <a:xfrm rot="5400000">
            <a:off x="8012992" y="3831284"/>
            <a:ext cx="1671339" cy="4032447"/>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92" name="Google Shape;292;p12"/>
          <p:cNvSpPr/>
          <p:nvPr/>
        </p:nvSpPr>
        <p:spPr>
          <a:xfrm>
            <a:off x="10529797" y="2368353"/>
            <a:ext cx="1436916" cy="4026768"/>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293" name="Google Shape;293;p12"/>
          <p:cNvPicPr preferRelativeResize="0"/>
          <p:nvPr/>
        </p:nvPicPr>
        <p:blipFill rotWithShape="1">
          <a:blip r:embed="rId3">
            <a:alphaModFix/>
          </a:blip>
          <a:srcRect b="0" l="0" r="0" t="0"/>
          <a:stretch/>
        </p:blipFill>
        <p:spPr>
          <a:xfrm rot="-5400000">
            <a:off x="7307005" y="2574382"/>
            <a:ext cx="4632084" cy="3585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3"/>
          <p:cNvSpPr txBox="1"/>
          <p:nvPr>
            <p:ph type="title"/>
          </p:nvPr>
        </p:nvSpPr>
        <p:spPr>
          <a:xfrm>
            <a:off x="731520" y="474778"/>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Administrative Cost – Allowable Use of VR Funds </a:t>
            </a:r>
            <a:r>
              <a:rPr b="0" lang="en-US" sz="2800"/>
              <a:t>(7)</a:t>
            </a:r>
            <a:endParaRPr/>
          </a:p>
        </p:txBody>
      </p:sp>
      <p:sp>
        <p:nvSpPr>
          <p:cNvPr id="299" name="Google Shape;299;p13"/>
          <p:cNvSpPr txBox="1"/>
          <p:nvPr>
            <p:ph idx="1" type="body"/>
          </p:nvPr>
        </p:nvSpPr>
        <p:spPr>
          <a:xfrm>
            <a:off x="731520" y="2153385"/>
            <a:ext cx="10455903" cy="2751531"/>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500"/>
              <a:buNone/>
            </a:pPr>
            <a:r>
              <a:rPr b="1" lang="en-US" sz="2000">
                <a:solidFill>
                  <a:srgbClr val="A37238"/>
                </a:solidFill>
                <a:latin typeface="Calibri"/>
                <a:ea typeface="Calibri"/>
                <a:cs typeface="Calibri"/>
                <a:sym typeface="Calibri"/>
              </a:rPr>
              <a:t>Examples of allowable and unallowable administrative costs -</a:t>
            </a:r>
            <a:endParaRPr/>
          </a:p>
          <a:p>
            <a:pPr indent="-347472" lvl="1" marL="731520" rtl="0" algn="l">
              <a:lnSpc>
                <a:spcPct val="107000"/>
              </a:lnSpc>
              <a:spcBef>
                <a:spcPts val="800"/>
              </a:spcBef>
              <a:spcAft>
                <a:spcPts val="0"/>
              </a:spcAft>
              <a:buSzPts val="1600"/>
              <a:buFont typeface="Noto Sans Symbols"/>
              <a:buChar char="▪"/>
            </a:pPr>
            <a:r>
              <a:rPr lang="en-US" sz="2000">
                <a:latin typeface="Calibri"/>
                <a:ea typeface="Calibri"/>
                <a:cs typeface="Calibri"/>
                <a:sym typeface="Calibri"/>
              </a:rPr>
              <a:t>If the cost of a project component involves the installation of new heating and cooling equipment―not simply the repair of this equipment, the costs do not constitute an administrative cost under the VR program.</a:t>
            </a:r>
            <a:endParaRPr/>
          </a:p>
          <a:p>
            <a:pPr indent="-347472" lvl="1" marL="731520" rtl="0" algn="l">
              <a:lnSpc>
                <a:spcPct val="107000"/>
              </a:lnSpc>
              <a:spcBef>
                <a:spcPts val="800"/>
              </a:spcBef>
              <a:spcAft>
                <a:spcPts val="0"/>
              </a:spcAft>
              <a:buSzPts val="1600"/>
              <a:buFont typeface="Noto Sans Symbols"/>
              <a:buChar char="▪"/>
            </a:pPr>
            <a:r>
              <a:rPr lang="en-US" sz="2000">
                <a:latin typeface="Calibri"/>
                <a:ea typeface="Calibri"/>
                <a:cs typeface="Calibri"/>
                <a:sym typeface="Calibri"/>
              </a:rPr>
              <a:t>The repair of a roof may be an allowable administrative cost; however, replacement of a roof is not.</a:t>
            </a:r>
            <a:endParaRPr/>
          </a:p>
        </p:txBody>
      </p:sp>
      <p:pic>
        <p:nvPicPr>
          <p:cNvPr id="300" name="Google Shape;300;p13"/>
          <p:cNvPicPr preferRelativeResize="0"/>
          <p:nvPr/>
        </p:nvPicPr>
        <p:blipFill rotWithShape="1">
          <a:blip r:embed="rId3">
            <a:alphaModFix/>
          </a:blip>
          <a:srcRect b="0" l="0" r="0" t="0"/>
          <a:stretch/>
        </p:blipFill>
        <p:spPr>
          <a:xfrm>
            <a:off x="0" y="4401616"/>
            <a:ext cx="3326281" cy="2280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4"/>
          <p:cNvSpPr txBox="1"/>
          <p:nvPr>
            <p:ph type="title"/>
          </p:nvPr>
        </p:nvSpPr>
        <p:spPr>
          <a:xfrm>
            <a:off x="731520" y="474778"/>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Administrative Cost – Allowable Use of VR Funds </a:t>
            </a:r>
            <a:r>
              <a:rPr b="0" lang="en-US" sz="2800"/>
              <a:t>(8)</a:t>
            </a:r>
            <a:endParaRPr/>
          </a:p>
        </p:txBody>
      </p:sp>
      <p:sp>
        <p:nvSpPr>
          <p:cNvPr id="306" name="Google Shape;306;p14"/>
          <p:cNvSpPr txBox="1"/>
          <p:nvPr>
            <p:ph idx="1" type="body"/>
          </p:nvPr>
        </p:nvSpPr>
        <p:spPr>
          <a:xfrm>
            <a:off x="908239" y="2003403"/>
            <a:ext cx="5187761" cy="244511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Costs must be allocated to all benefiting programs in accordance with the relative benefits received (2 C.F.R. § 200.405). </a:t>
            </a:r>
            <a:endParaRPr/>
          </a:p>
          <a:p>
            <a:pPr indent="0" lvl="0" marL="0" marR="0" rtl="0" algn="l">
              <a:lnSpc>
                <a:spcPct val="107000"/>
              </a:lnSpc>
              <a:spcBef>
                <a:spcPts val="1200"/>
              </a:spcBef>
              <a:spcAft>
                <a:spcPts val="0"/>
              </a:spcAft>
              <a:buSzPts val="3000"/>
              <a:buNone/>
            </a:pPr>
            <a:r>
              <a:rPr b="1" lang="en-US">
                <a:latin typeface="Calibri"/>
                <a:ea typeface="Calibri"/>
                <a:cs typeface="Calibri"/>
                <a:sym typeface="Calibri"/>
              </a:rPr>
              <a:t>For example</a:t>
            </a:r>
            <a:r>
              <a:rPr lang="en-US">
                <a:latin typeface="Calibri"/>
                <a:ea typeface="Calibri"/>
                <a:cs typeface="Calibri"/>
                <a:sym typeface="Calibri"/>
              </a:rPr>
              <a:t>, when staff working under multiple programs (State, Federal or private) benefit from administrative expenditures, the costs must be allocated proportionately to each funding source.</a:t>
            </a:r>
            <a:endParaRPr/>
          </a:p>
        </p:txBody>
      </p:sp>
      <p:sp>
        <p:nvSpPr>
          <p:cNvPr id="307" name="Google Shape;307;p14"/>
          <p:cNvSpPr/>
          <p:nvPr/>
        </p:nvSpPr>
        <p:spPr>
          <a:xfrm>
            <a:off x="6778766" y="2606892"/>
            <a:ext cx="5000438" cy="4083563"/>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308" name="Google Shape;308;p14"/>
          <p:cNvPicPr preferRelativeResize="0"/>
          <p:nvPr/>
        </p:nvPicPr>
        <p:blipFill rotWithShape="1">
          <a:blip r:embed="rId3">
            <a:alphaModFix/>
          </a:blip>
          <a:srcRect b="0" l="0" r="0" t="0"/>
          <a:stretch/>
        </p:blipFill>
        <p:spPr>
          <a:xfrm>
            <a:off x="6928595" y="3225958"/>
            <a:ext cx="4711684" cy="33138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5"/>
          <p:cNvSpPr txBox="1"/>
          <p:nvPr>
            <p:ph type="title"/>
          </p:nvPr>
        </p:nvSpPr>
        <p:spPr>
          <a:xfrm>
            <a:off x="731520" y="474778"/>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Administrative Cost – Allowable Use of VR Funds </a:t>
            </a:r>
            <a:r>
              <a:rPr b="0" lang="en-US" sz="2800"/>
              <a:t>(9)</a:t>
            </a:r>
            <a:endParaRPr/>
          </a:p>
        </p:txBody>
      </p:sp>
      <p:sp>
        <p:nvSpPr>
          <p:cNvPr id="314" name="Google Shape;314;p15"/>
          <p:cNvSpPr txBox="1"/>
          <p:nvPr>
            <p:ph idx="1" type="body"/>
          </p:nvPr>
        </p:nvSpPr>
        <p:spPr>
          <a:xfrm>
            <a:off x="731520" y="2243078"/>
            <a:ext cx="9617061" cy="3373951"/>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500"/>
              <a:buNone/>
            </a:pPr>
            <a:r>
              <a:rPr b="1" lang="en-US" sz="2000">
                <a:solidFill>
                  <a:srgbClr val="A37238"/>
                </a:solidFill>
                <a:latin typeface="Calibri"/>
                <a:ea typeface="Calibri"/>
                <a:cs typeface="Calibri"/>
                <a:sym typeface="Calibri"/>
              </a:rPr>
              <a:t>Additional considerations regarding administrative costs</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The cost for capital improvements or renovation must not be included in the rent charged to the program.</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If the facility is being leased, the cost of repairs and maintenance would generally be the responsibility of the building’s owner. As such, the cost of  building repairs and maintenance would not be allowable under the VR program because they wouldn’t be reasonable and necessary under 2 C.F.R. §§ 200.403 and 200.404.</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The costs must be necessary and reasonable under the Uniform Guidance at 2 C.F.R. §§ 200.403 through 200.405.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6"/>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Capital Expenditures-Allowable Use of VR Funds</a:t>
            </a:r>
            <a:endParaRPr/>
          </a:p>
        </p:txBody>
      </p:sp>
      <p:sp>
        <p:nvSpPr>
          <p:cNvPr id="321" name="Google Shape;321;p16"/>
          <p:cNvSpPr txBox="1"/>
          <p:nvPr>
            <p:ph idx="1" type="body"/>
          </p:nvPr>
        </p:nvSpPr>
        <p:spPr>
          <a:xfrm>
            <a:off x="731519" y="2179693"/>
            <a:ext cx="5528603" cy="358806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35000"/>
              </a:lnSpc>
              <a:spcBef>
                <a:spcPts val="0"/>
              </a:spcBef>
              <a:spcAft>
                <a:spcPts val="0"/>
              </a:spcAft>
              <a:buSzPct val="125000"/>
              <a:buNone/>
            </a:pPr>
            <a:r>
              <a:rPr lang="en-US" sz="2200">
                <a:latin typeface="Calibri"/>
                <a:ea typeface="Calibri"/>
                <a:cs typeface="Calibri"/>
                <a:sym typeface="Calibri"/>
              </a:rPr>
              <a:t>Building-related expenditures which add to the permanent value of property or appreciably prolong its intended life are to be treated as capital expenditures (2 C.F.R. §§ 200.439 and 200.452). </a:t>
            </a:r>
            <a:endParaRPr/>
          </a:p>
          <a:p>
            <a:pPr indent="0" lvl="0" marL="0" rtl="0" algn="l">
              <a:lnSpc>
                <a:spcPct val="135000"/>
              </a:lnSpc>
              <a:spcBef>
                <a:spcPts val="2400"/>
              </a:spcBef>
              <a:spcAft>
                <a:spcPts val="0"/>
              </a:spcAft>
              <a:buSzPct val="125000"/>
              <a:buNone/>
            </a:pPr>
            <a:r>
              <a:rPr lang="en-US" sz="2200">
                <a:latin typeface="Calibri"/>
                <a:ea typeface="Calibri"/>
                <a:cs typeface="Calibri"/>
                <a:sym typeface="Calibri"/>
              </a:rPr>
              <a:t>The Act only allows for capital expenditures under the establishment and construction authorities.</a:t>
            </a:r>
            <a:endParaRPr/>
          </a:p>
          <a:p>
            <a:pPr indent="0" lvl="0" marL="0" rtl="0" algn="l">
              <a:lnSpc>
                <a:spcPct val="135000"/>
              </a:lnSpc>
              <a:spcBef>
                <a:spcPts val="2400"/>
              </a:spcBef>
              <a:spcAft>
                <a:spcPts val="0"/>
              </a:spcAft>
              <a:buSzPct val="125000"/>
              <a:buNone/>
            </a:pPr>
            <a:r>
              <a:t/>
            </a:r>
            <a:endParaRPr/>
          </a:p>
        </p:txBody>
      </p:sp>
      <p:sp>
        <p:nvSpPr>
          <p:cNvPr id="322" name="Google Shape;322;p16"/>
          <p:cNvSpPr/>
          <p:nvPr/>
        </p:nvSpPr>
        <p:spPr>
          <a:xfrm>
            <a:off x="7093700" y="2179694"/>
            <a:ext cx="3430420" cy="3095330"/>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323" name="Google Shape;323;p16"/>
          <p:cNvPicPr preferRelativeResize="0"/>
          <p:nvPr/>
        </p:nvPicPr>
        <p:blipFill rotWithShape="1">
          <a:blip r:embed="rId3">
            <a:alphaModFix/>
          </a:blip>
          <a:srcRect b="0" l="0" r="0" t="0"/>
          <a:stretch/>
        </p:blipFill>
        <p:spPr>
          <a:xfrm>
            <a:off x="6903107" y="1817744"/>
            <a:ext cx="3811606" cy="38192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7"/>
          <p:cNvSpPr txBox="1"/>
          <p:nvPr>
            <p:ph type="title"/>
          </p:nvPr>
        </p:nvSpPr>
        <p:spPr>
          <a:xfrm>
            <a:off x="731520" y="365125"/>
            <a:ext cx="10773940" cy="17476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Open Sans"/>
              <a:buNone/>
            </a:pPr>
            <a:r>
              <a:rPr lang="en-US">
                <a:solidFill>
                  <a:schemeClr val="dk1"/>
                </a:solidFill>
              </a:rPr>
              <a:t>Establishment, Development or Improvement of a CRP – Allowable Use of VR Funds (cont.)</a:t>
            </a:r>
            <a:endParaRPr/>
          </a:p>
        </p:txBody>
      </p:sp>
      <p:sp>
        <p:nvSpPr>
          <p:cNvPr id="330" name="Google Shape;330;p17"/>
          <p:cNvSpPr txBox="1"/>
          <p:nvPr>
            <p:ph idx="2" type="body"/>
          </p:nvPr>
        </p:nvSpPr>
        <p:spPr>
          <a:xfrm>
            <a:off x="731520" y="2467941"/>
            <a:ext cx="5266055" cy="3567098"/>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VR funds can be used for capital expenditures related to the establishment, development, or improvement of a public or non-profit CRP to provide VR services to applicants and eligible individuals that promote integration and competitive employment (Section 103(b)(2) of the Act and 34 C.F.R. § 361.49(a)(1)).</a:t>
            </a:r>
            <a:endParaRPr/>
          </a:p>
        </p:txBody>
      </p:sp>
      <p:sp>
        <p:nvSpPr>
          <p:cNvPr id="331" name="Google Shape;331;p17"/>
          <p:cNvSpPr txBox="1"/>
          <p:nvPr>
            <p:ph idx="4" type="body"/>
          </p:nvPr>
        </p:nvSpPr>
        <p:spPr>
          <a:xfrm>
            <a:off x="6304579" y="2357408"/>
            <a:ext cx="5301364" cy="3567099"/>
          </a:xfrm>
          <a:prstGeom prst="rect">
            <a:avLst/>
          </a:prstGeom>
          <a:solidFill>
            <a:srgbClr val="E0EBEA"/>
          </a:solid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3000"/>
              <a:buNone/>
            </a:pPr>
            <a:r>
              <a:rPr b="1" lang="en-US" sz="2400">
                <a:latin typeface="Calibri"/>
                <a:ea typeface="Calibri"/>
                <a:cs typeface="Calibri"/>
                <a:sym typeface="Calibri"/>
              </a:rPr>
              <a:t>Examples of special circumstances </a:t>
            </a:r>
            <a:r>
              <a:rPr lang="en-US" sz="2400">
                <a:latin typeface="Calibri"/>
                <a:ea typeface="Calibri"/>
                <a:cs typeface="Calibri"/>
                <a:sym typeface="Calibri"/>
              </a:rPr>
              <a:t>include the destruction by natural disaster of the only available center serving an area or a State determination that construction is necessary in a rural area because no other public agencies or private nonprofit organizations are currently able to provide vocational rehabilitation services to individuals.</a:t>
            </a:r>
            <a:endParaRPr/>
          </a:p>
          <a:p>
            <a:pPr indent="-156972" lvl="0" marL="347472" rtl="0" algn="l">
              <a:lnSpc>
                <a:spcPct val="105000"/>
              </a:lnSpc>
              <a:spcBef>
                <a:spcPts val="1000"/>
              </a:spcBef>
              <a:spcAft>
                <a:spcPts val="0"/>
              </a:spcAft>
              <a:buClr>
                <a:srgbClr val="6C4C25"/>
              </a:buClr>
              <a:buSzPts val="3000"/>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8"/>
          <p:cNvSpPr txBox="1"/>
          <p:nvPr>
            <p:ph type="title"/>
          </p:nvPr>
        </p:nvSpPr>
        <p:spPr>
          <a:xfrm>
            <a:off x="500074" y="500762"/>
            <a:ext cx="10648791" cy="2003445"/>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lt1"/>
              </a:buClr>
              <a:buSzPts val="6000"/>
              <a:buFont typeface="Open Sans"/>
              <a:buNone/>
            </a:pPr>
            <a:r>
              <a:rPr b="1" lang="en-US"/>
              <a:t>Community Rehabilitation Program (CRP) Defined</a:t>
            </a:r>
            <a:endParaRPr/>
          </a:p>
        </p:txBody>
      </p:sp>
      <p:sp>
        <p:nvSpPr>
          <p:cNvPr id="338" name="Google Shape;338;p18"/>
          <p:cNvSpPr txBox="1"/>
          <p:nvPr>
            <p:ph idx="1" type="body"/>
          </p:nvPr>
        </p:nvSpPr>
        <p:spPr>
          <a:xfrm>
            <a:off x="664503" y="3564843"/>
            <a:ext cx="10075828" cy="924792"/>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Clr>
                <a:schemeClr val="lt1"/>
              </a:buClr>
              <a:buSzPts val="3000"/>
              <a:buNone/>
            </a:pPr>
            <a:r>
              <a:rPr b="0" lang="en-US">
                <a:latin typeface="Calibri"/>
                <a:ea typeface="Calibri"/>
                <a:cs typeface="Calibri"/>
                <a:sym typeface="Calibri"/>
              </a:rPr>
              <a:t>CRP is defined at 34 C.F.R. § 361.5(c)(7) as programs that provide directly or facilitate the provision of one or more VR services to individuals with disabilities to enable them to maximize opportunities for employment, including career advancement (e.g., orientation and mobility services for individuals who are blind, rehabilitation technology, job development, placement and retention services, and supported employment services).</a:t>
            </a:r>
            <a:endParaRPr/>
          </a:p>
          <a:p>
            <a:pPr indent="0" lvl="0" marL="0" rtl="0" algn="ctr">
              <a:lnSpc>
                <a:spcPct val="105000"/>
              </a:lnSpc>
              <a:spcBef>
                <a:spcPts val="1000"/>
              </a:spcBef>
              <a:spcAft>
                <a:spcPts val="0"/>
              </a:spcAft>
              <a:buClr>
                <a:schemeClr val="lt1"/>
              </a:buClr>
              <a:buSzPts val="3000"/>
              <a:buNone/>
            </a:pPr>
            <a:r>
              <a:t/>
            </a:r>
            <a:endParaRPr b="0"/>
          </a:p>
        </p:txBody>
      </p:sp>
      <p:cxnSp>
        <p:nvCxnSpPr>
          <p:cNvPr id="339" name="Google Shape;339;p18"/>
          <p:cNvCxnSpPr/>
          <p:nvPr/>
        </p:nvCxnSpPr>
        <p:spPr>
          <a:xfrm>
            <a:off x="664502" y="2902226"/>
            <a:ext cx="5923722" cy="0"/>
          </a:xfrm>
          <a:prstGeom prst="straightConnector1">
            <a:avLst/>
          </a:prstGeom>
          <a:noFill/>
          <a:ln cap="flat" cmpd="sng" w="31750">
            <a:solidFill>
              <a:schemeClr val="accent4"/>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9"/>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Community Rehabilitation Program (CRP) Defined </a:t>
            </a:r>
            <a:r>
              <a:rPr b="0" lang="en-US" sz="3200"/>
              <a:t>(2)</a:t>
            </a:r>
            <a:endParaRPr/>
          </a:p>
        </p:txBody>
      </p:sp>
      <p:sp>
        <p:nvSpPr>
          <p:cNvPr id="345" name="Google Shape;345;p19"/>
          <p:cNvSpPr txBox="1"/>
          <p:nvPr>
            <p:ph idx="1" type="body"/>
          </p:nvPr>
        </p:nvSpPr>
        <p:spPr>
          <a:xfrm>
            <a:off x="865083" y="1999598"/>
            <a:ext cx="9234414" cy="2829256"/>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3500"/>
              <a:buNone/>
            </a:pPr>
            <a:r>
              <a:rPr lang="en-US" sz="2800">
                <a:latin typeface="Calibri"/>
                <a:ea typeface="Calibri"/>
                <a:cs typeface="Calibri"/>
                <a:sym typeface="Calibri"/>
              </a:rPr>
              <a:t>CRPs are defined as programs, not as agencies. Therefore, for public or non-profit organizations that provide a variety of services to different populations, the definition of a CRP may apply only to the portion of the building in which VR services are provided. </a:t>
            </a:r>
            <a:endParaRPr/>
          </a:p>
        </p:txBody>
      </p:sp>
      <p:pic>
        <p:nvPicPr>
          <p:cNvPr id="346" name="Google Shape;346;p19"/>
          <p:cNvPicPr preferRelativeResize="0"/>
          <p:nvPr/>
        </p:nvPicPr>
        <p:blipFill rotWithShape="1">
          <a:blip r:embed="rId3">
            <a:alphaModFix/>
          </a:blip>
          <a:srcRect b="0" l="0" r="0" t="0"/>
          <a:stretch/>
        </p:blipFill>
        <p:spPr>
          <a:xfrm rot="7189169">
            <a:off x="6929519" y="2607985"/>
            <a:ext cx="6121873" cy="45107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2"/>
          <p:cNvSpPr txBox="1"/>
          <p:nvPr>
            <p:ph type="title"/>
          </p:nvPr>
        </p:nvSpPr>
        <p:spPr>
          <a:xfrm>
            <a:off x="731519" y="365761"/>
            <a:ext cx="10685169" cy="931411"/>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dk1"/>
              </a:buClr>
              <a:buSzPts val="4000"/>
              <a:buFont typeface="Open Sans"/>
              <a:buNone/>
            </a:pPr>
            <a:r>
              <a:rPr lang="en-US">
                <a:solidFill>
                  <a:schemeClr val="dk1"/>
                </a:solidFill>
              </a:rPr>
              <a:t>Disclaimer</a:t>
            </a:r>
            <a:endParaRPr/>
          </a:p>
        </p:txBody>
      </p:sp>
      <p:sp>
        <p:nvSpPr>
          <p:cNvPr id="205" name="Google Shape;205;p2"/>
          <p:cNvSpPr txBox="1"/>
          <p:nvPr>
            <p:ph idx="1" type="body"/>
          </p:nvPr>
        </p:nvSpPr>
        <p:spPr>
          <a:xfrm>
            <a:off x="731520" y="1509823"/>
            <a:ext cx="10507094" cy="4982416"/>
          </a:xfrm>
          <a:prstGeom prst="rect">
            <a:avLst/>
          </a:prstGeom>
          <a:noFill/>
          <a:ln>
            <a:noFill/>
          </a:ln>
        </p:spPr>
        <p:txBody>
          <a:bodyPr anchorCtr="0" anchor="t" bIns="45700" lIns="91425" spcFirstLastPara="1" rIns="91425" wrap="square" tIns="45700">
            <a:noAutofit/>
          </a:bodyPr>
          <a:lstStyle/>
          <a:p>
            <a:pPr indent="0" lvl="0" marL="0" rtl="0" algn="l">
              <a:lnSpc>
                <a:spcPct val="175000"/>
              </a:lnSpc>
              <a:spcBef>
                <a:spcPts val="0"/>
              </a:spcBef>
              <a:spcAft>
                <a:spcPts val="0"/>
              </a:spcAft>
              <a:buSzPts val="3000"/>
              <a:buNone/>
            </a:pPr>
            <a:r>
              <a:rPr lang="en-US"/>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0"/>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Development or Improvement of a (CRP) </a:t>
            </a:r>
            <a:r>
              <a:rPr b="0" lang="en-US" sz="3200"/>
              <a:t>(3)</a:t>
            </a:r>
            <a:endParaRPr/>
          </a:p>
        </p:txBody>
      </p:sp>
      <p:sp>
        <p:nvSpPr>
          <p:cNvPr id="352" name="Google Shape;352;p20"/>
          <p:cNvSpPr txBox="1"/>
          <p:nvPr/>
        </p:nvSpPr>
        <p:spPr>
          <a:xfrm>
            <a:off x="771861" y="2183101"/>
            <a:ext cx="5033176" cy="743875"/>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Clr>
                <a:schemeClr val="dk2"/>
              </a:buClr>
              <a:buSzPct val="125000"/>
              <a:buFont typeface="Arial"/>
              <a:buNone/>
            </a:pPr>
            <a:r>
              <a:rPr b="1" i="0" lang="en-US" sz="2400" u="none" cap="none" strike="noStrike">
                <a:solidFill>
                  <a:srgbClr val="4C7A75"/>
                </a:solidFill>
                <a:latin typeface="Calibri"/>
                <a:ea typeface="Calibri"/>
                <a:cs typeface="Calibri"/>
                <a:sym typeface="Calibri"/>
              </a:rPr>
              <a:t>The establishment, development or improvement of a CRP includes:</a:t>
            </a:r>
            <a:endParaRPr b="0" i="0" sz="1400" u="none" cap="none" strike="noStrike">
              <a:solidFill>
                <a:srgbClr val="000000"/>
              </a:solidFill>
              <a:latin typeface="Arial"/>
              <a:ea typeface="Arial"/>
              <a:cs typeface="Arial"/>
              <a:sym typeface="Arial"/>
            </a:endParaRPr>
          </a:p>
        </p:txBody>
      </p:sp>
      <p:sp>
        <p:nvSpPr>
          <p:cNvPr id="353" name="Google Shape;353;p20"/>
          <p:cNvSpPr txBox="1"/>
          <p:nvPr>
            <p:ph idx="1" type="body"/>
          </p:nvPr>
        </p:nvSpPr>
        <p:spPr>
          <a:xfrm>
            <a:off x="731520" y="3169219"/>
            <a:ext cx="5033176" cy="3098870"/>
          </a:xfrm>
          <a:prstGeom prst="rect">
            <a:avLst/>
          </a:prstGeom>
          <a:noFill/>
          <a:ln>
            <a:noFill/>
          </a:ln>
        </p:spPr>
        <p:txBody>
          <a:bodyPr anchorCtr="0" anchor="t" bIns="45700" lIns="91425" spcFirstLastPara="1" rIns="91425" wrap="square" tIns="45700">
            <a:normAutofit/>
          </a:bodyPr>
          <a:lstStyle/>
          <a:p>
            <a:pPr indent="-347472" lvl="0" marL="347472" marR="0" rtl="0" algn="l">
              <a:lnSpc>
                <a:spcPct val="107000"/>
              </a:lnSpc>
              <a:spcBef>
                <a:spcPts val="0"/>
              </a:spcBef>
              <a:spcAft>
                <a:spcPts val="0"/>
              </a:spcAft>
              <a:buSzPts val="3000"/>
              <a:buFont typeface="Noto Sans Symbols"/>
              <a:buChar char="▪"/>
            </a:pPr>
            <a:r>
              <a:rPr lang="en-US">
                <a:latin typeface="Calibri"/>
                <a:ea typeface="Calibri"/>
                <a:cs typeface="Calibri"/>
                <a:sym typeface="Calibri"/>
              </a:rPr>
              <a:t>Construction of a facility for a public or non-profit CRP under special circumstances (Section 103(b)(2) of the Act and 34 C.F.R. §§ 361.49(a)(1) and 361.5(c)(10)).</a:t>
            </a:r>
            <a:endParaRPr/>
          </a:p>
        </p:txBody>
      </p:sp>
      <p:sp>
        <p:nvSpPr>
          <p:cNvPr id="354" name="Google Shape;354;p20"/>
          <p:cNvSpPr txBox="1"/>
          <p:nvPr/>
        </p:nvSpPr>
        <p:spPr>
          <a:xfrm>
            <a:off x="6427306" y="3169219"/>
            <a:ext cx="5033176" cy="3098870"/>
          </a:xfrm>
          <a:prstGeom prst="rect">
            <a:avLst/>
          </a:prstGeom>
          <a:noFill/>
          <a:ln>
            <a:noFill/>
          </a:ln>
        </p:spPr>
        <p:txBody>
          <a:bodyPr anchorCtr="0" anchor="t" bIns="45700" lIns="91425" spcFirstLastPara="1" rIns="91425" wrap="square" tIns="45700">
            <a:normAutofit/>
          </a:bodyPr>
          <a:lstStyle/>
          <a:p>
            <a:pPr indent="-347472" lvl="0" marL="347472" marR="0" rtl="0" algn="l">
              <a:lnSpc>
                <a:spcPct val="107000"/>
              </a:lnSpc>
              <a:spcBef>
                <a:spcPts val="0"/>
              </a:spcBef>
              <a:spcAft>
                <a:spcPts val="0"/>
              </a:spcAft>
              <a:buClr>
                <a:schemeClr val="dk2"/>
              </a:buClr>
              <a:buSzPts val="3000"/>
              <a:buFont typeface="Noto Sans Symbols"/>
              <a:buChar char="▪"/>
            </a:pPr>
            <a:r>
              <a:rPr b="0" i="0" lang="en-US" sz="2400" u="none" cap="none" strike="noStrike">
                <a:solidFill>
                  <a:schemeClr val="dk1"/>
                </a:solidFill>
                <a:latin typeface="Calibri"/>
                <a:ea typeface="Calibri"/>
                <a:cs typeface="Calibri"/>
                <a:sym typeface="Calibri"/>
              </a:rPr>
              <a:t>Establishment of a facility for a public or nonprofit CRP (Section 103(b)(2) and 34 C.F.R. §§ 361.49(a)(1), 361.5(c)(16)(i) and 361.5(c)(17)).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1"/>
          <p:cNvSpPr txBox="1"/>
          <p:nvPr>
            <p:ph type="title"/>
          </p:nvPr>
        </p:nvSpPr>
        <p:spPr>
          <a:xfrm>
            <a:off x="404293" y="1278522"/>
            <a:ext cx="4660077" cy="3063239"/>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VR Services to Individuals on an Individualized Basis vs. Brick and Mortar</a:t>
            </a:r>
            <a:endParaRPr/>
          </a:p>
        </p:txBody>
      </p:sp>
      <p:sp>
        <p:nvSpPr>
          <p:cNvPr id="360" name="Google Shape;360;p21"/>
          <p:cNvSpPr txBox="1"/>
          <p:nvPr>
            <p:ph idx="1" type="body"/>
          </p:nvPr>
        </p:nvSpPr>
        <p:spPr>
          <a:xfrm>
            <a:off x="5194997" y="745198"/>
            <a:ext cx="6241016" cy="5367604"/>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3000"/>
              <a:buNone/>
            </a:pPr>
            <a:r>
              <a:rPr b="1" lang="en-US">
                <a:latin typeface="Calibri"/>
                <a:ea typeface="Calibri"/>
                <a:cs typeface="Calibri"/>
                <a:sym typeface="Calibri"/>
              </a:rPr>
              <a:t>The Act and its implementing regulations place limitations on the use of VR funds for the establishment or construction of CRP facilities. </a:t>
            </a:r>
            <a:endParaRPr/>
          </a:p>
          <a:p>
            <a:pPr indent="0" lvl="0" marL="0" rtl="0" algn="l">
              <a:lnSpc>
                <a:spcPct val="108000"/>
              </a:lnSpc>
              <a:spcBef>
                <a:spcPts val="1200"/>
              </a:spcBef>
              <a:spcAft>
                <a:spcPts val="0"/>
              </a:spcAft>
              <a:buSzPts val="3000"/>
              <a:buNone/>
            </a:pPr>
            <a:r>
              <a:rPr lang="en-US">
                <a:latin typeface="Calibri"/>
                <a:ea typeface="Calibri"/>
                <a:cs typeface="Calibri"/>
                <a:sym typeface="Calibri"/>
              </a:rPr>
              <a:t>An in-depth review of the legislative history surrounding the Act clearly indicates that these constraints were built into the Act to ensure that the </a:t>
            </a:r>
            <a:r>
              <a:rPr b="1" lang="en-US">
                <a:latin typeface="Calibri"/>
                <a:ea typeface="Calibri"/>
                <a:cs typeface="Calibri"/>
                <a:sym typeface="Calibri"/>
              </a:rPr>
              <a:t>construction or establishment of CRP facilities does not divert the VR program from its historic mission</a:t>
            </a:r>
            <a:r>
              <a:rPr lang="en-US">
                <a:latin typeface="Calibri"/>
                <a:ea typeface="Calibri"/>
                <a:cs typeface="Calibri"/>
                <a:sym typeface="Calibri"/>
              </a:rPr>
              <a:t> to provide services to individuals on an individualized basis, in light of their employment-related needs and aspirations.</a:t>
            </a:r>
            <a:endParaRPr/>
          </a:p>
          <a:p>
            <a:pPr indent="0" lvl="0" marL="0" rtl="0" algn="l">
              <a:lnSpc>
                <a:spcPct val="108000"/>
              </a:lnSpc>
              <a:spcBef>
                <a:spcPts val="1200"/>
              </a:spcBef>
              <a:spcAft>
                <a:spcPts val="0"/>
              </a:spcAft>
              <a:buSzPts val="3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4" name="Shape 364"/>
        <p:cNvGrpSpPr/>
        <p:nvPr/>
      </p:nvGrpSpPr>
      <p:grpSpPr>
        <a:xfrm>
          <a:off x="0" y="0"/>
          <a:ext cx="0" cy="0"/>
          <a:chOff x="0" y="0"/>
          <a:chExt cx="0" cy="0"/>
        </a:xfrm>
      </p:grpSpPr>
      <p:sp>
        <p:nvSpPr>
          <p:cNvPr id="365" name="Google Shape;365;p22"/>
          <p:cNvSpPr txBox="1"/>
          <p:nvPr>
            <p:ph type="title"/>
          </p:nvPr>
        </p:nvSpPr>
        <p:spPr>
          <a:xfrm>
            <a:off x="3685996" y="1243811"/>
            <a:ext cx="6030881" cy="1382478"/>
          </a:xfrm>
          <a:prstGeom prst="rect">
            <a:avLst/>
          </a:prstGeom>
          <a:noFill/>
          <a:ln>
            <a:noFill/>
          </a:ln>
        </p:spPr>
        <p:txBody>
          <a:bodyPr anchorCtr="0" anchor="b" bIns="121900" lIns="121900" spcFirstLastPara="1" rIns="121900" wrap="square" tIns="121900">
            <a:noAutofit/>
          </a:bodyPr>
          <a:lstStyle/>
          <a:p>
            <a:pPr indent="0" lvl="0" marL="0" rtl="0" algn="l">
              <a:lnSpc>
                <a:spcPct val="123333"/>
              </a:lnSpc>
              <a:spcBef>
                <a:spcPts val="0"/>
              </a:spcBef>
              <a:spcAft>
                <a:spcPts val="0"/>
              </a:spcAft>
              <a:buClr>
                <a:schemeClr val="lt1"/>
              </a:buClr>
              <a:buSzPts val="6000"/>
              <a:buFont typeface="Open Sans"/>
              <a:buNone/>
            </a:pPr>
            <a:r>
              <a:rPr b="1" lang="en-US"/>
              <a:t>General Requirements</a:t>
            </a:r>
            <a:endParaRPr b="1">
              <a:solidFill>
                <a:schemeClr val="lt1"/>
              </a:solidFill>
            </a:endParaRPr>
          </a:p>
        </p:txBody>
      </p:sp>
      <p:pic>
        <p:nvPicPr>
          <p:cNvPr id="366" name="Google Shape;366;p22"/>
          <p:cNvPicPr preferRelativeResize="0"/>
          <p:nvPr/>
        </p:nvPicPr>
        <p:blipFill rotWithShape="1">
          <a:blip r:embed="rId3">
            <a:alphaModFix/>
          </a:blip>
          <a:srcRect b="0" l="0" r="0" t="0"/>
          <a:stretch/>
        </p:blipFill>
        <p:spPr>
          <a:xfrm>
            <a:off x="-507390" y="69793"/>
            <a:ext cx="4068438" cy="65653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type="ctrTitle"/>
          </p:nvPr>
        </p:nvSpPr>
        <p:spPr>
          <a:xfrm>
            <a:off x="188639" y="341949"/>
            <a:ext cx="4166305" cy="1991208"/>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General Requirements </a:t>
            </a:r>
            <a:r>
              <a:rPr b="0" lang="en-US" sz="3200"/>
              <a:t>(1)</a:t>
            </a:r>
            <a:endParaRPr/>
          </a:p>
        </p:txBody>
      </p:sp>
      <p:sp>
        <p:nvSpPr>
          <p:cNvPr id="372" name="Google Shape;372;p23"/>
          <p:cNvSpPr txBox="1"/>
          <p:nvPr/>
        </p:nvSpPr>
        <p:spPr>
          <a:xfrm>
            <a:off x="356638" y="2860892"/>
            <a:ext cx="3782063" cy="2676588"/>
          </a:xfrm>
          <a:prstGeom prst="rect">
            <a:avLst/>
          </a:prstGeom>
          <a:solidFill>
            <a:srgbClr val="FFFFFF">
              <a:alpha val="23921"/>
            </a:srgbClr>
          </a:solidFill>
          <a:ln>
            <a:noFill/>
          </a:ln>
        </p:spPr>
        <p:txBody>
          <a:bodyPr anchorCtr="0" anchor="b" bIns="45700" lIns="91425" spcFirstLastPara="1" rIns="91425" wrap="square" tIns="45700">
            <a:noAutofit/>
          </a:bodyPr>
          <a:lstStyle/>
          <a:p>
            <a:pPr indent="0" lvl="0" marL="0" marR="0" rtl="0" algn="l">
              <a:lnSpc>
                <a:spcPct val="107000"/>
              </a:lnSpc>
              <a:spcBef>
                <a:spcPts val="0"/>
              </a:spcBef>
              <a:spcAft>
                <a:spcPts val="0"/>
              </a:spcAft>
              <a:buClr>
                <a:schemeClr val="accent1"/>
              </a:buClr>
              <a:buSzPts val="2000"/>
              <a:buFont typeface="Calibri"/>
              <a:buNone/>
            </a:pPr>
            <a:r>
              <a:rPr b="1" i="1" lang="en-US" sz="2000" u="none" cap="none" strike="noStrike">
                <a:solidFill>
                  <a:schemeClr val="accent1"/>
                </a:solidFill>
                <a:latin typeface="Calibri"/>
                <a:ea typeface="Calibri"/>
                <a:cs typeface="Calibri"/>
                <a:sym typeface="Calibri"/>
              </a:rPr>
              <a:t>Regardless of which authority is used for capital expenditures (establishment or construction), we will now discuss general requirements, including those outlined on slides 23 through 37 below, that State agencies must first satisfy:</a:t>
            </a:r>
            <a:endParaRPr b="0" i="0" sz="1400" u="none" cap="none" strike="noStrike">
              <a:solidFill>
                <a:srgbClr val="000000"/>
              </a:solidFill>
              <a:latin typeface="Arial"/>
              <a:ea typeface="Arial"/>
              <a:cs typeface="Arial"/>
              <a:sym typeface="Arial"/>
            </a:endParaRPr>
          </a:p>
        </p:txBody>
      </p:sp>
      <p:sp>
        <p:nvSpPr>
          <p:cNvPr id="373" name="Google Shape;373;p23"/>
          <p:cNvSpPr txBox="1"/>
          <p:nvPr>
            <p:ph idx="1" type="body"/>
          </p:nvPr>
        </p:nvSpPr>
        <p:spPr>
          <a:xfrm>
            <a:off x="4893293" y="734411"/>
            <a:ext cx="6893423" cy="3820490"/>
          </a:xfrm>
          <a:prstGeom prst="rect">
            <a:avLst/>
          </a:prstGeom>
          <a:noFill/>
          <a:ln>
            <a:noFill/>
          </a:ln>
        </p:spPr>
        <p:txBody>
          <a:bodyPr anchorCtr="0" anchor="t" bIns="45700" lIns="91425" spcFirstLastPara="1" rIns="91425" wrap="square" tIns="45700">
            <a:noAutofit/>
          </a:bodyPr>
          <a:lstStyle/>
          <a:p>
            <a:pPr indent="-347472" lvl="0" marL="347472" marR="0" rtl="0" algn="l">
              <a:lnSpc>
                <a:spcPct val="107000"/>
              </a:lnSpc>
              <a:spcBef>
                <a:spcPts val="0"/>
              </a:spcBef>
              <a:spcAft>
                <a:spcPts val="0"/>
              </a:spcAft>
              <a:buSzPts val="3000"/>
              <a:buFont typeface="Noto Sans Symbols"/>
              <a:buChar char="▪"/>
            </a:pPr>
            <a:r>
              <a:rPr b="1" lang="en-US">
                <a:solidFill>
                  <a:schemeClr val="accent2"/>
                </a:solidFill>
                <a:latin typeface="Calibri"/>
                <a:ea typeface="Calibri"/>
                <a:cs typeface="Calibri"/>
                <a:sym typeface="Calibri"/>
              </a:rPr>
              <a:t>Pre-Planning: </a:t>
            </a:r>
            <a:r>
              <a:rPr lang="en-US">
                <a:latin typeface="Calibri"/>
                <a:ea typeface="Calibri"/>
                <a:cs typeface="Calibri"/>
                <a:sym typeface="Calibri"/>
              </a:rPr>
              <a:t>The agency must establish written policies describing the nature and scope of the establishment and construction authorities; and the VR services portion of the Unified or Combined State Plan must document the need to use the authorities, as well as specific goals and strategies to address the need (Section 101(a)(15) of the Act and 34 C.F.R. §§ 361.29 and 361.49(b)(1)).</a:t>
            </a:r>
            <a:endParaRPr/>
          </a:p>
          <a:p>
            <a:pPr indent="-347472" lvl="0" marL="347472" marR="0" rtl="0" algn="l">
              <a:lnSpc>
                <a:spcPct val="107000"/>
              </a:lnSpc>
              <a:spcBef>
                <a:spcPts val="800"/>
              </a:spcBef>
              <a:spcAft>
                <a:spcPts val="0"/>
              </a:spcAft>
              <a:buSzPts val="3000"/>
              <a:buFont typeface="Noto Sans Symbols"/>
              <a:buChar char="▪"/>
            </a:pPr>
            <a:r>
              <a:rPr b="1" lang="en-US">
                <a:solidFill>
                  <a:schemeClr val="accent2"/>
                </a:solidFill>
                <a:latin typeface="Calibri"/>
                <a:ea typeface="Calibri"/>
                <a:cs typeface="Calibri"/>
                <a:sym typeface="Calibri"/>
              </a:rPr>
              <a:t>Prior Approval</a:t>
            </a:r>
            <a:r>
              <a:rPr b="1" lang="en-US">
                <a:latin typeface="Calibri"/>
                <a:ea typeface="Calibri"/>
                <a:cs typeface="Calibri"/>
                <a:sym typeface="Calibri"/>
              </a:rPr>
              <a:t>: </a:t>
            </a:r>
            <a:r>
              <a:rPr lang="en-US">
                <a:latin typeface="Calibri"/>
                <a:ea typeface="Calibri"/>
                <a:cs typeface="Calibri"/>
                <a:sym typeface="Calibri"/>
              </a:rPr>
              <a:t>The agency must receive prior written approval for various grant award activities and proposed obligations and expenditures, consistent with the requirements set forth in the Uniform Guidance at 2 C.F.R. part 200.</a:t>
            </a:r>
            <a:endParaRPr/>
          </a:p>
          <a:p>
            <a:pPr indent="0" lvl="0" marL="0" rtl="0" algn="l">
              <a:lnSpc>
                <a:spcPct val="108000"/>
              </a:lnSpc>
              <a:spcBef>
                <a:spcPts val="800"/>
              </a:spcBef>
              <a:spcAft>
                <a:spcPts val="0"/>
              </a:spcAft>
              <a:buSzPts val="3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4"/>
          <p:cNvSpPr txBox="1"/>
          <p:nvPr>
            <p:ph idx="4294967295" type="title"/>
          </p:nvPr>
        </p:nvSpPr>
        <p:spPr>
          <a:xfrm>
            <a:off x="188639" y="1070043"/>
            <a:ext cx="5665313" cy="1901758"/>
          </a:xfrm>
          <a:prstGeom prst="rect">
            <a:avLst/>
          </a:prstGeom>
          <a:noFill/>
          <a:ln>
            <a:noFill/>
          </a:ln>
        </p:spPr>
        <p:txBody>
          <a:bodyPr anchorCtr="0" anchor="b" bIns="45700" lIns="91425" spcFirstLastPara="1" rIns="91425" wrap="square" tIns="45700">
            <a:noAutofit/>
          </a:bodyPr>
          <a:lstStyle/>
          <a:p>
            <a:pPr indent="0" lvl="0" marL="0" marR="0" rtl="0" algn="l">
              <a:lnSpc>
                <a:spcPct val="102000"/>
              </a:lnSpc>
              <a:spcBef>
                <a:spcPts val="0"/>
              </a:spcBef>
              <a:spcAft>
                <a:spcPts val="0"/>
              </a:spcAft>
              <a:buClr>
                <a:schemeClr val="accent1"/>
              </a:buClr>
              <a:buSzPts val="4000"/>
              <a:buFont typeface="Open Sans"/>
              <a:buNone/>
            </a:pPr>
            <a:r>
              <a:rPr b="1" i="0" lang="en-US" sz="4000" u="none" cap="none" strike="noStrike">
                <a:solidFill>
                  <a:schemeClr val="accent1"/>
                </a:solidFill>
                <a:latin typeface="Open Sans"/>
                <a:ea typeface="Open Sans"/>
                <a:cs typeface="Open Sans"/>
                <a:sym typeface="Open Sans"/>
              </a:rPr>
              <a:t>General </a:t>
            </a:r>
            <a:br>
              <a:rPr b="1" i="0" lang="en-US" sz="4000" u="none" cap="none" strike="noStrike">
                <a:solidFill>
                  <a:schemeClr val="accent1"/>
                </a:solidFill>
                <a:latin typeface="Open Sans"/>
                <a:ea typeface="Open Sans"/>
                <a:cs typeface="Open Sans"/>
                <a:sym typeface="Open Sans"/>
              </a:rPr>
            </a:br>
            <a:r>
              <a:rPr b="1" i="0" lang="en-US" sz="4000" u="none" cap="none" strike="noStrike">
                <a:solidFill>
                  <a:schemeClr val="accent1"/>
                </a:solidFill>
                <a:latin typeface="Open Sans"/>
                <a:ea typeface="Open Sans"/>
                <a:cs typeface="Open Sans"/>
                <a:sym typeface="Open Sans"/>
              </a:rPr>
              <a:t>Requirements</a:t>
            </a:r>
            <a:endParaRPr/>
          </a:p>
          <a:p>
            <a:pPr indent="0" lvl="0" marL="0" marR="0" rtl="0" algn="l">
              <a:lnSpc>
                <a:spcPct val="102000"/>
              </a:lnSpc>
              <a:spcBef>
                <a:spcPts val="0"/>
              </a:spcBef>
              <a:spcAft>
                <a:spcPts val="0"/>
              </a:spcAft>
              <a:buClr>
                <a:schemeClr val="accent1"/>
              </a:buClr>
              <a:buSzPts val="3200"/>
              <a:buFont typeface="Open Sans"/>
              <a:buNone/>
            </a:pPr>
            <a:r>
              <a:rPr b="0" i="0" lang="en-US" sz="3200" u="none" cap="none" strike="noStrike">
                <a:solidFill>
                  <a:schemeClr val="accent1"/>
                </a:solidFill>
                <a:latin typeface="Open Sans"/>
                <a:ea typeface="Open Sans"/>
                <a:cs typeface="Open Sans"/>
                <a:sym typeface="Open Sans"/>
              </a:rPr>
              <a:t>(2)</a:t>
            </a:r>
            <a:endParaRPr/>
          </a:p>
        </p:txBody>
      </p:sp>
      <p:sp>
        <p:nvSpPr>
          <p:cNvPr id="379" name="Google Shape;379;p24"/>
          <p:cNvSpPr txBox="1"/>
          <p:nvPr>
            <p:ph idx="1" type="body"/>
          </p:nvPr>
        </p:nvSpPr>
        <p:spPr>
          <a:xfrm>
            <a:off x="5307802" y="1808386"/>
            <a:ext cx="6569124" cy="5149166"/>
          </a:xfrm>
          <a:prstGeom prst="rect">
            <a:avLst/>
          </a:prstGeom>
          <a:noFill/>
          <a:ln>
            <a:noFill/>
          </a:ln>
        </p:spPr>
        <p:txBody>
          <a:bodyPr anchorCtr="0" anchor="t" bIns="45700" lIns="91425" spcFirstLastPara="1" rIns="91425" wrap="square" tIns="45700">
            <a:noAutofit/>
          </a:bodyPr>
          <a:lstStyle/>
          <a:p>
            <a:pPr indent="-347472" lvl="0" marL="347472" marR="0" rtl="0" algn="l">
              <a:lnSpc>
                <a:spcPct val="107000"/>
              </a:lnSpc>
              <a:spcBef>
                <a:spcPts val="0"/>
              </a:spcBef>
              <a:spcAft>
                <a:spcPts val="0"/>
              </a:spcAft>
              <a:buSzPts val="2500"/>
              <a:buFont typeface="Noto Sans Symbols"/>
              <a:buChar char="▪"/>
            </a:pPr>
            <a:r>
              <a:rPr b="1" lang="en-US" sz="2000">
                <a:solidFill>
                  <a:schemeClr val="accent2"/>
                </a:solidFill>
                <a:latin typeface="Calibri"/>
                <a:ea typeface="Calibri"/>
                <a:cs typeface="Calibri"/>
                <a:sym typeface="Calibri"/>
              </a:rPr>
              <a:t>Purpose: </a:t>
            </a:r>
            <a:r>
              <a:rPr lang="en-US" sz="2000">
                <a:latin typeface="Calibri"/>
                <a:ea typeface="Calibri"/>
                <a:cs typeface="Calibri"/>
                <a:sym typeface="Calibri"/>
              </a:rPr>
              <a:t>Promote Integration and Competitive Employment in the Community.</a:t>
            </a:r>
            <a:endParaRPr/>
          </a:p>
          <a:p>
            <a:pPr indent="-347472" lvl="0" marL="347472" marR="0" rtl="0" algn="l">
              <a:lnSpc>
                <a:spcPct val="107000"/>
              </a:lnSpc>
              <a:spcBef>
                <a:spcPts val="800"/>
              </a:spcBef>
              <a:spcAft>
                <a:spcPts val="0"/>
              </a:spcAft>
              <a:buSzPts val="2500"/>
              <a:buFont typeface="Noto Sans Symbols"/>
              <a:buChar char="▪"/>
            </a:pPr>
            <a:r>
              <a:rPr b="1" lang="en-US" sz="2000">
                <a:solidFill>
                  <a:schemeClr val="accent2"/>
                </a:solidFill>
                <a:latin typeface="Calibri"/>
                <a:ea typeface="Calibri"/>
                <a:cs typeface="Calibri"/>
                <a:sym typeface="Calibri"/>
              </a:rPr>
              <a:t>Non-Federal Share: </a:t>
            </a:r>
            <a:r>
              <a:rPr lang="en-US" sz="2000">
                <a:latin typeface="Calibri"/>
                <a:ea typeface="Calibri"/>
                <a:cs typeface="Calibri"/>
                <a:sym typeface="Calibri"/>
              </a:rPr>
              <a:t>Reporting Requirements.</a:t>
            </a:r>
            <a:endParaRPr/>
          </a:p>
          <a:p>
            <a:pPr indent="-347472" lvl="0" marL="347472" marR="0" rtl="0" algn="l">
              <a:lnSpc>
                <a:spcPct val="107000"/>
              </a:lnSpc>
              <a:spcBef>
                <a:spcPts val="800"/>
              </a:spcBef>
              <a:spcAft>
                <a:spcPts val="0"/>
              </a:spcAft>
              <a:buSzPts val="2500"/>
              <a:buFont typeface="Noto Sans Symbols"/>
              <a:buChar char="▪"/>
            </a:pPr>
            <a:r>
              <a:rPr b="1" lang="en-US" sz="2000">
                <a:solidFill>
                  <a:schemeClr val="accent2"/>
                </a:solidFill>
                <a:latin typeface="Calibri"/>
                <a:ea typeface="Calibri"/>
                <a:cs typeface="Calibri"/>
                <a:sym typeface="Calibri"/>
              </a:rPr>
              <a:t>Davis-Bacon Act:  </a:t>
            </a:r>
            <a:r>
              <a:rPr lang="en-US" sz="2000">
                <a:latin typeface="Calibri"/>
                <a:ea typeface="Calibri"/>
                <a:cs typeface="Calibri"/>
                <a:sym typeface="Calibri"/>
              </a:rPr>
              <a:t>Applicability of Prevailing Wage and Rate Requirements.</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Build America Buy America Act (BABAA).</a:t>
            </a:r>
            <a:endParaRPr/>
          </a:p>
          <a:p>
            <a:pPr indent="0" lvl="0" marL="0" rtl="0" algn="l">
              <a:lnSpc>
                <a:spcPct val="108000"/>
              </a:lnSpc>
              <a:spcBef>
                <a:spcPts val="800"/>
              </a:spcBef>
              <a:spcAft>
                <a:spcPts val="0"/>
              </a:spcAft>
              <a:buSzPts val="2500"/>
              <a:buNone/>
            </a:pPr>
            <a:r>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5"/>
          <p:cNvSpPr txBox="1"/>
          <p:nvPr>
            <p:ph type="title"/>
          </p:nvPr>
        </p:nvSpPr>
        <p:spPr>
          <a:xfrm>
            <a:off x="787993" y="786039"/>
            <a:ext cx="7662672" cy="924792"/>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lt1"/>
              </a:buClr>
              <a:buSzPts val="6000"/>
              <a:buFont typeface="Open Sans"/>
              <a:buNone/>
            </a:pPr>
            <a:r>
              <a:rPr b="1" lang="en-US"/>
              <a:t>Pre-Planning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6"/>
          <p:cNvSpPr txBox="1"/>
          <p:nvPr>
            <p:ph type="ctrTitle"/>
          </p:nvPr>
        </p:nvSpPr>
        <p:spPr>
          <a:xfrm>
            <a:off x="5323663" y="909918"/>
            <a:ext cx="3788126" cy="1530434"/>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Policy:</a:t>
            </a:r>
            <a:br>
              <a:rPr lang="en-US" sz="4000"/>
            </a:br>
            <a:r>
              <a:rPr lang="en-US" sz="4000"/>
              <a:t>Pre-Planning</a:t>
            </a:r>
            <a:endParaRPr/>
          </a:p>
        </p:txBody>
      </p:sp>
      <p:sp>
        <p:nvSpPr>
          <p:cNvPr id="391" name="Google Shape;391;p26"/>
          <p:cNvSpPr txBox="1"/>
          <p:nvPr>
            <p:ph idx="1" type="body"/>
          </p:nvPr>
        </p:nvSpPr>
        <p:spPr>
          <a:xfrm>
            <a:off x="5323663" y="2606106"/>
            <a:ext cx="5963920" cy="2602387"/>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3000"/>
              <a:buNone/>
            </a:pPr>
            <a:r>
              <a:rPr lang="en-US">
                <a:latin typeface="Calibri"/>
                <a:ea typeface="Calibri"/>
                <a:cs typeface="Calibri"/>
                <a:sym typeface="Calibri"/>
              </a:rPr>
              <a:t>The State VR agency must have written policies that set forth the nature and scope of services that will be provided to groups of individuals with disabilities, and the criteria that will be used to determine the provision of those services (34 C.F.R. § 361.49(b)(1)).</a:t>
            </a:r>
            <a:endParaRPr/>
          </a:p>
          <a:p>
            <a:pPr indent="0" lvl="0" marL="0" rtl="0" algn="l">
              <a:lnSpc>
                <a:spcPct val="108000"/>
              </a:lnSpc>
              <a:spcBef>
                <a:spcPts val="1000"/>
              </a:spcBef>
              <a:spcAft>
                <a:spcPts val="0"/>
              </a:spcAft>
              <a:buSzPts val="4000"/>
              <a:buNone/>
            </a:pPr>
            <a:r>
              <a:t/>
            </a:r>
            <a:endParaRPr sz="3200"/>
          </a:p>
        </p:txBody>
      </p:sp>
      <p:sp>
        <p:nvSpPr>
          <p:cNvPr id="392" name="Google Shape;392;p26"/>
          <p:cNvSpPr/>
          <p:nvPr/>
        </p:nvSpPr>
        <p:spPr>
          <a:xfrm>
            <a:off x="1313372" y="1658415"/>
            <a:ext cx="3464816" cy="4518267"/>
          </a:xfrm>
          <a:prstGeom prst="rect">
            <a:avLst/>
          </a:prstGeom>
          <a:solidFill>
            <a:schemeClr val="accent3">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8A19B"/>
              </a:solidFill>
              <a:latin typeface="Open Sans"/>
              <a:ea typeface="Open Sans"/>
              <a:cs typeface="Open Sans"/>
              <a:sym typeface="Open Sans"/>
            </a:endParaRPr>
          </a:p>
        </p:txBody>
      </p:sp>
      <p:pic>
        <p:nvPicPr>
          <p:cNvPr id="393" name="Google Shape;393;p26"/>
          <p:cNvPicPr preferRelativeResize="0"/>
          <p:nvPr/>
        </p:nvPicPr>
        <p:blipFill rotWithShape="1">
          <a:blip r:embed="rId3">
            <a:alphaModFix/>
          </a:blip>
          <a:srcRect b="0" l="0" r="0" t="0"/>
          <a:stretch/>
        </p:blipFill>
        <p:spPr>
          <a:xfrm>
            <a:off x="1358789" y="2356675"/>
            <a:ext cx="3464815" cy="34648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7"/>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Specific Need Identified in CSNA: </a:t>
            </a:r>
            <a:br>
              <a:rPr lang="en-US"/>
            </a:br>
            <a:r>
              <a:rPr lang="en-US"/>
              <a:t>Pre-Planning Establishment Activities</a:t>
            </a:r>
            <a:endParaRPr/>
          </a:p>
        </p:txBody>
      </p:sp>
      <p:sp>
        <p:nvSpPr>
          <p:cNvPr id="399" name="Google Shape;399;p27"/>
          <p:cNvSpPr txBox="1"/>
          <p:nvPr>
            <p:ph idx="1" type="body"/>
          </p:nvPr>
        </p:nvSpPr>
        <p:spPr>
          <a:xfrm>
            <a:off x="811907" y="2446321"/>
            <a:ext cx="10757328" cy="3351577"/>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3000"/>
              <a:buNone/>
            </a:pPr>
            <a:r>
              <a:rPr b="1" lang="en-US">
                <a:latin typeface="Calibri"/>
                <a:ea typeface="Calibri"/>
                <a:cs typeface="Calibri"/>
                <a:sym typeface="Calibri"/>
              </a:rPr>
              <a:t>Establishment activities </a:t>
            </a:r>
            <a:r>
              <a:rPr lang="en-US">
                <a:latin typeface="Calibri"/>
                <a:ea typeface="Calibri"/>
                <a:cs typeface="Calibri"/>
                <a:sym typeface="Calibri"/>
              </a:rPr>
              <a:t>must have been clearly identified as a need in the State agency’s triennial comprehensive Statewide needs assessment (CSNA). Based upon the CSNA, the State VR agency is, likewise, </a:t>
            </a:r>
            <a:r>
              <a:rPr b="1" lang="en-US">
                <a:latin typeface="Calibri"/>
                <a:ea typeface="Calibri"/>
                <a:cs typeface="Calibri"/>
                <a:sym typeface="Calibri"/>
              </a:rPr>
              <a:t>required to provide a thorough explanation in its VR services portion of the Unified or Combined State Plan</a:t>
            </a:r>
            <a:r>
              <a:rPr lang="en-US">
                <a:latin typeface="Calibri"/>
                <a:ea typeface="Calibri"/>
                <a:cs typeface="Calibri"/>
                <a:sym typeface="Calibri"/>
              </a:rPr>
              <a:t>, including both measurable goals and specific strategies, that it is proposing to address the particular needs identified in its CSNA (Section 101(a)(15) of the Act and 34 C.F.R. § 361.29).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1" id="404" name="Google Shape;404;p28"/>
          <p:cNvPicPr preferRelativeResize="0"/>
          <p:nvPr/>
        </p:nvPicPr>
        <p:blipFill rotWithShape="1">
          <a:blip r:embed="rId3">
            <a:alphaModFix/>
          </a:blip>
          <a:srcRect b="0" l="0" r="0" t="0"/>
          <a:stretch/>
        </p:blipFill>
        <p:spPr>
          <a:xfrm>
            <a:off x="150481" y="478872"/>
            <a:ext cx="3924195" cy="3924195"/>
          </a:xfrm>
          <a:prstGeom prst="rect">
            <a:avLst/>
          </a:prstGeom>
          <a:noFill/>
          <a:ln>
            <a:noFill/>
          </a:ln>
        </p:spPr>
      </p:pic>
      <p:sp>
        <p:nvSpPr>
          <p:cNvPr id="405" name="Google Shape;405;p28"/>
          <p:cNvSpPr txBox="1"/>
          <p:nvPr>
            <p:ph type="ctrTitle"/>
          </p:nvPr>
        </p:nvSpPr>
        <p:spPr>
          <a:xfrm>
            <a:off x="238972" y="4372582"/>
            <a:ext cx="3977968" cy="2006545"/>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2500"/>
              <a:buFont typeface="Open Sans"/>
              <a:buNone/>
            </a:pPr>
            <a:br>
              <a:rPr lang="en-US" sz="2500"/>
            </a:br>
            <a:r>
              <a:rPr lang="en-US" sz="2500"/>
              <a:t>Detailed Explanation in the VR Services Portion of the Unified or Combined State Plan: Pre-Planning (cont.)</a:t>
            </a:r>
            <a:endParaRPr/>
          </a:p>
        </p:txBody>
      </p:sp>
      <p:sp>
        <p:nvSpPr>
          <p:cNvPr id="406" name="Google Shape;406;p28"/>
          <p:cNvSpPr txBox="1"/>
          <p:nvPr>
            <p:ph idx="1" type="body"/>
          </p:nvPr>
        </p:nvSpPr>
        <p:spPr>
          <a:xfrm>
            <a:off x="5345761" y="1054290"/>
            <a:ext cx="5963920" cy="4749420"/>
          </a:xfrm>
          <a:prstGeom prst="rect">
            <a:avLst/>
          </a:prstGeom>
          <a:noFill/>
          <a:ln>
            <a:noFill/>
          </a:ln>
        </p:spPr>
        <p:txBody>
          <a:bodyPr anchorCtr="0" anchor="t" bIns="45700" lIns="91425" spcFirstLastPara="1" rIns="91425" wrap="square" tIns="45700">
            <a:noAutofit/>
          </a:bodyPr>
          <a:lstStyle/>
          <a:p>
            <a:pPr indent="-347472" lvl="0" marL="347472" marR="0" rtl="0" algn="l">
              <a:lnSpc>
                <a:spcPct val="107000"/>
              </a:lnSpc>
              <a:spcBef>
                <a:spcPts val="0"/>
              </a:spcBef>
              <a:spcAft>
                <a:spcPts val="0"/>
              </a:spcAft>
              <a:buSzPts val="3000"/>
              <a:buFont typeface="Noto Sans Symbols"/>
              <a:buChar char="▪"/>
            </a:pPr>
            <a:r>
              <a:rPr lang="en-US">
                <a:latin typeface="Calibri"/>
                <a:ea typeface="Calibri"/>
                <a:cs typeface="Calibri"/>
                <a:sym typeface="Calibri"/>
              </a:rPr>
              <a:t>Vague references in the VR services portion of the Unified or Combined State Plan to an insufficient number of CRPs identified in the CSNA to provide a particular service do not provide a sufficient basis to engage in the establishment or construction of CRP facilities. </a:t>
            </a:r>
            <a:endParaRPr/>
          </a:p>
          <a:p>
            <a:pPr indent="-347472" lvl="0" marL="347472" marR="0" rtl="0" algn="l">
              <a:lnSpc>
                <a:spcPct val="107000"/>
              </a:lnSpc>
              <a:spcBef>
                <a:spcPts val="800"/>
              </a:spcBef>
              <a:spcAft>
                <a:spcPts val="0"/>
              </a:spcAft>
              <a:buSzPts val="3000"/>
              <a:buFont typeface="Noto Sans Symbols"/>
              <a:buChar char="▪"/>
            </a:pPr>
            <a:r>
              <a:rPr lang="en-US">
                <a:latin typeface="Calibri"/>
                <a:ea typeface="Calibri"/>
                <a:cs typeface="Calibri"/>
                <a:sym typeface="Calibri"/>
              </a:rPr>
              <a:t>The explanation must discuss in detail how the proposed establishment activities address the specific unmet VR need identified in the CSNA.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2" id="411" name="Google Shape;411;p29"/>
          <p:cNvPicPr preferRelativeResize="0"/>
          <p:nvPr/>
        </p:nvPicPr>
        <p:blipFill rotWithShape="1">
          <a:blip r:embed="rId3">
            <a:alphaModFix/>
          </a:blip>
          <a:srcRect b="0" l="0" r="0" t="0"/>
          <a:stretch/>
        </p:blipFill>
        <p:spPr>
          <a:xfrm>
            <a:off x="-114115" y="319071"/>
            <a:ext cx="3970415" cy="3970415"/>
          </a:xfrm>
          <a:prstGeom prst="rect">
            <a:avLst/>
          </a:prstGeom>
          <a:noFill/>
          <a:ln>
            <a:noFill/>
          </a:ln>
        </p:spPr>
      </p:pic>
      <p:sp>
        <p:nvSpPr>
          <p:cNvPr id="412" name="Google Shape;412;p29"/>
          <p:cNvSpPr txBox="1"/>
          <p:nvPr>
            <p:ph type="ctrTitle"/>
          </p:nvPr>
        </p:nvSpPr>
        <p:spPr>
          <a:xfrm>
            <a:off x="321468" y="4077092"/>
            <a:ext cx="3872068" cy="916352"/>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2500"/>
              <a:buFont typeface="Open Sans"/>
              <a:buNone/>
            </a:pPr>
            <a:r>
              <a:rPr lang="en-US" sz="2500"/>
              <a:t>Prior Approval-Citation and Definition</a:t>
            </a:r>
            <a:endParaRPr/>
          </a:p>
        </p:txBody>
      </p:sp>
      <p:sp>
        <p:nvSpPr>
          <p:cNvPr id="413" name="Google Shape;413;p29"/>
          <p:cNvSpPr txBox="1"/>
          <p:nvPr>
            <p:ph idx="1" type="body"/>
          </p:nvPr>
        </p:nvSpPr>
        <p:spPr>
          <a:xfrm>
            <a:off x="5533324" y="1312567"/>
            <a:ext cx="5963920" cy="2116433"/>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The Uniform Guidance requires prior approval for various grant award activities and proposed obligations and expenditures. Prior approval is written approval from an official of the Department who is authorized to grant such approval to assign a proposed expenditure to a Federal program. (2 C.F.R. § 200.407)</a:t>
            </a:r>
            <a:endParaRPr/>
          </a:p>
        </p:txBody>
      </p:sp>
      <p:sp>
        <p:nvSpPr>
          <p:cNvPr id="414" name="Google Shape;414;p29"/>
          <p:cNvSpPr/>
          <p:nvPr/>
        </p:nvSpPr>
        <p:spPr>
          <a:xfrm>
            <a:off x="8790972" y="3952934"/>
            <a:ext cx="2463875" cy="2097652"/>
          </a:xfrm>
          <a:prstGeom prst="rect">
            <a:avLst/>
          </a:prstGeom>
          <a:solidFill>
            <a:schemeClr val="accent3">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descr="Checkbox Checked with solid fill" id="415" name="Google Shape;415;p29"/>
          <p:cNvPicPr preferRelativeResize="0"/>
          <p:nvPr/>
        </p:nvPicPr>
        <p:blipFill rotWithShape="1">
          <a:blip r:embed="rId4">
            <a:alphaModFix/>
          </a:blip>
          <a:srcRect b="0" l="0" r="0" t="0"/>
          <a:stretch/>
        </p:blipFill>
        <p:spPr>
          <a:xfrm>
            <a:off x="8335700" y="2857903"/>
            <a:ext cx="3354729" cy="33547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EBEA">
            <a:alpha val="38039"/>
          </a:srgbClr>
        </a:solidFill>
      </p:bgPr>
    </p:bg>
    <p:spTree>
      <p:nvGrpSpPr>
        <p:cNvPr id="210" name="Shape 210"/>
        <p:cNvGrpSpPr/>
        <p:nvPr/>
      </p:nvGrpSpPr>
      <p:grpSpPr>
        <a:xfrm>
          <a:off x="0" y="0"/>
          <a:ext cx="0" cy="0"/>
          <a:chOff x="0" y="0"/>
          <a:chExt cx="0" cy="0"/>
        </a:xfrm>
      </p:grpSpPr>
      <p:sp>
        <p:nvSpPr>
          <p:cNvPr id="211" name="Google Shape;211;p3"/>
          <p:cNvSpPr txBox="1"/>
          <p:nvPr>
            <p:ph type="title"/>
          </p:nvPr>
        </p:nvSpPr>
        <p:spPr>
          <a:xfrm>
            <a:off x="731520" y="365760"/>
            <a:ext cx="10857968" cy="76806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43157"/>
              </a:buClr>
              <a:buSzPts val="4000"/>
              <a:buFont typeface="Open Sans"/>
              <a:buNone/>
            </a:pPr>
            <a:r>
              <a:rPr lang="en-US" sz="4000">
                <a:solidFill>
                  <a:srgbClr val="143157"/>
                </a:solidFill>
              </a:rPr>
              <a:t>Meet Your Presenters</a:t>
            </a:r>
            <a:endParaRPr/>
          </a:p>
        </p:txBody>
      </p:sp>
      <p:sp>
        <p:nvSpPr>
          <p:cNvPr id="212" name="Google Shape;212;p3"/>
          <p:cNvSpPr txBox="1"/>
          <p:nvPr/>
        </p:nvSpPr>
        <p:spPr>
          <a:xfrm>
            <a:off x="3560096" y="4843969"/>
            <a:ext cx="4925001" cy="2016519"/>
          </a:xfrm>
          <a:prstGeom prst="rect">
            <a:avLst/>
          </a:prstGeom>
          <a:noFill/>
          <a:ln>
            <a:noFill/>
          </a:ln>
        </p:spPr>
        <p:txBody>
          <a:bodyPr anchorCtr="0" anchor="t" bIns="45700" lIns="91425" spcFirstLastPara="1" rIns="91425" wrap="square" tIns="45700">
            <a:noAutofit/>
          </a:bodyPr>
          <a:lstStyle/>
          <a:p>
            <a:pPr indent="0" lvl="0" marL="0" marR="0" rtl="0" algn="l">
              <a:lnSpc>
                <a:spcPct val="136363"/>
              </a:lnSpc>
              <a:spcBef>
                <a:spcPts val="0"/>
              </a:spcBef>
              <a:spcAft>
                <a:spcPts val="0"/>
              </a:spcAft>
              <a:buClr>
                <a:srgbClr val="214D8D"/>
              </a:buClr>
              <a:buSzPts val="2750"/>
              <a:buFont typeface="Arial"/>
              <a:buNone/>
            </a:pPr>
            <a:r>
              <a:rPr b="1" i="0" lang="en-US" sz="2200" u="none" cap="none" strike="noStrike">
                <a:solidFill>
                  <a:srgbClr val="214D8D"/>
                </a:solidFill>
                <a:latin typeface="Open Sans"/>
                <a:ea typeface="Open Sans"/>
                <a:cs typeface="Open Sans"/>
                <a:sym typeface="Open Sans"/>
              </a:rPr>
              <a:t>Carol Pankow </a:t>
            </a:r>
            <a:endParaRPr b="0" i="0" sz="1400" u="none" cap="none" strike="noStrike">
              <a:solidFill>
                <a:srgbClr val="000000"/>
              </a:solidFill>
              <a:latin typeface="Arial"/>
              <a:ea typeface="Arial"/>
              <a:cs typeface="Arial"/>
              <a:sym typeface="Arial"/>
            </a:endParaRPr>
          </a:p>
          <a:p>
            <a:pPr indent="0" lvl="0" marL="0" marR="0" rtl="0" algn="l">
              <a:lnSpc>
                <a:spcPct val="214285"/>
              </a:lnSpc>
              <a:spcBef>
                <a:spcPts val="0"/>
              </a:spcBef>
              <a:spcAft>
                <a:spcPts val="0"/>
              </a:spcAft>
              <a:buClr>
                <a:srgbClr val="3B3B3B"/>
              </a:buClr>
              <a:buSzPts val="1750"/>
              <a:buFont typeface="Arial"/>
              <a:buNone/>
            </a:pPr>
            <a:r>
              <a:rPr b="1" i="0" lang="en-US" sz="1400" u="none" cap="none" strike="noStrike">
                <a:solidFill>
                  <a:srgbClr val="3B3B3B"/>
                </a:solidFill>
                <a:latin typeface="Open Sans"/>
                <a:ea typeface="Open Sans"/>
                <a:cs typeface="Open Sans"/>
                <a:sym typeface="Open Sans"/>
              </a:rPr>
              <a:t>Project Director-GWU Team, VRTAC-QM</a:t>
            </a:r>
            <a:endParaRPr b="1" i="0" sz="1800" u="none" cap="none" strike="noStrike">
              <a:solidFill>
                <a:srgbClr val="0D1D34"/>
              </a:solidFill>
              <a:latin typeface="Open Sans"/>
              <a:ea typeface="Open Sans"/>
              <a:cs typeface="Open Sans"/>
              <a:sym typeface="Open Sans"/>
            </a:endParaRPr>
          </a:p>
        </p:txBody>
      </p:sp>
      <p:sp>
        <p:nvSpPr>
          <p:cNvPr id="213" name="Google Shape;213;p3"/>
          <p:cNvSpPr txBox="1"/>
          <p:nvPr/>
        </p:nvSpPr>
        <p:spPr>
          <a:xfrm>
            <a:off x="7851887" y="4843969"/>
            <a:ext cx="4925001" cy="2016519"/>
          </a:xfrm>
          <a:prstGeom prst="rect">
            <a:avLst/>
          </a:prstGeom>
          <a:noFill/>
          <a:ln>
            <a:noFill/>
          </a:ln>
        </p:spPr>
        <p:txBody>
          <a:bodyPr anchorCtr="0" anchor="t" bIns="45700" lIns="91425" spcFirstLastPara="1" rIns="91425" wrap="square" tIns="45700">
            <a:noAutofit/>
          </a:bodyPr>
          <a:lstStyle/>
          <a:p>
            <a:pPr indent="0" lvl="0" marL="0" marR="0" rtl="0" algn="l">
              <a:lnSpc>
                <a:spcPct val="136363"/>
              </a:lnSpc>
              <a:spcBef>
                <a:spcPts val="0"/>
              </a:spcBef>
              <a:spcAft>
                <a:spcPts val="0"/>
              </a:spcAft>
              <a:buClr>
                <a:srgbClr val="214D8D"/>
              </a:buClr>
              <a:buSzPts val="2750"/>
              <a:buFont typeface="Arial"/>
              <a:buNone/>
            </a:pPr>
            <a:r>
              <a:rPr b="1" i="0" lang="en-US" sz="2200" u="none" cap="none" strike="noStrike">
                <a:solidFill>
                  <a:srgbClr val="214D8D"/>
                </a:solidFill>
                <a:latin typeface="Open Sans"/>
                <a:ea typeface="Open Sans"/>
                <a:cs typeface="Open Sans"/>
                <a:sym typeface="Open Sans"/>
              </a:rPr>
              <a:t>Allison Flanagan </a:t>
            </a:r>
            <a:endParaRPr b="0" i="0" sz="1400" u="none" cap="none" strike="noStrike">
              <a:solidFill>
                <a:srgbClr val="000000"/>
              </a:solidFill>
              <a:latin typeface="Arial"/>
              <a:ea typeface="Arial"/>
              <a:cs typeface="Arial"/>
              <a:sym typeface="Arial"/>
            </a:endParaRPr>
          </a:p>
          <a:p>
            <a:pPr indent="0" lvl="0" marL="0" marR="0" rtl="0" algn="l">
              <a:lnSpc>
                <a:spcPct val="214285"/>
              </a:lnSpc>
              <a:spcBef>
                <a:spcPts val="0"/>
              </a:spcBef>
              <a:spcAft>
                <a:spcPts val="0"/>
              </a:spcAft>
              <a:buClr>
                <a:srgbClr val="3B3B3B"/>
              </a:buClr>
              <a:buSzPts val="1750"/>
              <a:buFont typeface="Arial"/>
              <a:buNone/>
            </a:pPr>
            <a:r>
              <a:rPr b="1" i="0" lang="en-US" sz="1400" u="none" cap="none" strike="noStrike">
                <a:solidFill>
                  <a:srgbClr val="3B3B3B"/>
                </a:solidFill>
                <a:latin typeface="Open Sans"/>
                <a:ea typeface="Open Sans"/>
                <a:cs typeface="Open Sans"/>
                <a:sym typeface="Open Sans"/>
              </a:rPr>
              <a:t>Program Coordinator, VRTAC-QM</a:t>
            </a:r>
            <a:endParaRPr b="0" i="0" sz="1400" u="none" cap="none" strike="noStrike">
              <a:solidFill>
                <a:srgbClr val="000000"/>
              </a:solidFill>
              <a:latin typeface="Arial"/>
              <a:ea typeface="Arial"/>
              <a:cs typeface="Arial"/>
              <a:sym typeface="Arial"/>
            </a:endParaRPr>
          </a:p>
          <a:p>
            <a:pPr indent="0" lvl="0" marL="0" marR="0" rtl="0" algn="l">
              <a:lnSpc>
                <a:spcPct val="214285"/>
              </a:lnSpc>
              <a:spcBef>
                <a:spcPts val="0"/>
              </a:spcBef>
              <a:spcAft>
                <a:spcPts val="0"/>
              </a:spcAft>
              <a:buClr>
                <a:srgbClr val="3B3B3B"/>
              </a:buClr>
              <a:buSzPts val="1750"/>
              <a:buFont typeface="Arial"/>
              <a:buNone/>
            </a:pPr>
            <a:r>
              <a:rPr b="0" i="0" lang="en-US" sz="1400" u="none" cap="none" strike="noStrike">
                <a:solidFill>
                  <a:srgbClr val="3B3B3B"/>
                </a:solidFill>
                <a:latin typeface="Open Sans"/>
                <a:ea typeface="Open Sans"/>
                <a:cs typeface="Open Sans"/>
                <a:sym typeface="Open Sans"/>
              </a:rPr>
              <a:t>San Diego State University (SDSU), Interwork</a:t>
            </a:r>
            <a:endParaRPr b="0" i="0" sz="1800" u="none" cap="none" strike="noStrike">
              <a:solidFill>
                <a:srgbClr val="0D1D34"/>
              </a:solidFill>
              <a:latin typeface="Open Sans"/>
              <a:ea typeface="Open Sans"/>
              <a:cs typeface="Open Sans"/>
              <a:sym typeface="Open Sans"/>
            </a:endParaRPr>
          </a:p>
        </p:txBody>
      </p:sp>
      <p:sp>
        <p:nvSpPr>
          <p:cNvPr id="214" name="Google Shape;214;p3"/>
          <p:cNvSpPr/>
          <p:nvPr/>
        </p:nvSpPr>
        <p:spPr>
          <a:xfrm rot="-456684">
            <a:off x="8694916" y="1927029"/>
            <a:ext cx="2010781" cy="2363704"/>
          </a:xfrm>
          <a:prstGeom prst="rect">
            <a:avLst/>
          </a:prstGeom>
          <a:solidFill>
            <a:schemeClr val="accent2">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15" name="Google Shape;215;p3"/>
          <p:cNvSpPr/>
          <p:nvPr/>
        </p:nvSpPr>
        <p:spPr>
          <a:xfrm rot="519380">
            <a:off x="4102173" y="1925389"/>
            <a:ext cx="1974187" cy="2364343"/>
          </a:xfrm>
          <a:prstGeom prst="rect">
            <a:avLst/>
          </a:prstGeom>
          <a:solidFill>
            <a:schemeClr val="accent2">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216" name="Google Shape;216;p3"/>
          <p:cNvPicPr preferRelativeResize="0"/>
          <p:nvPr/>
        </p:nvPicPr>
        <p:blipFill rotWithShape="1">
          <a:blip r:embed="rId3">
            <a:alphaModFix/>
          </a:blip>
          <a:srcRect b="0" l="0" r="0" t="0"/>
          <a:stretch/>
        </p:blipFill>
        <p:spPr>
          <a:xfrm>
            <a:off x="3940091" y="1954519"/>
            <a:ext cx="1956427" cy="2445534"/>
          </a:xfrm>
          <a:prstGeom prst="rect">
            <a:avLst/>
          </a:prstGeom>
          <a:noFill/>
          <a:ln>
            <a:noFill/>
          </a:ln>
        </p:spPr>
      </p:pic>
      <p:pic>
        <p:nvPicPr>
          <p:cNvPr id="217" name="Google Shape;217;p3"/>
          <p:cNvPicPr preferRelativeResize="0"/>
          <p:nvPr/>
        </p:nvPicPr>
        <p:blipFill rotWithShape="1">
          <a:blip r:embed="rId4">
            <a:alphaModFix/>
          </a:blip>
          <a:srcRect b="0" l="0" r="0" t="0"/>
          <a:stretch/>
        </p:blipFill>
        <p:spPr>
          <a:xfrm>
            <a:off x="8262560" y="2154771"/>
            <a:ext cx="2188009" cy="2270060"/>
          </a:xfrm>
          <a:prstGeom prst="rect">
            <a:avLst/>
          </a:prstGeom>
          <a:noFill/>
          <a:ln>
            <a:noFill/>
          </a:ln>
        </p:spPr>
      </p:pic>
      <p:pic>
        <p:nvPicPr>
          <p:cNvPr id="218" name="Google Shape;218;p3"/>
          <p:cNvPicPr preferRelativeResize="0"/>
          <p:nvPr/>
        </p:nvPicPr>
        <p:blipFill rotWithShape="1">
          <a:blip r:embed="rId5">
            <a:alphaModFix/>
          </a:blip>
          <a:srcRect b="0" l="0" r="0" t="0"/>
          <a:stretch/>
        </p:blipFill>
        <p:spPr>
          <a:xfrm rot="-495277">
            <a:off x="58750" y="1851417"/>
            <a:ext cx="2803041" cy="49224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0"/>
          <p:cNvSpPr txBox="1"/>
          <p:nvPr>
            <p:ph type="title"/>
          </p:nvPr>
        </p:nvSpPr>
        <p:spPr>
          <a:xfrm>
            <a:off x="650702" y="304909"/>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Prior Approval</a:t>
            </a:r>
            <a:endParaRPr b="0" sz="3200"/>
          </a:p>
        </p:txBody>
      </p:sp>
      <p:sp>
        <p:nvSpPr>
          <p:cNvPr id="421" name="Google Shape;421;p30"/>
          <p:cNvSpPr txBox="1"/>
          <p:nvPr>
            <p:ph idx="1" type="body"/>
          </p:nvPr>
        </p:nvSpPr>
        <p:spPr>
          <a:xfrm>
            <a:off x="731520" y="1915236"/>
            <a:ext cx="7736619" cy="3837382"/>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Most prior approval requests that RSA receives besides those related to general purpose equipment involve proposed capital expenditures for construction and renovation projects for the VR agency’s own office space or those for the establishment, development, or improvement of a CRP facility. These expenditures typically pose a higher risk to the Federal interest with respect to the allowability and allocability of the costs. </a:t>
            </a:r>
            <a:endParaRPr/>
          </a:p>
        </p:txBody>
      </p:sp>
      <p:pic>
        <p:nvPicPr>
          <p:cNvPr descr="Badge with solid fill" id="422" name="Google Shape;422;p30"/>
          <p:cNvPicPr preferRelativeResize="0"/>
          <p:nvPr/>
        </p:nvPicPr>
        <p:blipFill rotWithShape="1">
          <a:blip r:embed="rId3">
            <a:alphaModFix/>
          </a:blip>
          <a:srcRect b="0" l="0" r="0" t="0"/>
          <a:stretch/>
        </p:blipFill>
        <p:spPr>
          <a:xfrm>
            <a:off x="8568812" y="3645310"/>
            <a:ext cx="3212690" cy="32126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1"/>
          <p:cNvSpPr txBox="1"/>
          <p:nvPr>
            <p:ph type="title"/>
          </p:nvPr>
        </p:nvSpPr>
        <p:spPr>
          <a:xfrm>
            <a:off x="731520" y="283874"/>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Prior Approval Project Specific</a:t>
            </a:r>
            <a:endParaRPr b="0" sz="3200"/>
          </a:p>
        </p:txBody>
      </p:sp>
      <p:sp>
        <p:nvSpPr>
          <p:cNvPr id="428" name="Google Shape;428;p31"/>
          <p:cNvSpPr txBox="1"/>
          <p:nvPr>
            <p:ph idx="1" type="body"/>
          </p:nvPr>
        </p:nvSpPr>
        <p:spPr>
          <a:xfrm>
            <a:off x="731520" y="1689145"/>
            <a:ext cx="8122825" cy="4063473"/>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A State VR agency must submit separate prior approval requests for each projected activity. For example, if the agency plans to incur capital expenditures in an FFY related to three different CRP establishment projects, the agency must submit separate prior approval request for each proposal for review and approval based on the accepted contractor’s bid or some other method of calculating actual proposed costs that supports the reasonableness of the proposed expenditures.</a:t>
            </a:r>
            <a:endParaRPr/>
          </a:p>
          <a:p>
            <a:pPr indent="0" lvl="0" marL="0" marR="0" rtl="0" algn="l">
              <a:lnSpc>
                <a:spcPct val="107000"/>
              </a:lnSpc>
              <a:spcBef>
                <a:spcPts val="800"/>
              </a:spcBef>
              <a:spcAft>
                <a:spcPts val="0"/>
              </a:spcAft>
              <a:buSzPts val="2500"/>
              <a:buNone/>
            </a:pPr>
            <a:r>
              <a:rPr lang="en-US" sz="2000">
                <a:latin typeface="Calibri"/>
                <a:ea typeface="Calibri"/>
                <a:cs typeface="Calibri"/>
                <a:sym typeface="Calibri"/>
              </a:rPr>
              <a:t>RSA provided updated technical assistance, </a:t>
            </a:r>
            <a:r>
              <a:rPr b="1" lang="en-US" sz="2000" u="sng">
                <a:solidFill>
                  <a:schemeClr val="hlink"/>
                </a:solidFill>
                <a:latin typeface="Calibri"/>
                <a:ea typeface="Calibri"/>
                <a:cs typeface="Calibri"/>
                <a:sym typeface="Calibri"/>
                <a:hlinkClick r:id="rId3"/>
              </a:rPr>
              <a:t>RSA-FAQ Prior Approval-OSEP and RSA Formula Grants</a:t>
            </a:r>
            <a:r>
              <a:rPr lang="en-US" sz="2000">
                <a:latin typeface="Calibri"/>
                <a:ea typeface="Calibri"/>
                <a:cs typeface="Calibri"/>
                <a:sym typeface="Calibri"/>
              </a:rPr>
              <a:t>, to VR agencies regarding when and how to submit prior approval requests. </a:t>
            </a:r>
            <a:endParaRPr/>
          </a:p>
        </p:txBody>
      </p:sp>
      <p:pic>
        <p:nvPicPr>
          <p:cNvPr descr="Badge with solid fill" id="429" name="Google Shape;429;p31"/>
          <p:cNvPicPr preferRelativeResize="0"/>
          <p:nvPr/>
        </p:nvPicPr>
        <p:blipFill rotWithShape="1">
          <a:blip r:embed="rId4">
            <a:alphaModFix/>
          </a:blip>
          <a:srcRect b="0" l="0" r="0" t="0"/>
          <a:stretch/>
        </p:blipFill>
        <p:spPr>
          <a:xfrm>
            <a:off x="8627806" y="3645310"/>
            <a:ext cx="3212690" cy="32126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2"/>
          <p:cNvSpPr txBox="1"/>
          <p:nvPr>
            <p:ph type="title"/>
          </p:nvPr>
        </p:nvSpPr>
        <p:spPr>
          <a:xfrm>
            <a:off x="3565593" y="793149"/>
            <a:ext cx="8235280" cy="12344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100000"/>
              <a:buFont typeface="Open Sans"/>
              <a:buNone/>
            </a:pPr>
            <a:r>
              <a:rPr lang="en-US" sz="4400"/>
              <a:t>Prior Approval Capped at Amount Approved</a:t>
            </a:r>
            <a:endParaRPr b="0" sz="3200"/>
          </a:p>
        </p:txBody>
      </p:sp>
      <p:pic>
        <p:nvPicPr>
          <p:cNvPr descr="2" id="435" name="Google Shape;435;p32"/>
          <p:cNvPicPr preferRelativeResize="0"/>
          <p:nvPr/>
        </p:nvPicPr>
        <p:blipFill rotWithShape="1">
          <a:blip r:embed="rId3">
            <a:alphaModFix/>
          </a:blip>
          <a:srcRect b="0" l="0" r="0" t="0"/>
          <a:stretch/>
        </p:blipFill>
        <p:spPr>
          <a:xfrm>
            <a:off x="113071" y="216310"/>
            <a:ext cx="3212690" cy="3212690"/>
          </a:xfrm>
          <a:prstGeom prst="rect">
            <a:avLst/>
          </a:prstGeom>
          <a:noFill/>
          <a:ln>
            <a:noFill/>
          </a:ln>
        </p:spPr>
      </p:pic>
      <p:sp>
        <p:nvSpPr>
          <p:cNvPr id="436" name="Google Shape;436;p32"/>
          <p:cNvSpPr txBox="1"/>
          <p:nvPr>
            <p:ph idx="1" type="body"/>
          </p:nvPr>
        </p:nvSpPr>
        <p:spPr>
          <a:xfrm>
            <a:off x="3565593" y="2635295"/>
            <a:ext cx="8235280" cy="3909343"/>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In granting any prior approval, RSA will approve the expenditure of program funds up to the amount proposed in the prior approval request submitted by the State VR agency. This means the State VR agency will be approved to spend up to that amount.</a:t>
            </a:r>
            <a:endParaRPr>
              <a:latin typeface="Calibri"/>
              <a:ea typeface="Calibri"/>
              <a:cs typeface="Calibri"/>
              <a:sym typeface="Calibri"/>
            </a:endParaRPr>
          </a:p>
          <a:p>
            <a:pPr indent="0" lvl="0" marL="0" marR="0" rtl="0" algn="l">
              <a:lnSpc>
                <a:spcPct val="107000"/>
              </a:lnSpc>
              <a:spcBef>
                <a:spcPts val="1200"/>
              </a:spcBef>
              <a:spcAft>
                <a:spcPts val="0"/>
              </a:spcAft>
              <a:buSzPts val="3000"/>
              <a:buNone/>
            </a:pPr>
            <a:r>
              <a:rPr lang="en-US">
                <a:latin typeface="Calibri"/>
                <a:ea typeface="Calibri"/>
                <a:cs typeface="Calibri"/>
                <a:sym typeface="Calibri"/>
              </a:rPr>
              <a:t>If actual costs indicate the need for an increase in the approved proposed amount during the FFY, the agency must submit an amendment to the prior approval request for the anticipated additional costs.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3"/>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Prior Approval Amendment Example</a:t>
            </a:r>
            <a:endParaRPr b="0"/>
          </a:p>
        </p:txBody>
      </p:sp>
      <p:sp>
        <p:nvSpPr>
          <p:cNvPr id="443" name="Google Shape;443;p33"/>
          <p:cNvSpPr txBox="1"/>
          <p:nvPr>
            <p:ph idx="1" type="body"/>
          </p:nvPr>
        </p:nvSpPr>
        <p:spPr>
          <a:xfrm>
            <a:off x="731520" y="2211589"/>
            <a:ext cx="6864523" cy="428065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For example, if a contractor needs to amend its bid for a particular establishment of a CRP project because the cost of steel increased during the FFY, the State VR agency must submit an amended prior approval request that reflects the increased cost for that particular proposed establishment of a CRP project.</a:t>
            </a:r>
            <a:endParaRPr/>
          </a:p>
        </p:txBody>
      </p:sp>
      <p:pic>
        <p:nvPicPr>
          <p:cNvPr id="444" name="Google Shape;444;p33"/>
          <p:cNvPicPr preferRelativeResize="0"/>
          <p:nvPr/>
        </p:nvPicPr>
        <p:blipFill rotWithShape="1">
          <a:blip r:embed="rId3">
            <a:alphaModFix/>
          </a:blip>
          <a:srcRect b="0" l="0" r="0" t="0"/>
          <a:stretch/>
        </p:blipFill>
        <p:spPr>
          <a:xfrm>
            <a:off x="8449520" y="3876950"/>
            <a:ext cx="1215888" cy="2795057"/>
          </a:xfrm>
          <a:prstGeom prst="rect">
            <a:avLst/>
          </a:prstGeom>
          <a:noFill/>
          <a:ln>
            <a:noFill/>
          </a:ln>
        </p:spPr>
      </p:pic>
      <p:pic>
        <p:nvPicPr>
          <p:cNvPr descr="Badge with solid fill" id="445" name="Google Shape;445;p33"/>
          <p:cNvPicPr preferRelativeResize="0"/>
          <p:nvPr/>
        </p:nvPicPr>
        <p:blipFill rotWithShape="1">
          <a:blip r:embed="rId4">
            <a:alphaModFix/>
          </a:blip>
          <a:srcRect b="0" l="0" r="0" t="0"/>
          <a:stretch/>
        </p:blipFill>
        <p:spPr>
          <a:xfrm>
            <a:off x="8775290" y="1300316"/>
            <a:ext cx="3212690" cy="32126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descr="3" id="450" name="Google Shape;450;p34"/>
          <p:cNvPicPr preferRelativeResize="0"/>
          <p:nvPr/>
        </p:nvPicPr>
        <p:blipFill rotWithShape="1">
          <a:blip r:embed="rId3">
            <a:alphaModFix/>
          </a:blip>
          <a:srcRect b="0" l="0" r="0" t="0"/>
          <a:stretch/>
        </p:blipFill>
        <p:spPr>
          <a:xfrm>
            <a:off x="-287641" y="-154137"/>
            <a:ext cx="4633499" cy="4633499"/>
          </a:xfrm>
          <a:prstGeom prst="rect">
            <a:avLst/>
          </a:prstGeom>
          <a:noFill/>
          <a:ln>
            <a:noFill/>
          </a:ln>
        </p:spPr>
      </p:pic>
      <p:sp>
        <p:nvSpPr>
          <p:cNvPr id="451" name="Google Shape;451;p34"/>
          <p:cNvSpPr txBox="1"/>
          <p:nvPr>
            <p:ph type="ctrTitle"/>
          </p:nvPr>
        </p:nvSpPr>
        <p:spPr>
          <a:xfrm>
            <a:off x="69387" y="3163484"/>
            <a:ext cx="4394702" cy="2631757"/>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2500"/>
              <a:buFont typeface="Open Sans"/>
              <a:buNone/>
            </a:pPr>
            <a:r>
              <a:rPr lang="en-US" sz="2500"/>
              <a:t>Purpose of Establishment and Construction – Integration and Competitive Employment</a:t>
            </a:r>
            <a:endParaRPr/>
          </a:p>
        </p:txBody>
      </p:sp>
      <p:sp>
        <p:nvSpPr>
          <p:cNvPr id="452" name="Google Shape;452;p34"/>
          <p:cNvSpPr txBox="1"/>
          <p:nvPr>
            <p:ph idx="1" type="body"/>
          </p:nvPr>
        </p:nvSpPr>
        <p:spPr>
          <a:xfrm>
            <a:off x="5247628" y="1927773"/>
            <a:ext cx="5963920" cy="2862591"/>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The </a:t>
            </a:r>
            <a:r>
              <a:rPr b="1" i="1" lang="en-US">
                <a:latin typeface="Calibri"/>
                <a:ea typeface="Calibri"/>
                <a:cs typeface="Calibri"/>
                <a:sym typeface="Calibri"/>
              </a:rPr>
              <a:t>establishment</a:t>
            </a:r>
            <a:r>
              <a:rPr lang="en-US">
                <a:latin typeface="Calibri"/>
                <a:ea typeface="Calibri"/>
                <a:cs typeface="Calibri"/>
                <a:sym typeface="Calibri"/>
              </a:rPr>
              <a:t> and </a:t>
            </a:r>
            <a:r>
              <a:rPr b="1" i="1" lang="en-US">
                <a:latin typeface="Calibri"/>
                <a:ea typeface="Calibri"/>
                <a:cs typeface="Calibri"/>
                <a:sym typeface="Calibri"/>
              </a:rPr>
              <a:t>construction</a:t>
            </a:r>
            <a:r>
              <a:rPr lang="en-US">
                <a:latin typeface="Calibri"/>
                <a:ea typeface="Calibri"/>
                <a:cs typeface="Calibri"/>
                <a:sym typeface="Calibri"/>
              </a:rPr>
              <a:t> authorities can only be used for costs that are related to promoting integration and competitive employment in the community for groups of individuals with disabilities (Section 103(b)(2) of the Act and 34 C.F.R. § 361.49(a)(1)).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4" id="457" name="Google Shape;457;p35"/>
          <p:cNvPicPr preferRelativeResize="0"/>
          <p:nvPr/>
        </p:nvPicPr>
        <p:blipFill rotWithShape="1">
          <a:blip r:embed="rId3">
            <a:alphaModFix/>
          </a:blip>
          <a:srcRect b="0" l="0" r="0" t="0"/>
          <a:stretch/>
        </p:blipFill>
        <p:spPr>
          <a:xfrm>
            <a:off x="-287641" y="-154137"/>
            <a:ext cx="4633499" cy="4633499"/>
          </a:xfrm>
          <a:prstGeom prst="rect">
            <a:avLst/>
          </a:prstGeom>
          <a:noFill/>
          <a:ln>
            <a:noFill/>
          </a:ln>
        </p:spPr>
      </p:pic>
      <p:sp>
        <p:nvSpPr>
          <p:cNvPr id="458" name="Google Shape;458;p35"/>
          <p:cNvSpPr txBox="1"/>
          <p:nvPr>
            <p:ph type="ctrTitle"/>
          </p:nvPr>
        </p:nvSpPr>
        <p:spPr>
          <a:xfrm>
            <a:off x="210503" y="4326638"/>
            <a:ext cx="3646514" cy="892252"/>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2500"/>
              <a:buFont typeface="Open Sans"/>
              <a:buNone/>
            </a:pPr>
            <a:r>
              <a:rPr lang="en-US" sz="2500"/>
              <a:t>Non-Federal Share Requirements</a:t>
            </a:r>
            <a:endParaRPr/>
          </a:p>
        </p:txBody>
      </p:sp>
      <p:sp>
        <p:nvSpPr>
          <p:cNvPr id="459" name="Google Shape;459;p35"/>
          <p:cNvSpPr txBox="1"/>
          <p:nvPr>
            <p:ph idx="1" type="body"/>
          </p:nvPr>
        </p:nvSpPr>
        <p:spPr>
          <a:xfrm>
            <a:off x="5226174" y="1841076"/>
            <a:ext cx="6217622" cy="317584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Contributions from private CRPs used to meet the non-Federal share of an establishment or construction of a CRP facility project must be deposited into the account of the State agency in accordance with 34 C.F.R. § 361.60(b)(3). Non-Federal share of costs must be reported on the agency’s  Federal Financial Report (RSA-17).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6"/>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Non-Federal Share Requirements </a:t>
            </a:r>
            <a:r>
              <a:rPr b="0" lang="en-US" sz="3200"/>
              <a:t>(2)</a:t>
            </a:r>
            <a:endParaRPr b="0"/>
          </a:p>
        </p:txBody>
      </p:sp>
      <p:sp>
        <p:nvSpPr>
          <p:cNvPr id="465" name="Google Shape;465;p36"/>
          <p:cNvSpPr txBox="1"/>
          <p:nvPr>
            <p:ph idx="1" type="body"/>
          </p:nvPr>
        </p:nvSpPr>
        <p:spPr>
          <a:xfrm>
            <a:off x="731520" y="1689145"/>
            <a:ext cx="7180028" cy="4063473"/>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Non-Federal costs incurred for the establishment of a CRP facility and the construction of a CRP facility will be subtracted from the State’s total non-Federal share when calculating compliance with Maintenance of Effort requirements (Section 101(a)(17)(C) of the Act and 34 C.F.R. § 361.62(b)).</a:t>
            </a:r>
            <a:endParaRPr/>
          </a:p>
        </p:txBody>
      </p:sp>
      <p:pic>
        <p:nvPicPr>
          <p:cNvPr descr="4" id="466" name="Google Shape;466;p36"/>
          <p:cNvPicPr preferRelativeResize="0"/>
          <p:nvPr/>
        </p:nvPicPr>
        <p:blipFill rotWithShape="1">
          <a:blip r:embed="rId3">
            <a:alphaModFix/>
          </a:blip>
          <a:srcRect b="0" l="0" r="0" t="0"/>
          <a:stretch/>
        </p:blipFill>
        <p:spPr>
          <a:xfrm>
            <a:off x="7558501" y="2471076"/>
            <a:ext cx="4633499" cy="46334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txBox="1"/>
          <p:nvPr>
            <p:ph type="ctrTitle"/>
          </p:nvPr>
        </p:nvSpPr>
        <p:spPr>
          <a:xfrm>
            <a:off x="433492" y="4758281"/>
            <a:ext cx="3671978" cy="88815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2500"/>
              <a:buFont typeface="Open Sans"/>
              <a:buNone/>
            </a:pPr>
            <a:r>
              <a:rPr lang="en-US" sz="3200"/>
              <a:t>Davis-Bacon Act Requirements</a:t>
            </a:r>
            <a:endParaRPr sz="3200"/>
          </a:p>
        </p:txBody>
      </p:sp>
      <p:pic>
        <p:nvPicPr>
          <p:cNvPr descr="5" id="472" name="Google Shape;472;p37"/>
          <p:cNvPicPr preferRelativeResize="0"/>
          <p:nvPr/>
        </p:nvPicPr>
        <p:blipFill rotWithShape="1">
          <a:blip r:embed="rId3">
            <a:alphaModFix/>
          </a:blip>
          <a:srcRect b="0" l="0" r="0" t="0"/>
          <a:stretch/>
        </p:blipFill>
        <p:spPr>
          <a:xfrm>
            <a:off x="0" y="198219"/>
            <a:ext cx="4281143" cy="4281143"/>
          </a:xfrm>
          <a:prstGeom prst="rect">
            <a:avLst/>
          </a:prstGeom>
          <a:noFill/>
          <a:ln>
            <a:noFill/>
          </a:ln>
        </p:spPr>
      </p:pic>
      <p:sp>
        <p:nvSpPr>
          <p:cNvPr id="473" name="Google Shape;473;p37"/>
          <p:cNvSpPr txBox="1"/>
          <p:nvPr>
            <p:ph idx="1" type="body"/>
          </p:nvPr>
        </p:nvSpPr>
        <p:spPr>
          <a:xfrm>
            <a:off x="5282920" y="1249559"/>
            <a:ext cx="5963920" cy="4358881"/>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The Davis-Bacon Act - GEPA, at 20 USC 1232b, requires that all laborers and mechanics, employed by contractors on all construction and minor remodeling projects assisted under applicable programs </a:t>
            </a:r>
            <a:r>
              <a:rPr b="1" lang="en-US" sz="2000">
                <a:latin typeface="Calibri"/>
                <a:ea typeface="Calibri"/>
                <a:cs typeface="Calibri"/>
                <a:sym typeface="Calibri"/>
              </a:rPr>
              <a:t>must be paid wages at rates not less than the prevailing wage on similar construction or minor remodeling projects in the locality</a:t>
            </a:r>
            <a:r>
              <a:rPr lang="en-US" sz="2000">
                <a:latin typeface="Calibri"/>
                <a:ea typeface="Calibri"/>
                <a:cs typeface="Calibri"/>
                <a:sym typeface="Calibri"/>
              </a:rPr>
              <a:t>, as determined by the Department of Labor in accordance with the Davis-Bacon Act.</a:t>
            </a:r>
            <a:endParaRPr/>
          </a:p>
          <a:p>
            <a:pPr indent="0" lvl="0" marL="0" marR="0" rtl="0" algn="l">
              <a:lnSpc>
                <a:spcPct val="107000"/>
              </a:lnSpc>
              <a:spcBef>
                <a:spcPts val="800"/>
              </a:spcBef>
              <a:spcAft>
                <a:spcPts val="0"/>
              </a:spcAft>
              <a:buSzPts val="2500"/>
              <a:buNone/>
            </a:pPr>
            <a:r>
              <a:rPr lang="en-US" sz="2000">
                <a:latin typeface="Calibri"/>
                <a:ea typeface="Calibri"/>
                <a:cs typeface="Calibri"/>
                <a:sym typeface="Calibri"/>
              </a:rPr>
              <a:t>The VR program, pursuant to Title I of the Act, is administered by the Department of Education and, therefore, is covered by 20 USC 1232b. It is also important to note that Section 101(a)(17)(B) of the Act also makes the </a:t>
            </a:r>
            <a:r>
              <a:rPr b="1" lang="en-US" sz="2000">
                <a:latin typeface="Calibri"/>
                <a:ea typeface="Calibri"/>
                <a:cs typeface="Calibri"/>
                <a:sym typeface="Calibri"/>
              </a:rPr>
              <a:t>VR program subject to the Davis-Bacon Act.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8"/>
          <p:cNvSpPr txBox="1"/>
          <p:nvPr>
            <p:ph type="title"/>
          </p:nvPr>
        </p:nvSpPr>
        <p:spPr>
          <a:xfrm>
            <a:off x="731520" y="365761"/>
            <a:ext cx="10757328" cy="739558"/>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Build America Buy America Act (BABAA)</a:t>
            </a:r>
            <a:endParaRPr/>
          </a:p>
        </p:txBody>
      </p:sp>
      <p:sp>
        <p:nvSpPr>
          <p:cNvPr id="480" name="Google Shape;480;p38"/>
          <p:cNvSpPr txBox="1"/>
          <p:nvPr>
            <p:ph idx="1" type="body"/>
          </p:nvPr>
        </p:nvSpPr>
        <p:spPr>
          <a:xfrm>
            <a:off x="821955" y="1306249"/>
            <a:ext cx="10757328" cy="4063473"/>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500"/>
              <a:buNone/>
            </a:pPr>
            <a:r>
              <a:rPr b="1" lang="en-US" sz="2000">
                <a:latin typeface="Calibri"/>
                <a:ea typeface="Calibri"/>
                <a:cs typeface="Calibri"/>
                <a:sym typeface="Calibri"/>
              </a:rPr>
              <a:t>Build America Buy America Waivers</a:t>
            </a:r>
            <a:endParaRPr/>
          </a:p>
          <a:p>
            <a:pPr indent="0" lvl="0" marL="0" marR="0" rtl="0" algn="l">
              <a:lnSpc>
                <a:spcPct val="107000"/>
              </a:lnSpc>
              <a:spcBef>
                <a:spcPts val="800"/>
              </a:spcBef>
              <a:spcAft>
                <a:spcPts val="0"/>
              </a:spcAft>
              <a:buSzPts val="2500"/>
              <a:buNone/>
            </a:pPr>
            <a:r>
              <a:rPr lang="en-US" sz="2000">
                <a:latin typeface="Calibri"/>
                <a:ea typeface="Calibri"/>
                <a:cs typeface="Calibri"/>
                <a:sym typeface="Calibri"/>
              </a:rPr>
              <a:t>In accordance with section 70914 of the Build America, Buy America Act (Pub. L. No. 117-58), Department grantees funded under programs that allow for infrastructure projects (e.g., construction, remodeling, and broadband infrastructure) may not use their grant funds for these infrastructure projects or activities unless they comply with the following Buy America Sourcing requirements:</a:t>
            </a:r>
            <a:endParaRPr/>
          </a:p>
          <a:p>
            <a:pPr indent="-231775" lvl="0" marL="231775"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All iron and steel used in the infrastructure project or activity are produced in the United States. </a:t>
            </a:r>
            <a:endParaRPr/>
          </a:p>
          <a:p>
            <a:pPr indent="-231775" lvl="0" marL="231775"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All manufactured products used in the infrastructure project or activity are produced in the United States; and </a:t>
            </a:r>
            <a:endParaRPr/>
          </a:p>
          <a:p>
            <a:pPr indent="-231775" lvl="0" marL="231775"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All construction materials are manufactured in the United States.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txBox="1"/>
          <p:nvPr>
            <p:ph type="title"/>
          </p:nvPr>
        </p:nvSpPr>
        <p:spPr>
          <a:xfrm>
            <a:off x="731520" y="365761"/>
            <a:ext cx="10757328" cy="739558"/>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Build America Buy America Act (BABAA) </a:t>
            </a:r>
            <a:r>
              <a:rPr b="0" lang="en-US" sz="1800"/>
              <a:t>(2)</a:t>
            </a:r>
            <a:endParaRPr/>
          </a:p>
        </p:txBody>
      </p:sp>
      <p:sp>
        <p:nvSpPr>
          <p:cNvPr id="487" name="Google Shape;487;p39"/>
          <p:cNvSpPr txBox="1"/>
          <p:nvPr>
            <p:ph idx="1" type="body"/>
          </p:nvPr>
        </p:nvSpPr>
        <p:spPr>
          <a:xfrm>
            <a:off x="821955" y="1306249"/>
            <a:ext cx="10757328" cy="4561988"/>
          </a:xfrm>
          <a:prstGeom prst="rect">
            <a:avLst/>
          </a:prstGeom>
          <a:noFill/>
          <a:ln>
            <a:noFill/>
          </a:ln>
        </p:spPr>
        <p:txBody>
          <a:bodyPr anchorCtr="0" anchor="t" bIns="45700" lIns="91425" spcFirstLastPara="1" rIns="91425" wrap="square" tIns="45700">
            <a:noAutofit/>
          </a:bodyPr>
          <a:lstStyle/>
          <a:p>
            <a:pPr indent="-231775" lvl="0" marL="231775" rtl="0" algn="l">
              <a:lnSpc>
                <a:spcPct val="107000"/>
              </a:lnSpc>
              <a:spcBef>
                <a:spcPts val="0"/>
              </a:spcBef>
              <a:spcAft>
                <a:spcPts val="0"/>
              </a:spcAft>
              <a:buSzPts val="2500"/>
              <a:buFont typeface="Noto Sans Symbols"/>
              <a:buChar char="▪"/>
            </a:pPr>
            <a:r>
              <a:rPr lang="en-US" sz="2000">
                <a:latin typeface="Calibri"/>
                <a:ea typeface="Calibri"/>
                <a:cs typeface="Calibri"/>
                <a:sym typeface="Calibri"/>
              </a:rPr>
              <a:t>Any grantee using FFY 2023 VR grant funds for infrastructure projects or activities (e.g., construction, remodeling, and broadband infrastructure) must comply with the requirements. The requirements apply to projects or activities for which Federal funds are expended, including under an individualized plan for employment or for the Business Enterprise Program. In accordance with BABAA, none of the funds made available for a Federal financial assistance program for infrastructure may be obligated for a project unless all of the iron, steel, manufactured products, and construction materials used in the project are produced in the United States. </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“Project” means any activity related to the construction, alteration, maintenance, or repair of infrastructure. Broadband infrastructure includes components of a broadband infrastructure backbone, such as hardware, fiber optics and cabling. </a:t>
            </a:r>
            <a:endParaRPr/>
          </a:p>
          <a:p>
            <a:pPr indent="0" lvl="0" marL="0" rtl="0" algn="l">
              <a:lnSpc>
                <a:spcPct val="108000"/>
              </a:lnSpc>
              <a:spcBef>
                <a:spcPts val="2000"/>
              </a:spcBef>
              <a:spcAft>
                <a:spcPts val="0"/>
              </a:spcAft>
              <a:buSzPts val="2500"/>
              <a:buNone/>
            </a:pPr>
            <a:r>
              <a:rPr lang="en-US" sz="2000">
                <a:latin typeface="Calibri"/>
                <a:ea typeface="Calibri"/>
                <a:cs typeface="Calibri"/>
                <a:sym typeface="Calibri"/>
              </a:rPr>
              <a:t>You can find </a:t>
            </a:r>
            <a:r>
              <a:rPr b="1" lang="en-US" sz="2000" u="sng">
                <a:solidFill>
                  <a:schemeClr val="hlink"/>
                </a:solidFill>
                <a:latin typeface="Calibri"/>
                <a:ea typeface="Calibri"/>
                <a:cs typeface="Calibri"/>
                <a:sym typeface="Calibri"/>
                <a:hlinkClick r:id="rId3"/>
              </a:rPr>
              <a:t>additional BABAA resources on the Department’s website</a:t>
            </a:r>
            <a:r>
              <a:rPr lang="en-US" sz="2000">
                <a:latin typeface="Calibri"/>
                <a:ea typeface="Calibri"/>
                <a:cs typeface="Calibri"/>
                <a:sym typeface="Calibri"/>
              </a:rPr>
              <a:t>.</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
          <p:cNvSpPr txBox="1"/>
          <p:nvPr>
            <p:ph type="title"/>
          </p:nvPr>
        </p:nvSpPr>
        <p:spPr>
          <a:xfrm>
            <a:off x="731519" y="534725"/>
            <a:ext cx="10794173" cy="11130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00000"/>
              <a:buFont typeface="Open Sans"/>
              <a:buNone/>
            </a:pPr>
            <a:r>
              <a:rPr lang="en-US"/>
              <a:t>Responsibility of VR Agencies to Assure that Expenditures are Allowable</a:t>
            </a:r>
            <a:endParaRPr/>
          </a:p>
        </p:txBody>
      </p:sp>
      <p:sp>
        <p:nvSpPr>
          <p:cNvPr id="224" name="Google Shape;224;p4"/>
          <p:cNvSpPr txBox="1"/>
          <p:nvPr>
            <p:ph idx="1" type="body"/>
          </p:nvPr>
        </p:nvSpPr>
        <p:spPr>
          <a:xfrm>
            <a:off x="731520" y="1969877"/>
            <a:ext cx="6046470" cy="4210456"/>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2500"/>
              <a:buNone/>
            </a:pPr>
            <a:r>
              <a:rPr lang="en-US" sz="2000">
                <a:latin typeface="Calibri"/>
                <a:ea typeface="Calibri"/>
                <a:cs typeface="Calibri"/>
                <a:sym typeface="Calibri"/>
              </a:rPr>
              <a:t>It is the responsibility of the VR agency to determine the authority to be used under the Rehabilitation Act of 1973 (the Act) prior to incurring any costs for maintenance, repairs, construction, renovation or alterations of buildings. The requirements differ for each authority and a full understanding of the facts of the proposed expenditures is essential to making this determination.</a:t>
            </a:r>
            <a:endParaRPr/>
          </a:p>
          <a:p>
            <a:pPr indent="0" lvl="0" marL="0" rtl="0" algn="l">
              <a:lnSpc>
                <a:spcPct val="108000"/>
              </a:lnSpc>
              <a:spcBef>
                <a:spcPts val="1200"/>
              </a:spcBef>
              <a:spcAft>
                <a:spcPts val="0"/>
              </a:spcAft>
              <a:buSzPts val="2500"/>
              <a:buNone/>
            </a:pPr>
            <a:r>
              <a:t/>
            </a:r>
            <a:endParaRPr sz="2000"/>
          </a:p>
        </p:txBody>
      </p:sp>
      <p:pic>
        <p:nvPicPr>
          <p:cNvPr id="225" name="Google Shape;225;p4"/>
          <p:cNvPicPr preferRelativeResize="0"/>
          <p:nvPr/>
        </p:nvPicPr>
        <p:blipFill rotWithShape="1">
          <a:blip r:embed="rId3">
            <a:alphaModFix/>
          </a:blip>
          <a:srcRect b="0" l="0" r="0" t="0"/>
          <a:stretch/>
        </p:blipFill>
        <p:spPr>
          <a:xfrm>
            <a:off x="8056382" y="3051315"/>
            <a:ext cx="3771845" cy="359403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0"/>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accent3"/>
              </a:buClr>
              <a:buSzPts val="4000"/>
              <a:buFont typeface="Open Sans"/>
              <a:buNone/>
            </a:pPr>
            <a:r>
              <a:rPr lang="en-US">
                <a:solidFill>
                  <a:srgbClr val="32514E"/>
                </a:solidFill>
              </a:rPr>
              <a:t>Recap</a:t>
            </a:r>
            <a:endParaRPr>
              <a:solidFill>
                <a:srgbClr val="32514E"/>
              </a:solidFill>
            </a:endParaRPr>
          </a:p>
        </p:txBody>
      </p:sp>
      <p:sp>
        <p:nvSpPr>
          <p:cNvPr id="493" name="Google Shape;493;p40"/>
          <p:cNvSpPr txBox="1"/>
          <p:nvPr>
            <p:ph idx="1" type="body"/>
          </p:nvPr>
        </p:nvSpPr>
        <p:spPr>
          <a:xfrm>
            <a:off x="731520" y="1995567"/>
            <a:ext cx="4993208" cy="3150173"/>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The preceding slides outlined the general requirements to engage in establishment activities with VR dollars regardless of which establishment authority is used. We will now proceed to discuss additional requirements outlined on slides 41 to 54 that are specific to the construction and establishment of CRP facilities.</a:t>
            </a:r>
            <a:endParaRPr/>
          </a:p>
        </p:txBody>
      </p:sp>
      <p:pic>
        <p:nvPicPr>
          <p:cNvPr id="494" name="Google Shape;494;p40"/>
          <p:cNvPicPr preferRelativeResize="0"/>
          <p:nvPr/>
        </p:nvPicPr>
        <p:blipFill rotWithShape="1">
          <a:blip r:embed="rId3">
            <a:alphaModFix/>
          </a:blip>
          <a:srcRect b="0" l="0" r="0" t="0"/>
          <a:stretch/>
        </p:blipFill>
        <p:spPr>
          <a:xfrm rot="513181">
            <a:off x="7265417" y="385622"/>
            <a:ext cx="3599585" cy="58087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41"/>
          <p:cNvPicPr preferRelativeResize="0"/>
          <p:nvPr/>
        </p:nvPicPr>
        <p:blipFill rotWithShape="1">
          <a:blip r:embed="rId3">
            <a:alphaModFix/>
          </a:blip>
          <a:srcRect b="0" l="0" r="0" t="0"/>
          <a:stretch/>
        </p:blipFill>
        <p:spPr>
          <a:xfrm>
            <a:off x="1433350" y="886247"/>
            <a:ext cx="13255486" cy="5857075"/>
          </a:xfrm>
          <a:prstGeom prst="rect">
            <a:avLst/>
          </a:prstGeom>
          <a:noFill/>
          <a:ln>
            <a:noFill/>
          </a:ln>
        </p:spPr>
      </p:pic>
      <p:sp>
        <p:nvSpPr>
          <p:cNvPr id="501" name="Google Shape;501;p41"/>
          <p:cNvSpPr txBox="1"/>
          <p:nvPr>
            <p:ph type="title"/>
          </p:nvPr>
        </p:nvSpPr>
        <p:spPr>
          <a:xfrm>
            <a:off x="560813" y="494117"/>
            <a:ext cx="7662672" cy="1216714"/>
          </a:xfrm>
          <a:prstGeom prst="rect">
            <a:avLst/>
          </a:prstGeom>
          <a:noFill/>
          <a:ln>
            <a:noFill/>
          </a:ln>
        </p:spPr>
        <p:txBody>
          <a:bodyPr anchorCtr="0" anchor="b" bIns="45700" lIns="91425" spcFirstLastPara="1" rIns="91425" wrap="square" tIns="45700">
            <a:normAutofit/>
          </a:bodyPr>
          <a:lstStyle/>
          <a:p>
            <a:pPr indent="0" lvl="0" marL="0" rtl="0" algn="l">
              <a:lnSpc>
                <a:spcPct val="105000"/>
              </a:lnSpc>
              <a:spcBef>
                <a:spcPts val="0"/>
              </a:spcBef>
              <a:spcAft>
                <a:spcPts val="0"/>
              </a:spcAft>
              <a:buClr>
                <a:schemeClr val="lt1"/>
              </a:buClr>
              <a:buSzPts val="6000"/>
              <a:buFont typeface="Open Sans"/>
              <a:buNone/>
            </a:pPr>
            <a:r>
              <a:rPr b="1" lang="en-US"/>
              <a:t>Construction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2"/>
          <p:cNvSpPr txBox="1"/>
          <p:nvPr>
            <p:ph type="ctrTitle"/>
          </p:nvPr>
        </p:nvSpPr>
        <p:spPr>
          <a:xfrm>
            <a:off x="5287498" y="988234"/>
            <a:ext cx="5963920" cy="797277"/>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Construction-Meaning</a:t>
            </a:r>
            <a:endParaRPr/>
          </a:p>
        </p:txBody>
      </p:sp>
      <p:sp>
        <p:nvSpPr>
          <p:cNvPr id="508" name="Google Shape;508;p42"/>
          <p:cNvSpPr txBox="1"/>
          <p:nvPr>
            <p:ph idx="1" type="body"/>
          </p:nvPr>
        </p:nvSpPr>
        <p:spPr>
          <a:xfrm>
            <a:off x="5287498" y="2453288"/>
            <a:ext cx="5963920" cy="3007809"/>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250"/>
              <a:buNone/>
            </a:pPr>
            <a:r>
              <a:rPr b="1" lang="en-US" sz="1800">
                <a:solidFill>
                  <a:srgbClr val="A37238"/>
                </a:solidFill>
                <a:latin typeface="Calibri"/>
                <a:ea typeface="Calibri"/>
                <a:cs typeface="Calibri"/>
                <a:sym typeface="Calibri"/>
              </a:rPr>
              <a:t>Pursuant to 34 C.F.R. § 361.5(c)(10), the term “construction” means -</a:t>
            </a:r>
            <a:endParaRPr/>
          </a:p>
          <a:p>
            <a:pPr indent="-347472" lvl="0" marL="347472" marR="0" rtl="0" algn="l">
              <a:lnSpc>
                <a:spcPct val="107000"/>
              </a:lnSpc>
              <a:spcBef>
                <a:spcPts val="800"/>
              </a:spcBef>
              <a:spcAft>
                <a:spcPts val="0"/>
              </a:spcAft>
              <a:buSzPts val="2250"/>
              <a:buFont typeface="Noto Sans Symbols"/>
              <a:buChar char="▪"/>
            </a:pPr>
            <a:r>
              <a:rPr lang="en-US" sz="1800">
                <a:latin typeface="Calibri"/>
                <a:ea typeface="Calibri"/>
                <a:cs typeface="Calibri"/>
                <a:sym typeface="Calibri"/>
              </a:rPr>
              <a:t>(i)   The acquisition of land in connection with the construction of a new building for a community rehabilitation program;</a:t>
            </a:r>
            <a:endParaRPr/>
          </a:p>
          <a:p>
            <a:pPr indent="-347472" lvl="0" marL="347472" marR="0" rtl="0" algn="l">
              <a:lnSpc>
                <a:spcPct val="107000"/>
              </a:lnSpc>
              <a:spcBef>
                <a:spcPts val="800"/>
              </a:spcBef>
              <a:spcAft>
                <a:spcPts val="0"/>
              </a:spcAft>
              <a:buSzPts val="2250"/>
              <a:buFont typeface="Noto Sans Symbols"/>
              <a:buChar char="▪"/>
            </a:pPr>
            <a:r>
              <a:rPr lang="en-US" sz="1800">
                <a:latin typeface="Calibri"/>
                <a:ea typeface="Calibri"/>
                <a:cs typeface="Calibri"/>
                <a:sym typeface="Calibri"/>
              </a:rPr>
              <a:t>(ii)   The construction of new buildings;</a:t>
            </a:r>
            <a:endParaRPr/>
          </a:p>
          <a:p>
            <a:pPr indent="-347472" lvl="0" marL="347472" marR="0" rtl="0" algn="l">
              <a:lnSpc>
                <a:spcPct val="107000"/>
              </a:lnSpc>
              <a:spcBef>
                <a:spcPts val="800"/>
              </a:spcBef>
              <a:spcAft>
                <a:spcPts val="0"/>
              </a:spcAft>
              <a:buSzPts val="2250"/>
              <a:buFont typeface="Noto Sans Symbols"/>
              <a:buChar char="▪"/>
            </a:pPr>
            <a:r>
              <a:rPr lang="en-US" sz="1800">
                <a:latin typeface="Calibri"/>
                <a:ea typeface="Calibri"/>
                <a:cs typeface="Calibri"/>
                <a:sym typeface="Calibri"/>
              </a:rPr>
              <a:t>(iii)   The acquisition of existing buildings;</a:t>
            </a:r>
            <a:endParaRPr/>
          </a:p>
          <a:p>
            <a:pPr indent="-347472" lvl="0" marL="347472" marR="0" rtl="0" algn="l">
              <a:lnSpc>
                <a:spcPct val="107000"/>
              </a:lnSpc>
              <a:spcBef>
                <a:spcPts val="800"/>
              </a:spcBef>
              <a:spcAft>
                <a:spcPts val="0"/>
              </a:spcAft>
              <a:buSzPts val="2250"/>
              <a:buFont typeface="Noto Sans Symbols"/>
              <a:buChar char="▪"/>
            </a:pPr>
            <a:r>
              <a:rPr lang="en-US" sz="1800">
                <a:latin typeface="Calibri"/>
                <a:ea typeface="Calibri"/>
                <a:cs typeface="Calibri"/>
                <a:sym typeface="Calibri"/>
              </a:rPr>
              <a:t>(iv)   The expansion, remodeling, alteration, or renovation of existing buildings;</a:t>
            </a:r>
            <a:endParaRPr/>
          </a:p>
          <a:p>
            <a:pPr indent="-156972" lvl="0" marL="347472" rtl="0" algn="l">
              <a:lnSpc>
                <a:spcPct val="108000"/>
              </a:lnSpc>
              <a:spcBef>
                <a:spcPts val="800"/>
              </a:spcBef>
              <a:spcAft>
                <a:spcPts val="0"/>
              </a:spcAft>
              <a:buClr>
                <a:srgbClr val="A37238"/>
              </a:buClr>
              <a:buSzPts val="3000"/>
              <a:buFont typeface="Arial"/>
              <a:buNone/>
            </a:pPr>
            <a:r>
              <a:t/>
            </a:r>
            <a:endParaRPr/>
          </a:p>
        </p:txBody>
      </p:sp>
      <p:sp>
        <p:nvSpPr>
          <p:cNvPr id="509" name="Google Shape;509;p42"/>
          <p:cNvSpPr/>
          <p:nvPr/>
        </p:nvSpPr>
        <p:spPr>
          <a:xfrm>
            <a:off x="999592" y="1183977"/>
            <a:ext cx="3544010" cy="5015001"/>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nvGrpSpPr>
          <p:cNvPr id="510" name="Google Shape;510;p42"/>
          <p:cNvGrpSpPr/>
          <p:nvPr/>
        </p:nvGrpSpPr>
        <p:grpSpPr>
          <a:xfrm rot="-3479930">
            <a:off x="394111" y="2153523"/>
            <a:ext cx="4511333" cy="3075908"/>
            <a:chOff x="7990403" y="3457243"/>
            <a:chExt cx="3475580" cy="2369713"/>
          </a:xfrm>
        </p:grpSpPr>
        <p:sp>
          <p:nvSpPr>
            <p:cNvPr id="511" name="Google Shape;511;p42"/>
            <p:cNvSpPr/>
            <p:nvPr/>
          </p:nvSpPr>
          <p:spPr>
            <a:xfrm>
              <a:off x="8306365" y="3694215"/>
              <a:ext cx="1342837" cy="789904"/>
            </a:xfrm>
            <a:custGeom>
              <a:rect b="b" l="l" r="r" t="t"/>
              <a:pathLst>
                <a:path extrusionOk="0" h="789904" w="1342837">
                  <a:moveTo>
                    <a:pt x="671419" y="789905"/>
                  </a:moveTo>
                  <a:cubicBezTo>
                    <a:pt x="1054207" y="789905"/>
                    <a:pt x="1342838" y="620075"/>
                    <a:pt x="1342838" y="394952"/>
                  </a:cubicBezTo>
                  <a:cubicBezTo>
                    <a:pt x="1342838" y="169829"/>
                    <a:pt x="1054207" y="0"/>
                    <a:pt x="671419" y="0"/>
                  </a:cubicBezTo>
                  <a:cubicBezTo>
                    <a:pt x="288631" y="0"/>
                    <a:pt x="0" y="169829"/>
                    <a:pt x="0" y="394952"/>
                  </a:cubicBezTo>
                  <a:cubicBezTo>
                    <a:pt x="0" y="620075"/>
                    <a:pt x="288671" y="789905"/>
                    <a:pt x="671419" y="789905"/>
                  </a:cubicBezTo>
                  <a:close/>
                  <a:moveTo>
                    <a:pt x="671419" y="78990"/>
                  </a:moveTo>
                  <a:cubicBezTo>
                    <a:pt x="998084" y="78990"/>
                    <a:pt x="1263847" y="220739"/>
                    <a:pt x="1263847" y="394952"/>
                  </a:cubicBezTo>
                  <a:cubicBezTo>
                    <a:pt x="1263847" y="569166"/>
                    <a:pt x="998084" y="710914"/>
                    <a:pt x="671419" y="710914"/>
                  </a:cubicBezTo>
                  <a:cubicBezTo>
                    <a:pt x="344754" y="710914"/>
                    <a:pt x="78990" y="569166"/>
                    <a:pt x="78990" y="394952"/>
                  </a:cubicBezTo>
                  <a:cubicBezTo>
                    <a:pt x="78990" y="220739"/>
                    <a:pt x="344951" y="78990"/>
                    <a:pt x="671419" y="789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12" name="Google Shape;512;p42"/>
            <p:cNvSpPr/>
            <p:nvPr/>
          </p:nvSpPr>
          <p:spPr>
            <a:xfrm>
              <a:off x="8622327" y="3931186"/>
              <a:ext cx="710914" cy="315961"/>
            </a:xfrm>
            <a:custGeom>
              <a:rect b="b" l="l" r="r" t="t"/>
              <a:pathLst>
                <a:path extrusionOk="0" h="315961" w="710914">
                  <a:moveTo>
                    <a:pt x="355457" y="315962"/>
                  </a:moveTo>
                  <a:cubicBezTo>
                    <a:pt x="551788" y="315962"/>
                    <a:pt x="710914" y="245226"/>
                    <a:pt x="710914" y="157981"/>
                  </a:cubicBezTo>
                  <a:cubicBezTo>
                    <a:pt x="710914" y="70736"/>
                    <a:pt x="551788" y="0"/>
                    <a:pt x="355457" y="0"/>
                  </a:cubicBezTo>
                  <a:cubicBezTo>
                    <a:pt x="159126" y="0"/>
                    <a:pt x="0" y="70736"/>
                    <a:pt x="0" y="157981"/>
                  </a:cubicBezTo>
                  <a:cubicBezTo>
                    <a:pt x="0" y="245226"/>
                    <a:pt x="159324" y="315962"/>
                    <a:pt x="355457" y="315962"/>
                  </a:cubicBezTo>
                  <a:close/>
                  <a:moveTo>
                    <a:pt x="355457" y="78990"/>
                  </a:moveTo>
                  <a:cubicBezTo>
                    <a:pt x="524892" y="78990"/>
                    <a:pt x="620352" y="134679"/>
                    <a:pt x="631489" y="157981"/>
                  </a:cubicBezTo>
                  <a:cubicBezTo>
                    <a:pt x="620352" y="181283"/>
                    <a:pt x="524852" y="236971"/>
                    <a:pt x="355457" y="236971"/>
                  </a:cubicBezTo>
                  <a:cubicBezTo>
                    <a:pt x="186062" y="236971"/>
                    <a:pt x="90563" y="181283"/>
                    <a:pt x="79464" y="157981"/>
                  </a:cubicBezTo>
                  <a:cubicBezTo>
                    <a:pt x="90563" y="134679"/>
                    <a:pt x="186062" y="78990"/>
                    <a:pt x="355457" y="789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13" name="Google Shape;513;p42"/>
            <p:cNvSpPr/>
            <p:nvPr/>
          </p:nvSpPr>
          <p:spPr>
            <a:xfrm>
              <a:off x="7990403" y="3457243"/>
              <a:ext cx="3475580" cy="2369713"/>
            </a:xfrm>
            <a:custGeom>
              <a:rect b="b" l="l" r="r" t="t"/>
              <a:pathLst>
                <a:path extrusionOk="0" h="2369713" w="3475580">
                  <a:moveTo>
                    <a:pt x="3350854" y="813997"/>
                  </a:moveTo>
                  <a:cubicBezTo>
                    <a:pt x="2892394" y="607555"/>
                    <a:pt x="2415331" y="632003"/>
                    <a:pt x="1933213" y="886786"/>
                  </a:cubicBezTo>
                  <a:cubicBezTo>
                    <a:pt x="1911767" y="898122"/>
                    <a:pt x="1887951" y="910681"/>
                    <a:pt x="1862753" y="923754"/>
                  </a:cubicBezTo>
                  <a:cubicBezTo>
                    <a:pt x="1933066" y="842568"/>
                    <a:pt x="1972700" y="739307"/>
                    <a:pt x="1974762" y="631924"/>
                  </a:cubicBezTo>
                  <a:cubicBezTo>
                    <a:pt x="1974762" y="283497"/>
                    <a:pt x="1531823" y="0"/>
                    <a:pt x="987381" y="0"/>
                  </a:cubicBezTo>
                  <a:cubicBezTo>
                    <a:pt x="442939" y="0"/>
                    <a:pt x="0" y="283497"/>
                    <a:pt x="0" y="631924"/>
                  </a:cubicBezTo>
                  <a:lnTo>
                    <a:pt x="0" y="1686209"/>
                  </a:lnTo>
                  <a:cubicBezTo>
                    <a:pt x="0" y="2069511"/>
                    <a:pt x="453840" y="2369714"/>
                    <a:pt x="1033195" y="2369714"/>
                  </a:cubicBezTo>
                  <a:cubicBezTo>
                    <a:pt x="1388652" y="2369714"/>
                    <a:pt x="1766819" y="2169947"/>
                    <a:pt x="1970180" y="2062480"/>
                  </a:cubicBezTo>
                  <a:cubicBezTo>
                    <a:pt x="2429470" y="1819703"/>
                    <a:pt x="2883112" y="1795967"/>
                    <a:pt x="3318389" y="1991942"/>
                  </a:cubicBezTo>
                  <a:lnTo>
                    <a:pt x="3475580" y="2062757"/>
                  </a:lnTo>
                  <a:lnTo>
                    <a:pt x="3475580" y="870238"/>
                  </a:lnTo>
                  <a:close/>
                  <a:moveTo>
                    <a:pt x="987381" y="78990"/>
                  </a:moveTo>
                  <a:cubicBezTo>
                    <a:pt x="1488259" y="78990"/>
                    <a:pt x="1895771" y="327060"/>
                    <a:pt x="1895771" y="631924"/>
                  </a:cubicBezTo>
                  <a:cubicBezTo>
                    <a:pt x="1895771" y="820711"/>
                    <a:pt x="1739449" y="987657"/>
                    <a:pt x="1501530" y="1087462"/>
                  </a:cubicBezTo>
                  <a:cubicBezTo>
                    <a:pt x="1416465" y="1119528"/>
                    <a:pt x="1328983" y="1144777"/>
                    <a:pt x="1239913" y="1162977"/>
                  </a:cubicBezTo>
                  <a:cubicBezTo>
                    <a:pt x="1156531" y="1177594"/>
                    <a:pt x="1072035" y="1184916"/>
                    <a:pt x="987381" y="1184857"/>
                  </a:cubicBezTo>
                  <a:cubicBezTo>
                    <a:pt x="486502" y="1184857"/>
                    <a:pt x="78990" y="936827"/>
                    <a:pt x="78990" y="631924"/>
                  </a:cubicBezTo>
                  <a:cubicBezTo>
                    <a:pt x="78990" y="327021"/>
                    <a:pt x="486502" y="78990"/>
                    <a:pt x="987381" y="78990"/>
                  </a:cubicBezTo>
                  <a:close/>
                  <a:moveTo>
                    <a:pt x="1933055" y="1992771"/>
                  </a:moveTo>
                  <a:cubicBezTo>
                    <a:pt x="1735973" y="2096920"/>
                    <a:pt x="1369102" y="2290723"/>
                    <a:pt x="1033195" y="2290723"/>
                  </a:cubicBezTo>
                  <a:cubicBezTo>
                    <a:pt x="498153" y="2290723"/>
                    <a:pt x="78990" y="2025197"/>
                    <a:pt x="78990" y="1686209"/>
                  </a:cubicBezTo>
                  <a:lnTo>
                    <a:pt x="78990" y="879480"/>
                  </a:lnTo>
                  <a:cubicBezTo>
                    <a:pt x="159708" y="991765"/>
                    <a:pt x="268726" y="1080669"/>
                    <a:pt x="394952" y="1137147"/>
                  </a:cubicBezTo>
                  <a:lnTo>
                    <a:pt x="394952" y="1619304"/>
                  </a:lnTo>
                  <a:lnTo>
                    <a:pt x="473943" y="1619304"/>
                  </a:lnTo>
                  <a:lnTo>
                    <a:pt x="473943" y="1171508"/>
                  </a:lnTo>
                  <a:cubicBezTo>
                    <a:pt x="575659" y="1210718"/>
                    <a:pt x="681755" y="1237457"/>
                    <a:pt x="789905" y="1251130"/>
                  </a:cubicBezTo>
                  <a:lnTo>
                    <a:pt x="789905" y="1935266"/>
                  </a:lnTo>
                  <a:lnTo>
                    <a:pt x="868895" y="1935266"/>
                  </a:lnTo>
                  <a:lnTo>
                    <a:pt x="868895" y="1259147"/>
                  </a:lnTo>
                  <a:cubicBezTo>
                    <a:pt x="907798" y="1262149"/>
                    <a:pt x="947254" y="1263847"/>
                    <a:pt x="987381" y="1263847"/>
                  </a:cubicBezTo>
                  <a:cubicBezTo>
                    <a:pt x="1002744" y="1263847"/>
                    <a:pt x="1017990" y="1263571"/>
                    <a:pt x="1033195" y="1263097"/>
                  </a:cubicBezTo>
                  <a:lnTo>
                    <a:pt x="1033195" y="1263847"/>
                  </a:lnTo>
                  <a:cubicBezTo>
                    <a:pt x="1083958" y="1263567"/>
                    <a:pt x="1134635" y="1259716"/>
                    <a:pt x="1184857" y="1252315"/>
                  </a:cubicBezTo>
                  <a:lnTo>
                    <a:pt x="1184857" y="1619304"/>
                  </a:lnTo>
                  <a:lnTo>
                    <a:pt x="1263847" y="1619304"/>
                  </a:lnTo>
                  <a:lnTo>
                    <a:pt x="1263847" y="1238610"/>
                  </a:lnTo>
                  <a:lnTo>
                    <a:pt x="1269456" y="1237465"/>
                  </a:lnTo>
                  <a:cubicBezTo>
                    <a:pt x="1343355" y="1223495"/>
                    <a:pt x="1415920" y="1203226"/>
                    <a:pt x="1486364" y="1176879"/>
                  </a:cubicBezTo>
                  <a:cubicBezTo>
                    <a:pt x="1517960" y="1165860"/>
                    <a:pt x="1549279" y="1154169"/>
                    <a:pt x="1579809" y="1142084"/>
                  </a:cubicBezTo>
                  <a:lnTo>
                    <a:pt x="1579809" y="1777285"/>
                  </a:lnTo>
                  <a:lnTo>
                    <a:pt x="1658800" y="1777285"/>
                  </a:lnTo>
                  <a:lnTo>
                    <a:pt x="1658800" y="1109302"/>
                  </a:lnTo>
                  <a:cubicBezTo>
                    <a:pt x="1781748" y="1055984"/>
                    <a:pt x="1889807" y="999071"/>
                    <a:pt x="1970180" y="956614"/>
                  </a:cubicBezTo>
                  <a:cubicBezTo>
                    <a:pt x="1971720" y="955785"/>
                    <a:pt x="1974762" y="954323"/>
                    <a:pt x="1974762" y="954323"/>
                  </a:cubicBezTo>
                  <a:lnTo>
                    <a:pt x="1974762" y="1342838"/>
                  </a:lnTo>
                  <a:lnTo>
                    <a:pt x="2053752" y="1342838"/>
                  </a:lnTo>
                  <a:lnTo>
                    <a:pt x="2053752" y="914868"/>
                  </a:lnTo>
                  <a:cubicBezTo>
                    <a:pt x="2155156" y="866762"/>
                    <a:pt x="2260968" y="828567"/>
                    <a:pt x="2369714" y="800805"/>
                  </a:cubicBezTo>
                  <a:lnTo>
                    <a:pt x="2369714" y="1500819"/>
                  </a:lnTo>
                  <a:lnTo>
                    <a:pt x="2448704" y="1500819"/>
                  </a:lnTo>
                  <a:lnTo>
                    <a:pt x="2448704" y="783032"/>
                  </a:lnTo>
                  <a:cubicBezTo>
                    <a:pt x="2552684" y="762246"/>
                    <a:pt x="2658669" y="753186"/>
                    <a:pt x="2764666" y="756018"/>
                  </a:cubicBezTo>
                  <a:lnTo>
                    <a:pt x="2764666" y="1184857"/>
                  </a:lnTo>
                  <a:lnTo>
                    <a:pt x="2843657" y="1184857"/>
                  </a:lnTo>
                  <a:lnTo>
                    <a:pt x="2843657" y="760441"/>
                  </a:lnTo>
                  <a:cubicBezTo>
                    <a:pt x="2975658" y="772045"/>
                    <a:pt x="3105403" y="801939"/>
                    <a:pt x="3229170" y="849266"/>
                  </a:cubicBezTo>
                  <a:cubicBezTo>
                    <a:pt x="3111537" y="1002255"/>
                    <a:pt x="3046658" y="1189245"/>
                    <a:pt x="3044253" y="1382215"/>
                  </a:cubicBezTo>
                  <a:cubicBezTo>
                    <a:pt x="3046745" y="1545421"/>
                    <a:pt x="3088211" y="1705669"/>
                    <a:pt x="3165187" y="1849601"/>
                  </a:cubicBezTo>
                  <a:cubicBezTo>
                    <a:pt x="2764074" y="1724480"/>
                    <a:pt x="2350559" y="1772111"/>
                    <a:pt x="1933055" y="1992771"/>
                  </a:cubicBezTo>
                  <a:close/>
                  <a:moveTo>
                    <a:pt x="3396590" y="1939927"/>
                  </a:moveTo>
                  <a:cubicBezTo>
                    <a:pt x="3396610" y="1940120"/>
                    <a:pt x="3396471" y="1940298"/>
                    <a:pt x="3396274" y="1940318"/>
                  </a:cubicBezTo>
                  <a:cubicBezTo>
                    <a:pt x="3396207" y="1940326"/>
                    <a:pt x="3396136" y="1940314"/>
                    <a:pt x="3396076" y="1940282"/>
                  </a:cubicBezTo>
                  <a:lnTo>
                    <a:pt x="3350854" y="1919863"/>
                  </a:lnTo>
                  <a:cubicBezTo>
                    <a:pt x="3327631" y="1909397"/>
                    <a:pt x="3304329" y="1900115"/>
                    <a:pt x="3281027" y="1890676"/>
                  </a:cubicBezTo>
                  <a:cubicBezTo>
                    <a:pt x="3182170" y="1739117"/>
                    <a:pt x="3127469" y="1563028"/>
                    <a:pt x="3123046" y="1382136"/>
                  </a:cubicBezTo>
                  <a:cubicBezTo>
                    <a:pt x="3126506" y="1202381"/>
                    <a:pt x="3188596" y="1028677"/>
                    <a:pt x="3299866" y="887458"/>
                  </a:cubicBezTo>
                  <a:lnTo>
                    <a:pt x="3314005" y="884061"/>
                  </a:lnTo>
                  <a:lnTo>
                    <a:pt x="3396590" y="9213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3"/>
          <p:cNvSpPr txBox="1"/>
          <p:nvPr>
            <p:ph type="ctrTitle"/>
          </p:nvPr>
        </p:nvSpPr>
        <p:spPr>
          <a:xfrm>
            <a:off x="226014" y="2433396"/>
            <a:ext cx="4017993" cy="1991208"/>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Construction-Meaning </a:t>
            </a:r>
            <a:r>
              <a:rPr b="0" lang="en-US" sz="3200"/>
              <a:t>(2)</a:t>
            </a:r>
            <a:endParaRPr/>
          </a:p>
        </p:txBody>
      </p:sp>
      <p:sp>
        <p:nvSpPr>
          <p:cNvPr id="519" name="Google Shape;519;p43"/>
          <p:cNvSpPr txBox="1"/>
          <p:nvPr>
            <p:ph idx="1" type="body"/>
          </p:nvPr>
        </p:nvSpPr>
        <p:spPr>
          <a:xfrm>
            <a:off x="5310215" y="1298167"/>
            <a:ext cx="5963920" cy="4261665"/>
          </a:xfrm>
          <a:prstGeom prst="rect">
            <a:avLst/>
          </a:prstGeom>
          <a:noFill/>
          <a:ln>
            <a:noFill/>
          </a:ln>
        </p:spPr>
        <p:txBody>
          <a:bodyPr anchorCtr="0" anchor="t" bIns="45700" lIns="91425" spcFirstLastPara="1" rIns="91425" wrap="square" tIns="45700">
            <a:noAutofit/>
          </a:bodyPr>
          <a:lstStyle/>
          <a:p>
            <a:pPr indent="-347472" lvl="0" marL="347472" marR="0" rtl="0" algn="l">
              <a:lnSpc>
                <a:spcPct val="107000"/>
              </a:lnSpc>
              <a:spcBef>
                <a:spcPts val="0"/>
              </a:spcBef>
              <a:spcAft>
                <a:spcPts val="0"/>
              </a:spcAft>
              <a:buSzPts val="2500"/>
              <a:buFont typeface="Noto Sans Symbols"/>
              <a:buChar char="▪"/>
            </a:pPr>
            <a:r>
              <a:rPr lang="en-US" sz="2000">
                <a:latin typeface="Calibri"/>
                <a:ea typeface="Calibri"/>
                <a:cs typeface="Calibri"/>
                <a:sym typeface="Calibri"/>
              </a:rPr>
              <a:t>(v) Architect's fees, site surveys, and soil investigation, if necessary, in connection with the construction project;</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(vi)   The acquisition of initial fixed or movable equipment of any new, newly acquired, newly expanded, newly remodeled, newly altered, or newly renovated buildings that are to be used for community rehabilitation program purposes; and</a:t>
            </a:r>
            <a:endParaRPr/>
          </a:p>
          <a:p>
            <a:pPr indent="-347472" lvl="0" marL="347472" marR="0" rtl="0" algn="l">
              <a:lnSpc>
                <a:spcPct val="107000"/>
              </a:lnSpc>
              <a:spcBef>
                <a:spcPts val="800"/>
              </a:spcBef>
              <a:spcAft>
                <a:spcPts val="0"/>
              </a:spcAft>
              <a:buSzPts val="2500"/>
              <a:buFont typeface="Noto Sans Symbols"/>
              <a:buChar char="▪"/>
            </a:pPr>
            <a:r>
              <a:rPr lang="en-US" sz="2000">
                <a:latin typeface="Calibri"/>
                <a:ea typeface="Calibri"/>
                <a:cs typeface="Calibri"/>
                <a:sym typeface="Calibri"/>
              </a:rPr>
              <a:t>(vii)   Other direct expenditures appropriate to the construction project, except costs of off-site improvements.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4"/>
          <p:cNvSpPr txBox="1"/>
          <p:nvPr>
            <p:ph type="title"/>
          </p:nvPr>
        </p:nvSpPr>
        <p:spPr>
          <a:xfrm>
            <a:off x="528194" y="455560"/>
            <a:ext cx="11807686" cy="7100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Open Sans"/>
              <a:buNone/>
            </a:pPr>
            <a:r>
              <a:rPr lang="en-US" sz="3600">
                <a:solidFill>
                  <a:schemeClr val="dk1"/>
                </a:solidFill>
              </a:rPr>
              <a:t>Construction – Federal and Non-Federal Share</a:t>
            </a:r>
            <a:endParaRPr/>
          </a:p>
        </p:txBody>
      </p:sp>
      <p:sp>
        <p:nvSpPr>
          <p:cNvPr id="525" name="Google Shape;525;p44"/>
          <p:cNvSpPr txBox="1"/>
          <p:nvPr>
            <p:ph idx="2" type="body"/>
          </p:nvPr>
        </p:nvSpPr>
        <p:spPr>
          <a:xfrm>
            <a:off x="731520" y="2467941"/>
            <a:ext cx="5266055" cy="3567098"/>
          </a:xfrm>
          <a:prstGeom prst="rect">
            <a:avLst/>
          </a:prstGeom>
          <a:noFill/>
          <a:ln>
            <a:noFill/>
          </a:ln>
        </p:spPr>
        <p:txBody>
          <a:bodyPr anchorCtr="0" anchor="t" bIns="45700" lIns="91425" spcFirstLastPara="1" rIns="91425" wrap="square" tIns="45700">
            <a:noAutofit/>
          </a:bodyPr>
          <a:lstStyle/>
          <a:p>
            <a:pPr indent="-347472" lvl="0" marL="347472" marR="0" rtl="0" algn="l">
              <a:lnSpc>
                <a:spcPct val="107000"/>
              </a:lnSpc>
              <a:spcBef>
                <a:spcPts val="0"/>
              </a:spcBef>
              <a:spcAft>
                <a:spcPts val="0"/>
              </a:spcAft>
              <a:buSzPts val="3000"/>
              <a:buFont typeface="Noto Sans Symbols"/>
              <a:buChar char="▪"/>
            </a:pPr>
            <a:r>
              <a:rPr lang="en-US" sz="2400">
                <a:latin typeface="Calibri"/>
                <a:ea typeface="Calibri"/>
                <a:cs typeface="Calibri"/>
                <a:sym typeface="Calibri"/>
              </a:rPr>
              <a:t>The </a:t>
            </a:r>
            <a:r>
              <a:rPr b="1" lang="en-US" sz="2400">
                <a:latin typeface="Calibri"/>
                <a:ea typeface="Calibri"/>
                <a:cs typeface="Calibri"/>
                <a:sym typeface="Calibri"/>
              </a:rPr>
              <a:t>Federal share </a:t>
            </a:r>
            <a:r>
              <a:rPr lang="en-US" sz="2400">
                <a:latin typeface="Calibri"/>
                <a:ea typeface="Calibri"/>
                <a:cs typeface="Calibri"/>
                <a:sym typeface="Calibri"/>
              </a:rPr>
              <a:t>for expenditures made by VR agencies for the construction of a facility for a public or nonprofit CRP </a:t>
            </a:r>
            <a:r>
              <a:rPr b="1" i="1" lang="en-US" sz="2400">
                <a:solidFill>
                  <a:srgbClr val="A37238"/>
                </a:solidFill>
                <a:latin typeface="Calibri"/>
                <a:ea typeface="Calibri"/>
                <a:cs typeface="Calibri"/>
                <a:sym typeface="Calibri"/>
              </a:rPr>
              <a:t>cannot exceed</a:t>
            </a:r>
            <a:r>
              <a:rPr lang="en-US" sz="2400">
                <a:solidFill>
                  <a:srgbClr val="A37238"/>
                </a:solidFill>
                <a:latin typeface="Calibri"/>
                <a:ea typeface="Calibri"/>
                <a:cs typeface="Calibri"/>
                <a:sym typeface="Calibri"/>
              </a:rPr>
              <a:t> </a:t>
            </a:r>
            <a:r>
              <a:rPr lang="en-US" sz="2400">
                <a:latin typeface="Calibri"/>
                <a:ea typeface="Calibri"/>
                <a:cs typeface="Calibri"/>
                <a:sym typeface="Calibri"/>
              </a:rPr>
              <a:t>10 percent of the State’s VR allotment under Section 110 of the Act (Section 101(a)(17)(A) of the Act and 34 C.F.R. § 361.61).</a:t>
            </a:r>
            <a:endParaRPr/>
          </a:p>
          <a:p>
            <a:pPr indent="0" lvl="0" marL="0" rtl="0" algn="l">
              <a:lnSpc>
                <a:spcPct val="105000"/>
              </a:lnSpc>
              <a:spcBef>
                <a:spcPts val="1800"/>
              </a:spcBef>
              <a:spcAft>
                <a:spcPts val="0"/>
              </a:spcAft>
              <a:buSzPts val="3500"/>
              <a:buNone/>
            </a:pPr>
            <a:r>
              <a:t/>
            </a:r>
            <a:endParaRPr sz="2800"/>
          </a:p>
        </p:txBody>
      </p:sp>
      <p:sp>
        <p:nvSpPr>
          <p:cNvPr id="526" name="Google Shape;526;p44"/>
          <p:cNvSpPr txBox="1"/>
          <p:nvPr>
            <p:ph idx="4" type="body"/>
          </p:nvPr>
        </p:nvSpPr>
        <p:spPr>
          <a:xfrm>
            <a:off x="6204096" y="2467940"/>
            <a:ext cx="5301364" cy="3567099"/>
          </a:xfrm>
          <a:prstGeom prst="rect">
            <a:avLst/>
          </a:prstGeom>
          <a:noFill/>
          <a:ln>
            <a:noFill/>
          </a:ln>
        </p:spPr>
        <p:txBody>
          <a:bodyPr anchorCtr="0" anchor="t" bIns="45700" lIns="91425" spcFirstLastPara="1" rIns="91425" wrap="square" tIns="45700">
            <a:noAutofit/>
          </a:bodyPr>
          <a:lstStyle/>
          <a:p>
            <a:pPr indent="-347472" lvl="0" marL="347472" rtl="0" algn="l">
              <a:lnSpc>
                <a:spcPct val="105000"/>
              </a:lnSpc>
              <a:spcBef>
                <a:spcPts val="0"/>
              </a:spcBef>
              <a:spcAft>
                <a:spcPts val="0"/>
              </a:spcAft>
              <a:buSzPts val="3000"/>
              <a:buFont typeface="Noto Sans Symbols"/>
              <a:buChar char="▪"/>
            </a:pPr>
            <a:r>
              <a:rPr lang="en-US" sz="2400">
                <a:latin typeface="Calibri"/>
                <a:ea typeface="Calibri"/>
                <a:cs typeface="Calibri"/>
                <a:sym typeface="Calibri"/>
              </a:rPr>
              <a:t>The </a:t>
            </a:r>
            <a:r>
              <a:rPr b="1" lang="en-US" sz="2400">
                <a:latin typeface="Calibri"/>
                <a:ea typeface="Calibri"/>
                <a:cs typeface="Calibri"/>
                <a:sym typeface="Calibri"/>
              </a:rPr>
              <a:t>non-Federal share </a:t>
            </a:r>
            <a:r>
              <a:rPr lang="en-US" sz="2400">
                <a:latin typeface="Calibri"/>
                <a:ea typeface="Calibri"/>
                <a:cs typeface="Calibri"/>
                <a:sym typeface="Calibri"/>
              </a:rPr>
              <a:t>is at least 50 percent (34 C.F.R. § 361.60(a)(2)).</a:t>
            </a:r>
            <a:endParaRPr/>
          </a:p>
          <a:p>
            <a:pPr indent="-156972" lvl="0" marL="347472" rtl="0" algn="l">
              <a:lnSpc>
                <a:spcPct val="105000"/>
              </a:lnSpc>
              <a:spcBef>
                <a:spcPts val="1000"/>
              </a:spcBef>
              <a:spcAft>
                <a:spcPts val="0"/>
              </a:spcAft>
              <a:buClr>
                <a:srgbClr val="6C4C25"/>
              </a:buClr>
              <a:buSzPts val="3000"/>
              <a:buNone/>
            </a:pPr>
            <a:r>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5"/>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Constructing a Facility for a CRP to Provide VR Services</a:t>
            </a:r>
            <a:endParaRPr/>
          </a:p>
        </p:txBody>
      </p:sp>
      <p:sp>
        <p:nvSpPr>
          <p:cNvPr id="532" name="Google Shape;532;p45"/>
          <p:cNvSpPr txBox="1"/>
          <p:nvPr>
            <p:ph idx="1" type="body"/>
          </p:nvPr>
        </p:nvSpPr>
        <p:spPr>
          <a:xfrm>
            <a:off x="731520" y="2292590"/>
            <a:ext cx="4862791" cy="2900404"/>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3000"/>
              <a:buNone/>
            </a:pPr>
            <a:r>
              <a:rPr lang="en-US">
                <a:latin typeface="Calibri"/>
                <a:ea typeface="Calibri"/>
                <a:cs typeface="Calibri"/>
                <a:sym typeface="Calibri"/>
              </a:rPr>
              <a:t>A State VR agency may construct a facility for a public or nonprofit CRP program to provide VR services that promote integration and competitive employment only under special circumstances (Section 103(b)(2) of the Act and 34 C.F.R. § 361.49(a)(1)).</a:t>
            </a:r>
            <a:endParaRPr/>
          </a:p>
          <a:p>
            <a:pPr indent="-156972" lvl="0" marL="347472" rtl="0" algn="l">
              <a:lnSpc>
                <a:spcPct val="125000"/>
              </a:lnSpc>
              <a:spcBef>
                <a:spcPts val="1200"/>
              </a:spcBef>
              <a:spcAft>
                <a:spcPts val="0"/>
              </a:spcAft>
              <a:buSzPts val="3000"/>
              <a:buNone/>
            </a:pPr>
            <a:r>
              <a:t/>
            </a:r>
            <a:endParaRPr/>
          </a:p>
        </p:txBody>
      </p:sp>
      <p:sp>
        <p:nvSpPr>
          <p:cNvPr id="533" name="Google Shape;533;p45"/>
          <p:cNvSpPr/>
          <p:nvPr/>
        </p:nvSpPr>
        <p:spPr>
          <a:xfrm>
            <a:off x="6537108" y="2055980"/>
            <a:ext cx="4862791" cy="3373625"/>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73654"/>
              </a:solidFill>
              <a:latin typeface="Open Sans"/>
              <a:ea typeface="Open Sans"/>
              <a:cs typeface="Open Sans"/>
              <a:sym typeface="Open Sans"/>
            </a:endParaRPr>
          </a:p>
        </p:txBody>
      </p:sp>
      <p:pic>
        <p:nvPicPr>
          <p:cNvPr id="534" name="Google Shape;534;p45"/>
          <p:cNvPicPr preferRelativeResize="0"/>
          <p:nvPr/>
        </p:nvPicPr>
        <p:blipFill rotWithShape="1">
          <a:blip r:embed="rId3">
            <a:alphaModFix/>
          </a:blip>
          <a:srcRect b="0" l="0" r="0" t="0"/>
          <a:stretch/>
        </p:blipFill>
        <p:spPr>
          <a:xfrm>
            <a:off x="5699496" y="2489467"/>
            <a:ext cx="6973889" cy="33027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6"/>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Construction – Examples of Special Circumstances</a:t>
            </a:r>
            <a:endParaRPr/>
          </a:p>
        </p:txBody>
      </p:sp>
      <p:sp>
        <p:nvSpPr>
          <p:cNvPr id="540" name="Google Shape;540;p46"/>
          <p:cNvSpPr txBox="1"/>
          <p:nvPr>
            <p:ph idx="1" type="body"/>
          </p:nvPr>
        </p:nvSpPr>
        <p:spPr>
          <a:xfrm>
            <a:off x="731520" y="1939044"/>
            <a:ext cx="8281851" cy="4063473"/>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2500"/>
              <a:buNone/>
            </a:pPr>
            <a:r>
              <a:rPr b="1" lang="en-US" sz="2000">
                <a:solidFill>
                  <a:srgbClr val="A37238"/>
                </a:solidFill>
                <a:latin typeface="Calibri"/>
                <a:ea typeface="Calibri"/>
                <a:cs typeface="Calibri"/>
                <a:sym typeface="Calibri"/>
              </a:rPr>
              <a:t>According to 34 C.F.R. § 361.49(a), examples of special circumstances that permit construction of a public or nonprofit CRP facility include, but are not limited to, when a State VR agency deems it necessary to do so</a:t>
            </a:r>
            <a:endParaRPr/>
          </a:p>
          <a:p>
            <a:pPr indent="-347472" lvl="1" marL="731520" rtl="0" algn="l">
              <a:lnSpc>
                <a:spcPct val="108000"/>
              </a:lnSpc>
              <a:spcBef>
                <a:spcPts val="1200"/>
              </a:spcBef>
              <a:spcAft>
                <a:spcPts val="0"/>
              </a:spcAft>
              <a:buSzPts val="1600"/>
              <a:buFont typeface="Noto Sans Symbols"/>
              <a:buChar char="▪"/>
            </a:pPr>
            <a:r>
              <a:rPr lang="en-US" sz="2000">
                <a:latin typeface="Calibri"/>
                <a:ea typeface="Calibri"/>
                <a:cs typeface="Calibri"/>
                <a:sym typeface="Calibri"/>
              </a:rPr>
              <a:t>because there are no other public agencies or private nonprofit organizations currently able to provide VR services to consumers as a result of the destruction by natural disaster of the only available center serving an area, or</a:t>
            </a:r>
            <a:endParaRPr/>
          </a:p>
          <a:p>
            <a:pPr indent="-347472" lvl="1" marL="731520" rtl="0" algn="l">
              <a:lnSpc>
                <a:spcPct val="108000"/>
              </a:lnSpc>
              <a:spcBef>
                <a:spcPts val="1200"/>
              </a:spcBef>
              <a:spcAft>
                <a:spcPts val="0"/>
              </a:spcAft>
              <a:buSzPts val="1600"/>
              <a:buFont typeface="Noto Sans Symbols"/>
              <a:buChar char="▪"/>
            </a:pPr>
            <a:r>
              <a:rPr lang="en-US" sz="2000">
                <a:latin typeface="Calibri"/>
                <a:ea typeface="Calibri"/>
                <a:cs typeface="Calibri"/>
                <a:sym typeface="Calibri"/>
              </a:rPr>
              <a:t>because of the absence of any public agencies or private nonprofit organization in a rural area.</a:t>
            </a:r>
            <a:endParaRPr/>
          </a:p>
          <a:p>
            <a:pPr indent="-156972" lvl="0" marL="347472" rtl="0" algn="l">
              <a:lnSpc>
                <a:spcPct val="108000"/>
              </a:lnSpc>
              <a:spcBef>
                <a:spcPts val="1200"/>
              </a:spcBef>
              <a:spcAft>
                <a:spcPts val="0"/>
              </a:spcAft>
              <a:buClr>
                <a:srgbClr val="6C4C25"/>
              </a:buClr>
              <a:buSzPts val="30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7"/>
          <p:cNvSpPr txBox="1"/>
          <p:nvPr>
            <p:ph type="title"/>
          </p:nvPr>
        </p:nvSpPr>
        <p:spPr>
          <a:xfrm>
            <a:off x="1020853" y="1136904"/>
            <a:ext cx="7662672" cy="2292096"/>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lt1"/>
              </a:buClr>
              <a:buSzPts val="6000"/>
              <a:buFont typeface="Open Sans"/>
              <a:buNone/>
            </a:pPr>
            <a:r>
              <a:rPr b="1" lang="en-US"/>
              <a:t>Establishment of a Facility for a Public or Nonprofit CRP</a:t>
            </a:r>
            <a:endParaRPr/>
          </a:p>
        </p:txBody>
      </p:sp>
      <p:sp>
        <p:nvSpPr>
          <p:cNvPr id="546" name="Google Shape;546;p47"/>
          <p:cNvSpPr txBox="1"/>
          <p:nvPr>
            <p:ph idx="1" type="body"/>
          </p:nvPr>
        </p:nvSpPr>
        <p:spPr>
          <a:xfrm>
            <a:off x="2264663" y="4091947"/>
            <a:ext cx="8899055" cy="200215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500"/>
              <a:buNone/>
            </a:pPr>
            <a:r>
              <a:rPr b="0" lang="en-US" sz="2000">
                <a:latin typeface="Calibri"/>
                <a:ea typeface="Calibri"/>
                <a:cs typeface="Calibri"/>
                <a:sym typeface="Calibri"/>
              </a:rPr>
              <a:t>Pursuant to 34 C.F.R. § 361.5(c)(17), establishment of a facility for a public or nonprofit community rehabilitation program means –</a:t>
            </a:r>
            <a:endParaRPr/>
          </a:p>
          <a:p>
            <a:pPr indent="-285750" lvl="0" marL="285750" marR="0" rtl="0" algn="l">
              <a:lnSpc>
                <a:spcPct val="107000"/>
              </a:lnSpc>
              <a:spcBef>
                <a:spcPts val="800"/>
              </a:spcBef>
              <a:spcAft>
                <a:spcPts val="0"/>
              </a:spcAft>
              <a:buClr>
                <a:schemeClr val="lt1"/>
              </a:buClr>
              <a:buSzPts val="2500"/>
              <a:buFont typeface="Noto Sans Symbols"/>
              <a:buChar char="▪"/>
            </a:pPr>
            <a:r>
              <a:rPr b="0" lang="en-US" sz="2000">
                <a:latin typeface="Calibri"/>
                <a:ea typeface="Calibri"/>
                <a:cs typeface="Calibri"/>
                <a:sym typeface="Calibri"/>
              </a:rPr>
              <a:t>The acquisition of an existing building and, if necessary, the land in connection with the acquisition, if the building has been completed in all aspects for a least 1 year prior to the date of the acquisition and the Federal share of the cost of acquisition is not more than $300,000.</a:t>
            </a:r>
            <a:endParaRPr/>
          </a:p>
          <a:p>
            <a:pPr indent="0" lvl="0" marL="0" rtl="0" algn="ctr">
              <a:lnSpc>
                <a:spcPct val="105000"/>
              </a:lnSpc>
              <a:spcBef>
                <a:spcPts val="1800"/>
              </a:spcBef>
              <a:spcAft>
                <a:spcPts val="0"/>
              </a:spcAft>
              <a:buClr>
                <a:schemeClr val="lt1"/>
              </a:buClr>
              <a:buSzPts val="2500"/>
              <a:buNone/>
            </a:pPr>
            <a:r>
              <a:t/>
            </a:r>
            <a:endParaRPr b="0" sz="2000"/>
          </a:p>
        </p:txBody>
      </p:sp>
      <p:cxnSp>
        <p:nvCxnSpPr>
          <p:cNvPr id="547" name="Google Shape;547;p47"/>
          <p:cNvCxnSpPr/>
          <p:nvPr/>
        </p:nvCxnSpPr>
        <p:spPr>
          <a:xfrm>
            <a:off x="1135901" y="3663280"/>
            <a:ext cx="7306135" cy="0"/>
          </a:xfrm>
          <a:prstGeom prst="straightConnector1">
            <a:avLst/>
          </a:prstGeom>
          <a:noFill/>
          <a:ln cap="flat" cmpd="sng" w="31750">
            <a:solidFill>
              <a:schemeClr val="accent4"/>
            </a:solidFill>
            <a:prstDash val="solid"/>
            <a:miter lim="800000"/>
            <a:headEnd len="sm" w="sm" type="none"/>
            <a:tailEnd len="sm" w="sm"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8"/>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 </a:t>
            </a:r>
            <a:r>
              <a:rPr b="0" lang="en-US" sz="3200"/>
              <a:t>(2)</a:t>
            </a:r>
            <a:endParaRPr/>
          </a:p>
        </p:txBody>
      </p:sp>
      <p:sp>
        <p:nvSpPr>
          <p:cNvPr id="553" name="Google Shape;553;p48"/>
          <p:cNvSpPr txBox="1"/>
          <p:nvPr>
            <p:ph idx="1" type="body"/>
          </p:nvPr>
        </p:nvSpPr>
        <p:spPr>
          <a:xfrm>
            <a:off x="731520" y="2249083"/>
            <a:ext cx="6799501" cy="2860799"/>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500"/>
              <a:buNone/>
            </a:pPr>
            <a:r>
              <a:rPr b="1" lang="en-US" sz="2000">
                <a:solidFill>
                  <a:srgbClr val="4C7A75"/>
                </a:solidFill>
                <a:latin typeface="Calibri"/>
                <a:ea typeface="Calibri"/>
                <a:cs typeface="Calibri"/>
                <a:sym typeface="Calibri"/>
              </a:rPr>
              <a:t>Pursuant to 34 C.F.R. § 361.5(c)(17), establishment of a facility for a public or nonprofit community rehabilitation program means – (continued)</a:t>
            </a:r>
            <a:endParaRPr/>
          </a:p>
          <a:p>
            <a:pPr indent="-347472" lvl="1" marL="731520" rtl="0" algn="l">
              <a:lnSpc>
                <a:spcPct val="107000"/>
              </a:lnSpc>
              <a:spcBef>
                <a:spcPts val="800"/>
              </a:spcBef>
              <a:spcAft>
                <a:spcPts val="0"/>
              </a:spcAft>
              <a:buSzPts val="1600"/>
              <a:buFont typeface="Noto Sans Symbols"/>
              <a:buChar char="▪"/>
            </a:pPr>
            <a:r>
              <a:rPr lang="en-US" sz="2000">
                <a:latin typeface="Calibri"/>
                <a:ea typeface="Calibri"/>
                <a:cs typeface="Calibri"/>
                <a:sym typeface="Calibri"/>
              </a:rPr>
              <a:t>(ii) The remodeling or alteration of an existing building, provided the estimated cost of remodeling or alteration does not exceed the appraised value of the existing building.</a:t>
            </a:r>
            <a:endParaRPr/>
          </a:p>
        </p:txBody>
      </p:sp>
      <p:sp>
        <p:nvSpPr>
          <p:cNvPr id="554" name="Google Shape;554;p48"/>
          <p:cNvSpPr/>
          <p:nvPr/>
        </p:nvSpPr>
        <p:spPr>
          <a:xfrm>
            <a:off x="8627164" y="2430827"/>
            <a:ext cx="2771597" cy="3742793"/>
          </a:xfrm>
          <a:prstGeom prst="rect">
            <a:avLst/>
          </a:prstGeom>
          <a:solidFill>
            <a:schemeClr val="accent3">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555" name="Google Shape;555;p48"/>
          <p:cNvPicPr preferRelativeResize="0"/>
          <p:nvPr/>
        </p:nvPicPr>
        <p:blipFill rotWithShape="1">
          <a:blip r:embed="rId3">
            <a:alphaModFix/>
          </a:blip>
          <a:srcRect b="0" l="0" r="0" t="0"/>
          <a:stretch/>
        </p:blipFill>
        <p:spPr>
          <a:xfrm>
            <a:off x="8947984" y="1780350"/>
            <a:ext cx="2874848" cy="471188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9"/>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 </a:t>
            </a:r>
            <a:r>
              <a:rPr b="0" lang="en-US" sz="3200"/>
              <a:t>(3)</a:t>
            </a:r>
            <a:endParaRPr/>
          </a:p>
        </p:txBody>
      </p:sp>
      <p:sp>
        <p:nvSpPr>
          <p:cNvPr id="561" name="Google Shape;561;p49"/>
          <p:cNvSpPr txBox="1"/>
          <p:nvPr>
            <p:ph idx="1" type="body"/>
          </p:nvPr>
        </p:nvSpPr>
        <p:spPr>
          <a:xfrm>
            <a:off x="717336" y="2069674"/>
            <a:ext cx="10757328" cy="3717742"/>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250"/>
              <a:buNone/>
            </a:pPr>
            <a:r>
              <a:rPr b="1" lang="en-US" sz="1800">
                <a:solidFill>
                  <a:srgbClr val="4C7A75"/>
                </a:solidFill>
                <a:latin typeface="Calibri"/>
                <a:ea typeface="Calibri"/>
                <a:cs typeface="Calibri"/>
                <a:sym typeface="Calibri"/>
              </a:rPr>
              <a:t>Pursuant to 34 C.F.R. § 361.5(c)(17), establishment of a facility for a public or nonprofit community rehabilitation program means – (continued)</a:t>
            </a:r>
            <a:endParaRPr/>
          </a:p>
          <a:p>
            <a:pPr indent="-347472" lvl="1" marL="731520" rtl="0" algn="l">
              <a:lnSpc>
                <a:spcPct val="107000"/>
              </a:lnSpc>
              <a:spcBef>
                <a:spcPts val="800"/>
              </a:spcBef>
              <a:spcAft>
                <a:spcPts val="0"/>
              </a:spcAft>
              <a:buSzPts val="1440"/>
              <a:buFont typeface="Noto Sans Symbols"/>
              <a:buChar char="▪"/>
            </a:pPr>
            <a:r>
              <a:rPr lang="en-US" sz="1800">
                <a:latin typeface="Calibri"/>
                <a:ea typeface="Calibri"/>
                <a:cs typeface="Calibri"/>
                <a:sym typeface="Calibri"/>
              </a:rPr>
              <a:t>(iii) The expansion of an existing building, provided that-</a:t>
            </a:r>
            <a:endParaRPr/>
          </a:p>
          <a:p>
            <a:pPr indent="-347472" lvl="2" marL="1097280" rtl="0" algn="l">
              <a:lnSpc>
                <a:spcPct val="107000"/>
              </a:lnSpc>
              <a:spcBef>
                <a:spcPts val="800"/>
              </a:spcBef>
              <a:spcAft>
                <a:spcPts val="0"/>
              </a:spcAft>
              <a:buSzPts val="1440"/>
              <a:buChar char="▪"/>
            </a:pPr>
            <a:r>
              <a:rPr lang="en-US" sz="1800">
                <a:latin typeface="Calibri"/>
                <a:ea typeface="Calibri"/>
                <a:cs typeface="Calibri"/>
                <a:sym typeface="Calibri"/>
              </a:rPr>
              <a:t>The existing building is complete in all respects;</a:t>
            </a:r>
            <a:endParaRPr/>
          </a:p>
          <a:p>
            <a:pPr indent="-347472" lvl="2" marL="1097280" rtl="0" algn="l">
              <a:lnSpc>
                <a:spcPct val="107000"/>
              </a:lnSpc>
              <a:spcBef>
                <a:spcPts val="800"/>
              </a:spcBef>
              <a:spcAft>
                <a:spcPts val="0"/>
              </a:spcAft>
              <a:buSzPts val="1440"/>
              <a:buChar char="▪"/>
            </a:pPr>
            <a:r>
              <a:rPr lang="en-US" sz="1800">
                <a:latin typeface="Calibri"/>
                <a:ea typeface="Calibri"/>
                <a:cs typeface="Calibri"/>
                <a:sym typeface="Calibri"/>
              </a:rPr>
              <a:t>The total size in square footage of the expanded building, notwithstanding the number of expansions, is not greater than twice the size of the existing building;</a:t>
            </a:r>
            <a:endParaRPr/>
          </a:p>
          <a:p>
            <a:pPr indent="-347472" lvl="2" marL="1097280" rtl="0" algn="l">
              <a:lnSpc>
                <a:spcPct val="107000"/>
              </a:lnSpc>
              <a:spcBef>
                <a:spcPts val="800"/>
              </a:spcBef>
              <a:spcAft>
                <a:spcPts val="0"/>
              </a:spcAft>
              <a:buSzPts val="1440"/>
              <a:buChar char="▪"/>
            </a:pPr>
            <a:r>
              <a:rPr lang="en-US" sz="1800">
                <a:latin typeface="Calibri"/>
                <a:ea typeface="Calibri"/>
                <a:cs typeface="Calibri"/>
                <a:sym typeface="Calibri"/>
              </a:rPr>
              <a:t>The expansion is joined structurally to the existing building and does not constitute a separate building; and</a:t>
            </a:r>
            <a:endParaRPr/>
          </a:p>
          <a:p>
            <a:pPr indent="-347472" lvl="2" marL="1097280" rtl="0" algn="l">
              <a:lnSpc>
                <a:spcPct val="107000"/>
              </a:lnSpc>
              <a:spcBef>
                <a:spcPts val="800"/>
              </a:spcBef>
              <a:spcAft>
                <a:spcPts val="0"/>
              </a:spcAft>
              <a:buSzPts val="1440"/>
              <a:buChar char="▪"/>
            </a:pPr>
            <a:r>
              <a:rPr lang="en-US" sz="1800">
                <a:latin typeface="Calibri"/>
                <a:ea typeface="Calibri"/>
                <a:cs typeface="Calibri"/>
                <a:sym typeface="Calibri"/>
              </a:rPr>
              <a:t>The costs of the expansion do not exceed the appraised value of the existing building.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txBox="1"/>
          <p:nvPr>
            <p:ph type="ctrTitle"/>
          </p:nvPr>
        </p:nvSpPr>
        <p:spPr>
          <a:xfrm>
            <a:off x="199175" y="2551368"/>
            <a:ext cx="3872068" cy="1991208"/>
          </a:xfrm>
          <a:prstGeom prst="rect">
            <a:avLst/>
          </a:prstGeom>
          <a:noFill/>
          <a:ln>
            <a:noFill/>
          </a:ln>
        </p:spPr>
        <p:txBody>
          <a:bodyPr anchorCtr="0" anchor="b" bIns="45700" lIns="91425" spcFirstLastPara="1" rIns="91425" wrap="square" tIns="45700">
            <a:noAutofit/>
          </a:bodyPr>
          <a:lstStyle/>
          <a:p>
            <a:pPr indent="0" lvl="0" marL="0" rtl="0" algn="ctr">
              <a:lnSpc>
                <a:spcPct val="102000"/>
              </a:lnSpc>
              <a:spcBef>
                <a:spcPts val="0"/>
              </a:spcBef>
              <a:spcAft>
                <a:spcPts val="0"/>
              </a:spcAft>
              <a:buClr>
                <a:schemeClr val="accent1"/>
              </a:buClr>
              <a:buSzPts val="4000"/>
              <a:buFont typeface="Open Sans"/>
              <a:buNone/>
            </a:pPr>
            <a:r>
              <a:rPr lang="en-US" sz="4000"/>
              <a:t>Session Purpose</a:t>
            </a:r>
            <a:endParaRPr/>
          </a:p>
        </p:txBody>
      </p:sp>
      <p:sp>
        <p:nvSpPr>
          <p:cNvPr id="231" name="Google Shape;231;p5"/>
          <p:cNvSpPr txBox="1"/>
          <p:nvPr>
            <p:ph idx="1" type="body"/>
          </p:nvPr>
        </p:nvSpPr>
        <p:spPr>
          <a:xfrm>
            <a:off x="5149441" y="712325"/>
            <a:ext cx="6732852" cy="58639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3000"/>
              <a:buNone/>
            </a:pPr>
            <a:r>
              <a:rPr b="1" lang="en-US">
                <a:solidFill>
                  <a:srgbClr val="A37238"/>
                </a:solidFill>
                <a:latin typeface="Calibri"/>
                <a:ea typeface="Calibri"/>
                <a:cs typeface="Calibri"/>
                <a:sym typeface="Calibri"/>
              </a:rPr>
              <a:t>Learn how to determine if, and to what extent, State agencies are permitted to charge expenditures for construction, building maintenance, repairs, alterations, etc. as:</a:t>
            </a:r>
            <a:endParaRPr/>
          </a:p>
          <a:p>
            <a:pPr indent="0" lvl="0" marL="0" marR="0" rtl="0" algn="l">
              <a:lnSpc>
                <a:spcPct val="100000"/>
              </a:lnSpc>
              <a:spcBef>
                <a:spcPts val="800"/>
              </a:spcBef>
              <a:spcAft>
                <a:spcPts val="0"/>
              </a:spcAft>
              <a:buSzPts val="3000"/>
              <a:buNone/>
            </a:pPr>
            <a:r>
              <a:t/>
            </a:r>
            <a:endParaRPr b="1">
              <a:solidFill>
                <a:schemeClr val="accent4"/>
              </a:solidFill>
              <a:latin typeface="Calibri"/>
              <a:ea typeface="Calibri"/>
              <a:cs typeface="Calibri"/>
              <a:sym typeface="Calibri"/>
            </a:endParaRPr>
          </a:p>
          <a:p>
            <a:pPr indent="-347472" lvl="0" marL="347472" marR="0" rtl="0" algn="l">
              <a:lnSpc>
                <a:spcPct val="125000"/>
              </a:lnSpc>
              <a:spcBef>
                <a:spcPts val="800"/>
              </a:spcBef>
              <a:spcAft>
                <a:spcPts val="0"/>
              </a:spcAft>
              <a:buSzPts val="2500"/>
              <a:buFont typeface="Noto Sans Symbols"/>
              <a:buChar char="▪"/>
            </a:pPr>
            <a:r>
              <a:rPr lang="en-US" sz="2000">
                <a:latin typeface="Calibri"/>
                <a:ea typeface="Calibri"/>
                <a:cs typeface="Calibri"/>
                <a:sym typeface="Calibri"/>
              </a:rPr>
              <a:t>Administrative costs of the VR program;</a:t>
            </a:r>
            <a:endParaRPr/>
          </a:p>
          <a:p>
            <a:pPr indent="-347472" lvl="0" marL="347472" marR="0" rtl="0" algn="l">
              <a:lnSpc>
                <a:spcPct val="125000"/>
              </a:lnSpc>
              <a:spcBef>
                <a:spcPts val="1200"/>
              </a:spcBef>
              <a:spcAft>
                <a:spcPts val="0"/>
              </a:spcAft>
              <a:buSzPts val="2500"/>
              <a:buFont typeface="Noto Sans Symbols"/>
              <a:buChar char="▪"/>
            </a:pPr>
            <a:r>
              <a:rPr lang="en-US" sz="2000">
                <a:latin typeface="Calibri"/>
                <a:ea typeface="Calibri"/>
                <a:cs typeface="Calibri"/>
                <a:sym typeface="Calibri"/>
              </a:rPr>
              <a:t>Expenditures for the establishment, development or improvement (commonly known as the "establishment" authority) of a community rehabilitation program (CRP) facility; or</a:t>
            </a:r>
            <a:endParaRPr/>
          </a:p>
          <a:p>
            <a:pPr indent="-347472" lvl="0" marL="347472" marR="0" rtl="0" algn="l">
              <a:lnSpc>
                <a:spcPct val="125000"/>
              </a:lnSpc>
              <a:spcBef>
                <a:spcPts val="1200"/>
              </a:spcBef>
              <a:spcAft>
                <a:spcPts val="0"/>
              </a:spcAft>
              <a:buSzPts val="2500"/>
              <a:buFont typeface="Noto Sans Symbols"/>
              <a:buChar char="▪"/>
            </a:pPr>
            <a:r>
              <a:rPr lang="en-US" sz="2000">
                <a:latin typeface="Calibri"/>
                <a:ea typeface="Calibri"/>
                <a:cs typeface="Calibri"/>
                <a:sym typeface="Calibri"/>
              </a:rPr>
              <a:t>Construction of a CRP facility expenses; and</a:t>
            </a:r>
            <a:endParaRPr/>
          </a:p>
          <a:p>
            <a:pPr indent="-347472" lvl="0" marL="347472" marR="0" rtl="0" algn="l">
              <a:lnSpc>
                <a:spcPct val="125000"/>
              </a:lnSpc>
              <a:spcBef>
                <a:spcPts val="1200"/>
              </a:spcBef>
              <a:spcAft>
                <a:spcPts val="0"/>
              </a:spcAft>
              <a:buSzPts val="2500"/>
              <a:buFont typeface="Noto Sans Symbols"/>
              <a:buChar char="▪"/>
            </a:pPr>
            <a:r>
              <a:rPr lang="en-US" sz="2000">
                <a:latin typeface="Calibri"/>
                <a:ea typeface="Calibri"/>
                <a:cs typeface="Calibri"/>
                <a:sym typeface="Calibri"/>
              </a:rPr>
              <a:t>Identify the applicable non-Federal share of administrative, establishment and construction costs (Match).</a:t>
            </a:r>
            <a:endParaRPr/>
          </a:p>
        </p:txBody>
      </p:sp>
      <p:pic>
        <p:nvPicPr>
          <p:cNvPr id="232" name="Google Shape;232;p5"/>
          <p:cNvPicPr preferRelativeResize="0"/>
          <p:nvPr/>
        </p:nvPicPr>
        <p:blipFill rotWithShape="1">
          <a:blip r:embed="rId3">
            <a:alphaModFix/>
          </a:blip>
          <a:srcRect b="0" l="0" r="0" t="0"/>
          <a:stretch/>
        </p:blipFill>
        <p:spPr>
          <a:xfrm>
            <a:off x="1659078" y="1616597"/>
            <a:ext cx="952262" cy="134050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0"/>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 </a:t>
            </a:r>
            <a:r>
              <a:rPr b="0" lang="en-US" sz="3200"/>
              <a:t>(4)</a:t>
            </a:r>
            <a:endParaRPr/>
          </a:p>
        </p:txBody>
      </p:sp>
      <p:sp>
        <p:nvSpPr>
          <p:cNvPr id="567" name="Google Shape;567;p50"/>
          <p:cNvSpPr txBox="1"/>
          <p:nvPr/>
        </p:nvSpPr>
        <p:spPr>
          <a:xfrm>
            <a:off x="828071" y="2097360"/>
            <a:ext cx="4800316" cy="1531133"/>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Clr>
                <a:srgbClr val="214D8D"/>
              </a:buClr>
              <a:buSzPts val="2500"/>
              <a:buFont typeface="Arial"/>
              <a:buNone/>
            </a:pPr>
            <a:r>
              <a:rPr b="1" i="0" lang="en-US" sz="2000" u="none" cap="none" strike="noStrike">
                <a:solidFill>
                  <a:srgbClr val="4C7A75"/>
                </a:solidFill>
                <a:latin typeface="Calibri"/>
                <a:ea typeface="Calibri"/>
                <a:cs typeface="Calibri"/>
                <a:sym typeface="Calibri"/>
              </a:rPr>
              <a:t>Pursuant to 34 C.F.R. § 361.5(c)(17), establishment of a facility for a public or nonprofit community rehabilitation program means (continued) –</a:t>
            </a:r>
            <a:endParaRPr b="0" i="0" sz="1400" u="none" cap="none" strike="noStrike">
              <a:solidFill>
                <a:srgbClr val="000000"/>
              </a:solidFill>
              <a:latin typeface="Arial"/>
              <a:ea typeface="Arial"/>
              <a:cs typeface="Arial"/>
              <a:sym typeface="Arial"/>
            </a:endParaRPr>
          </a:p>
        </p:txBody>
      </p:sp>
      <p:sp>
        <p:nvSpPr>
          <p:cNvPr id="568" name="Google Shape;568;p50"/>
          <p:cNvSpPr txBox="1"/>
          <p:nvPr>
            <p:ph idx="1" type="body"/>
          </p:nvPr>
        </p:nvSpPr>
        <p:spPr>
          <a:xfrm>
            <a:off x="828071" y="3762163"/>
            <a:ext cx="4800316" cy="1710790"/>
          </a:xfrm>
          <a:prstGeom prst="rect">
            <a:avLst/>
          </a:prstGeom>
          <a:noFill/>
          <a:ln>
            <a:noFill/>
          </a:ln>
        </p:spPr>
        <p:txBody>
          <a:bodyPr anchorCtr="0" anchor="t" bIns="45700" lIns="91425" spcFirstLastPara="1" rIns="91425" wrap="square" tIns="45700">
            <a:normAutofit lnSpcReduction="10000"/>
          </a:bodyPr>
          <a:lstStyle/>
          <a:p>
            <a:pPr indent="-347472" lvl="0" marL="347472" marR="0" rtl="0" algn="l">
              <a:lnSpc>
                <a:spcPct val="107000"/>
              </a:lnSpc>
              <a:spcBef>
                <a:spcPts val="0"/>
              </a:spcBef>
              <a:spcAft>
                <a:spcPts val="0"/>
              </a:spcAft>
              <a:buSzPts val="2500"/>
              <a:buFont typeface="Noto Sans Symbols"/>
              <a:buChar char="▪"/>
            </a:pPr>
            <a:r>
              <a:rPr lang="en-US" sz="2000">
                <a:latin typeface="Calibri"/>
                <a:ea typeface="Calibri"/>
                <a:cs typeface="Calibri"/>
                <a:sym typeface="Calibri"/>
              </a:rPr>
              <a:t>(iv) Architect’s fees, site survey, and soil investigation, if necessary in connection with the acquisition, remodeling, alteration, or expansion of an existing building.</a:t>
            </a:r>
            <a:endParaRPr/>
          </a:p>
        </p:txBody>
      </p:sp>
      <p:sp>
        <p:nvSpPr>
          <p:cNvPr id="569" name="Google Shape;569;p50"/>
          <p:cNvSpPr txBox="1"/>
          <p:nvPr/>
        </p:nvSpPr>
        <p:spPr>
          <a:xfrm>
            <a:off x="6688532" y="3762163"/>
            <a:ext cx="4800316" cy="1916978"/>
          </a:xfrm>
          <a:prstGeom prst="rect">
            <a:avLst/>
          </a:prstGeom>
          <a:noFill/>
          <a:ln>
            <a:noFill/>
          </a:ln>
        </p:spPr>
        <p:txBody>
          <a:bodyPr anchorCtr="0" anchor="t" bIns="45700" lIns="91425" spcFirstLastPara="1" rIns="91425" wrap="square" tIns="45700">
            <a:normAutofit lnSpcReduction="10000"/>
          </a:bodyPr>
          <a:lstStyle/>
          <a:p>
            <a:pPr indent="-347472" lvl="0" marL="347472" marR="0" rtl="0" algn="l">
              <a:lnSpc>
                <a:spcPct val="107000"/>
              </a:lnSpc>
              <a:spcBef>
                <a:spcPts val="0"/>
              </a:spcBef>
              <a:spcAft>
                <a:spcPts val="0"/>
              </a:spcAft>
              <a:buClr>
                <a:srgbClr val="214D8D"/>
              </a:buClr>
              <a:buSzPts val="2500"/>
              <a:buFont typeface="Noto Sans Symbols"/>
              <a:buChar char="▪"/>
            </a:pPr>
            <a:r>
              <a:rPr b="0" i="0" lang="en-US" sz="2000" u="none" cap="none" strike="noStrike">
                <a:solidFill>
                  <a:schemeClr val="dk1"/>
                </a:solidFill>
                <a:latin typeface="Calibri"/>
                <a:ea typeface="Calibri"/>
                <a:cs typeface="Calibri"/>
                <a:sym typeface="Calibri"/>
              </a:rPr>
              <a:t>(v) The acquisition of fixed or movable equipment, including the cost of installation of the equipment, if necessary to establish, develop, or improve a community rehabilitation program.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1"/>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 </a:t>
            </a:r>
            <a:r>
              <a:rPr b="0" lang="en-US" sz="3200"/>
              <a:t>(5)</a:t>
            </a:r>
            <a:endParaRPr/>
          </a:p>
        </p:txBody>
      </p:sp>
      <p:sp>
        <p:nvSpPr>
          <p:cNvPr id="575" name="Google Shape;575;p51"/>
          <p:cNvSpPr txBox="1"/>
          <p:nvPr>
            <p:ph idx="1" type="body"/>
          </p:nvPr>
        </p:nvSpPr>
        <p:spPr>
          <a:xfrm>
            <a:off x="5722021" y="2421384"/>
            <a:ext cx="5300112" cy="269746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Pursuant to 34 C.F.R. § 361.60, a VR agency must contribute a non-Federal share of 21.3 percent of the total cost of most VR expenditures, including those expenditures incurred for the establishment, development, or improvement of a facility for a CRP. </a:t>
            </a:r>
            <a:endParaRPr/>
          </a:p>
        </p:txBody>
      </p:sp>
      <p:sp>
        <p:nvSpPr>
          <p:cNvPr id="576" name="Google Shape;576;p51"/>
          <p:cNvSpPr/>
          <p:nvPr/>
        </p:nvSpPr>
        <p:spPr>
          <a:xfrm>
            <a:off x="903041" y="2146852"/>
            <a:ext cx="4021987" cy="3038534"/>
          </a:xfrm>
          <a:prstGeom prst="rect">
            <a:avLst/>
          </a:prstGeom>
          <a:solidFill>
            <a:schemeClr val="accent3">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8A19B"/>
              </a:solidFill>
              <a:latin typeface="Open Sans"/>
              <a:ea typeface="Open Sans"/>
              <a:cs typeface="Open Sans"/>
              <a:sym typeface="Open Sans"/>
            </a:endParaRPr>
          </a:p>
        </p:txBody>
      </p:sp>
      <p:pic>
        <p:nvPicPr>
          <p:cNvPr id="577" name="Google Shape;577;p51"/>
          <p:cNvPicPr preferRelativeResize="0"/>
          <p:nvPr/>
        </p:nvPicPr>
        <p:blipFill rotWithShape="1">
          <a:blip r:embed="rId3">
            <a:alphaModFix/>
          </a:blip>
          <a:srcRect b="0" l="0" r="0" t="0"/>
          <a:stretch/>
        </p:blipFill>
        <p:spPr>
          <a:xfrm>
            <a:off x="1665149" y="1916645"/>
            <a:ext cx="2556588" cy="349894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2"/>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 </a:t>
            </a:r>
            <a:r>
              <a:rPr b="0" lang="en-US" sz="3200"/>
              <a:t>(6)</a:t>
            </a:r>
            <a:endParaRPr/>
          </a:p>
        </p:txBody>
      </p:sp>
      <p:sp>
        <p:nvSpPr>
          <p:cNvPr id="583" name="Google Shape;583;p52"/>
          <p:cNvSpPr txBox="1"/>
          <p:nvPr>
            <p:ph idx="1" type="body"/>
          </p:nvPr>
        </p:nvSpPr>
        <p:spPr>
          <a:xfrm>
            <a:off x="731520" y="2382045"/>
            <a:ext cx="6680232" cy="340019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The VR regulations permit a VR agency to accept contributions from private entities, such as a CRP, for satisfying its non-Federal share of expenditures made under the VR services portion of the Unified or Combined State Plan, in a few narrow circumstances, only one of which is applicable here.</a:t>
            </a:r>
            <a:endParaRPr/>
          </a:p>
          <a:p>
            <a:pPr indent="0" lvl="0" marL="0" marR="0" rtl="0" algn="l">
              <a:lnSpc>
                <a:spcPct val="107000"/>
              </a:lnSpc>
              <a:spcBef>
                <a:spcPts val="800"/>
              </a:spcBef>
              <a:spcAft>
                <a:spcPts val="0"/>
              </a:spcAft>
              <a:buSzPts val="2500"/>
              <a:buNone/>
            </a:pPr>
            <a:r>
              <a:rPr lang="en-US" sz="2000">
                <a:latin typeface="Calibri"/>
                <a:ea typeface="Calibri"/>
                <a:cs typeface="Calibri"/>
                <a:sym typeface="Calibri"/>
              </a:rPr>
              <a:t>A VR agency </a:t>
            </a:r>
            <a:r>
              <a:rPr b="1" lang="en-US" sz="2000">
                <a:latin typeface="Calibri"/>
                <a:ea typeface="Calibri"/>
                <a:cs typeface="Calibri"/>
                <a:sym typeface="Calibri"/>
              </a:rPr>
              <a:t>may count expenditures </a:t>
            </a:r>
            <a:r>
              <a:rPr lang="en-US" sz="2000">
                <a:latin typeface="Calibri"/>
                <a:ea typeface="Calibri"/>
                <a:cs typeface="Calibri"/>
                <a:sym typeface="Calibri"/>
              </a:rPr>
              <a:t>incurred with contributions from private entities toward satisfying its VR match requirements if those contributions are earmarked for meeting the State’s share of establishing a CRP (34 C.F.R. § 361.60(b)(3)(i)):</a:t>
            </a:r>
            <a:endParaRPr/>
          </a:p>
        </p:txBody>
      </p:sp>
      <p:sp>
        <p:nvSpPr>
          <p:cNvPr id="584" name="Google Shape;584;p52"/>
          <p:cNvSpPr/>
          <p:nvPr/>
        </p:nvSpPr>
        <p:spPr>
          <a:xfrm>
            <a:off x="9884779" y="3453705"/>
            <a:ext cx="2307221" cy="3038534"/>
          </a:xfrm>
          <a:prstGeom prst="rect">
            <a:avLst/>
          </a:prstGeom>
          <a:solidFill>
            <a:schemeClr val="accent3">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73654"/>
              </a:solidFill>
              <a:latin typeface="Open Sans"/>
              <a:ea typeface="Open Sans"/>
              <a:cs typeface="Open Sans"/>
              <a:sym typeface="Open Sans"/>
            </a:endParaRPr>
          </a:p>
        </p:txBody>
      </p:sp>
      <p:pic>
        <p:nvPicPr>
          <p:cNvPr id="585" name="Google Shape;585;p52"/>
          <p:cNvPicPr preferRelativeResize="0"/>
          <p:nvPr/>
        </p:nvPicPr>
        <p:blipFill rotWithShape="1">
          <a:blip r:embed="rId3">
            <a:alphaModFix/>
          </a:blip>
          <a:srcRect b="0" l="0" r="0" t="0"/>
          <a:stretch/>
        </p:blipFill>
        <p:spPr>
          <a:xfrm>
            <a:off x="9523106" y="2400588"/>
            <a:ext cx="2218584" cy="409165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3"/>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a:t>
            </a:r>
            <a:r>
              <a:rPr b="0" lang="en-US" sz="3200"/>
              <a:t> (7)</a:t>
            </a:r>
            <a:endParaRPr/>
          </a:p>
        </p:txBody>
      </p:sp>
      <p:sp>
        <p:nvSpPr>
          <p:cNvPr id="591" name="Google Shape;591;p53"/>
          <p:cNvSpPr txBox="1"/>
          <p:nvPr>
            <p:ph idx="1" type="body"/>
          </p:nvPr>
        </p:nvSpPr>
        <p:spPr>
          <a:xfrm>
            <a:off x="2890866" y="2353648"/>
            <a:ext cx="8597981" cy="2831738"/>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250"/>
              <a:buNone/>
            </a:pPr>
            <a:r>
              <a:rPr lang="en-US" sz="1800">
                <a:latin typeface="Calibri"/>
                <a:ea typeface="Calibri"/>
                <a:cs typeface="Calibri"/>
                <a:sym typeface="Calibri"/>
              </a:rPr>
              <a:t>Contributions by private entities. Expenditures made from contributions by private organizations, agencies, or individuals that are deposited in the account of the State agency or sole local agency in accordance with State law and that are earmarked, under a condition imposed by the contributor, may be used as part of the non-Federal share under this section if the funds are earmarked for —</a:t>
            </a:r>
            <a:endParaRPr/>
          </a:p>
          <a:p>
            <a:pPr indent="0" lvl="0" marL="0" marR="0" rtl="0" algn="l">
              <a:lnSpc>
                <a:spcPct val="107000"/>
              </a:lnSpc>
              <a:spcBef>
                <a:spcPts val="800"/>
              </a:spcBef>
              <a:spcAft>
                <a:spcPts val="0"/>
              </a:spcAft>
              <a:buSzPts val="2250"/>
              <a:buNone/>
            </a:pPr>
            <a:r>
              <a:rPr b="1" i="1" lang="en-US" sz="1800">
                <a:latin typeface="Calibri"/>
                <a:ea typeface="Calibri"/>
                <a:cs typeface="Calibri"/>
                <a:sym typeface="Calibri"/>
              </a:rPr>
              <a:t>Meeting in whole or in part the State's share for establishing a community rehabilitation program or constructing a particular facility for community rehabilitation program purposes…</a:t>
            </a:r>
            <a:endParaRPr/>
          </a:p>
        </p:txBody>
      </p:sp>
      <p:pic>
        <p:nvPicPr>
          <p:cNvPr id="592" name="Google Shape;592;p53"/>
          <p:cNvPicPr preferRelativeResize="0"/>
          <p:nvPr/>
        </p:nvPicPr>
        <p:blipFill rotWithShape="1">
          <a:blip r:embed="rId3">
            <a:alphaModFix/>
          </a:blip>
          <a:srcRect b="0" l="0" r="0" t="0"/>
          <a:stretch/>
        </p:blipFill>
        <p:spPr>
          <a:xfrm flipH="1">
            <a:off x="-208344" y="3525442"/>
            <a:ext cx="3154100" cy="307877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4"/>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Establishment of a Facility for a Public or Nonprofit CRP</a:t>
            </a:r>
            <a:r>
              <a:rPr b="0" lang="en-US" sz="3200"/>
              <a:t> (8)</a:t>
            </a:r>
            <a:endParaRPr/>
          </a:p>
        </p:txBody>
      </p:sp>
      <p:sp>
        <p:nvSpPr>
          <p:cNvPr id="598" name="Google Shape;598;p54"/>
          <p:cNvSpPr txBox="1"/>
          <p:nvPr/>
        </p:nvSpPr>
        <p:spPr>
          <a:xfrm>
            <a:off x="745704" y="2143506"/>
            <a:ext cx="5364480" cy="565617"/>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Clr>
                <a:srgbClr val="214D8D"/>
              </a:buClr>
              <a:buSzPts val="3000"/>
              <a:buFont typeface="Arial"/>
              <a:buNone/>
            </a:pPr>
            <a:r>
              <a:rPr b="1" i="0" lang="en-US" sz="2400" u="none" cap="none" strike="noStrike">
                <a:solidFill>
                  <a:srgbClr val="4C7A75"/>
                </a:solidFill>
                <a:latin typeface="Calibri"/>
                <a:ea typeface="Calibri"/>
                <a:cs typeface="Calibri"/>
                <a:sym typeface="Calibri"/>
              </a:rPr>
              <a:t>Cautions—</a:t>
            </a:r>
            <a:endParaRPr b="0" i="0" sz="1400" u="none" cap="none" strike="noStrike">
              <a:solidFill>
                <a:srgbClr val="000000"/>
              </a:solidFill>
              <a:latin typeface="Arial"/>
              <a:ea typeface="Arial"/>
              <a:cs typeface="Arial"/>
              <a:sym typeface="Arial"/>
            </a:endParaRPr>
          </a:p>
        </p:txBody>
      </p:sp>
      <p:sp>
        <p:nvSpPr>
          <p:cNvPr id="599" name="Google Shape;599;p54"/>
          <p:cNvSpPr txBox="1"/>
          <p:nvPr>
            <p:ph idx="1" type="body"/>
          </p:nvPr>
        </p:nvSpPr>
        <p:spPr>
          <a:xfrm>
            <a:off x="745704" y="2915111"/>
            <a:ext cx="5364480" cy="2332751"/>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250"/>
              <a:buNone/>
            </a:pPr>
            <a:r>
              <a:rPr lang="en-US" sz="1800">
                <a:latin typeface="Calibri"/>
                <a:ea typeface="Calibri"/>
                <a:cs typeface="Calibri"/>
                <a:sym typeface="Calibri"/>
              </a:rPr>
              <a:t>Neither the statutory nor regulatory definition of a facility for a public or non-profit CRP include activities related to off-site improvements (Section 7(6) of the Act and 34 C.F.R. § 361.5(c)(10)). These include access roads, sidewalks and curbs, sewers, utility lines, etc. that are off the land being developed (34 C.F.R. § 361.5(c)(10)(vii)).</a:t>
            </a:r>
            <a:endParaRPr/>
          </a:p>
        </p:txBody>
      </p:sp>
      <p:sp>
        <p:nvSpPr>
          <p:cNvPr id="600" name="Google Shape;600;p54"/>
          <p:cNvSpPr txBox="1"/>
          <p:nvPr/>
        </p:nvSpPr>
        <p:spPr>
          <a:xfrm>
            <a:off x="6325831" y="2915112"/>
            <a:ext cx="5364480" cy="2417942"/>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Clr>
                <a:srgbClr val="214D8D"/>
              </a:buClr>
              <a:buSzPts val="2250"/>
              <a:buFont typeface="Arial"/>
              <a:buNone/>
            </a:pPr>
            <a:r>
              <a:rPr b="0" i="0" lang="en-US" sz="1800" u="none" cap="none" strike="noStrike">
                <a:solidFill>
                  <a:schemeClr val="dk1"/>
                </a:solidFill>
                <a:latin typeface="Calibri"/>
                <a:ea typeface="Calibri"/>
                <a:cs typeface="Calibri"/>
                <a:sym typeface="Calibri"/>
              </a:rPr>
              <a:t>The definition of establishment of a public or non-profit CRP at 34 C.F.R. § 361.5(c)(16)(iii) specifically excludes operating expenses. Examples of ongoing operating expenses include depreciation, utilities, supplies, travel, and communications (34 C.F.R. § 361.5(c)(16)(iii)).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5"/>
          <p:cNvSpPr txBox="1"/>
          <p:nvPr>
            <p:ph type="ctrTitle"/>
          </p:nvPr>
        </p:nvSpPr>
        <p:spPr>
          <a:xfrm>
            <a:off x="5310216" y="1266529"/>
            <a:ext cx="3872068" cy="717764"/>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Recap </a:t>
            </a:r>
            <a:r>
              <a:rPr b="0" lang="en-US" sz="3200"/>
              <a:t>(2)</a:t>
            </a:r>
            <a:endParaRPr/>
          </a:p>
        </p:txBody>
      </p:sp>
      <p:sp>
        <p:nvSpPr>
          <p:cNvPr id="607" name="Google Shape;607;p55"/>
          <p:cNvSpPr txBox="1"/>
          <p:nvPr>
            <p:ph idx="1" type="body"/>
          </p:nvPr>
        </p:nvSpPr>
        <p:spPr>
          <a:xfrm>
            <a:off x="5310216" y="2300198"/>
            <a:ext cx="5963920" cy="3873421"/>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2250"/>
              <a:buNone/>
            </a:pPr>
            <a:r>
              <a:rPr lang="en-US" sz="1800">
                <a:latin typeface="Calibri"/>
                <a:ea typeface="Calibri"/>
                <a:cs typeface="Calibri"/>
                <a:sym typeface="Calibri"/>
              </a:rPr>
              <a:t>Slides 22 to 40 outlined the general requirements to develop or improve a public or non-profit CRP regardless of which authority for capital expenditures is applied.  </a:t>
            </a:r>
            <a:endParaRPr/>
          </a:p>
          <a:p>
            <a:pPr indent="0" lvl="0" marL="0" rtl="0" algn="l">
              <a:lnSpc>
                <a:spcPct val="108000"/>
              </a:lnSpc>
              <a:spcBef>
                <a:spcPts val="1000"/>
              </a:spcBef>
              <a:spcAft>
                <a:spcPts val="0"/>
              </a:spcAft>
              <a:buSzPts val="2250"/>
              <a:buNone/>
            </a:pPr>
            <a:r>
              <a:rPr lang="en-US" sz="1800">
                <a:latin typeface="Calibri"/>
                <a:ea typeface="Calibri"/>
                <a:cs typeface="Calibri"/>
                <a:sym typeface="Calibri"/>
              </a:rPr>
              <a:t>We then proceeded to discuss additional requirements on slides 41 to 54 that are specific to either the construction or establishment of a CRP facility.   </a:t>
            </a:r>
            <a:endParaRPr/>
          </a:p>
          <a:p>
            <a:pPr indent="0" lvl="0" marL="0" rtl="0" algn="l">
              <a:lnSpc>
                <a:spcPct val="108000"/>
              </a:lnSpc>
              <a:spcBef>
                <a:spcPts val="1000"/>
              </a:spcBef>
              <a:spcAft>
                <a:spcPts val="0"/>
              </a:spcAft>
              <a:buSzPts val="2250"/>
              <a:buNone/>
            </a:pPr>
            <a:r>
              <a:rPr lang="en-US" sz="1800">
                <a:latin typeface="Calibri"/>
                <a:ea typeface="Calibri"/>
                <a:cs typeface="Calibri"/>
                <a:sym typeface="Calibri"/>
              </a:rPr>
              <a:t>The remaining content slides outline two special considerations applicable to both authorities – namely, </a:t>
            </a:r>
            <a:endParaRPr/>
          </a:p>
          <a:p>
            <a:pPr indent="-347472" lvl="0" marL="347472" rtl="0" algn="l">
              <a:lnSpc>
                <a:spcPct val="108000"/>
              </a:lnSpc>
              <a:spcBef>
                <a:spcPts val="1000"/>
              </a:spcBef>
              <a:spcAft>
                <a:spcPts val="0"/>
              </a:spcAft>
              <a:buSzPts val="2250"/>
              <a:buFont typeface="Noto Sans Symbols"/>
              <a:buChar char="▪"/>
            </a:pPr>
            <a:r>
              <a:rPr lang="en-US" sz="1800">
                <a:latin typeface="Calibri"/>
                <a:ea typeface="Calibri"/>
                <a:cs typeface="Calibri"/>
                <a:sym typeface="Calibri"/>
              </a:rPr>
              <a:t>cost allocation and </a:t>
            </a:r>
            <a:endParaRPr/>
          </a:p>
          <a:p>
            <a:pPr indent="-347472" lvl="0" marL="347472" rtl="0" algn="l">
              <a:lnSpc>
                <a:spcPct val="108000"/>
              </a:lnSpc>
              <a:spcBef>
                <a:spcPts val="1000"/>
              </a:spcBef>
              <a:spcAft>
                <a:spcPts val="0"/>
              </a:spcAft>
              <a:buSzPts val="2250"/>
              <a:buFont typeface="Noto Sans Symbols"/>
              <a:buChar char="▪"/>
            </a:pPr>
            <a:r>
              <a:rPr lang="en-US" sz="1800">
                <a:latin typeface="Calibri"/>
                <a:ea typeface="Calibri"/>
                <a:cs typeface="Calibri"/>
                <a:sym typeface="Calibri"/>
              </a:rPr>
              <a:t>Federal interest.</a:t>
            </a:r>
            <a:endParaRPr/>
          </a:p>
          <a:p>
            <a:pPr indent="0" lvl="0" marL="0" rtl="0" algn="l">
              <a:lnSpc>
                <a:spcPct val="108000"/>
              </a:lnSpc>
              <a:spcBef>
                <a:spcPts val="1000"/>
              </a:spcBef>
              <a:spcAft>
                <a:spcPts val="0"/>
              </a:spcAft>
              <a:buSzPts val="3000"/>
              <a:buNone/>
            </a:pPr>
            <a:r>
              <a:t/>
            </a:r>
            <a:endParaRPr/>
          </a:p>
        </p:txBody>
      </p:sp>
      <p:sp>
        <p:nvSpPr>
          <p:cNvPr id="608" name="Google Shape;608;p55"/>
          <p:cNvSpPr/>
          <p:nvPr/>
        </p:nvSpPr>
        <p:spPr>
          <a:xfrm>
            <a:off x="675861" y="851925"/>
            <a:ext cx="4219871" cy="5440964"/>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609" name="Google Shape;609;p55"/>
          <p:cNvPicPr preferRelativeResize="0"/>
          <p:nvPr/>
        </p:nvPicPr>
        <p:blipFill rotWithShape="1">
          <a:blip r:embed="rId3">
            <a:alphaModFix/>
          </a:blip>
          <a:srcRect b="0" l="0" r="0" t="0"/>
          <a:stretch/>
        </p:blipFill>
        <p:spPr>
          <a:xfrm>
            <a:off x="1394362" y="565111"/>
            <a:ext cx="2448433" cy="632386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6"/>
          <p:cNvSpPr txBox="1"/>
          <p:nvPr>
            <p:ph type="title"/>
          </p:nvPr>
        </p:nvSpPr>
        <p:spPr>
          <a:xfrm>
            <a:off x="577851" y="482758"/>
            <a:ext cx="7662672" cy="1080406"/>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lt1"/>
              </a:buClr>
              <a:buSzPts val="6000"/>
              <a:buFont typeface="Open Sans"/>
              <a:buNone/>
            </a:pPr>
            <a:r>
              <a:rPr b="1" lang="en-US"/>
              <a:t>Cost Allocation</a:t>
            </a:r>
            <a:endParaRPr/>
          </a:p>
        </p:txBody>
      </p:sp>
      <p:pic>
        <p:nvPicPr>
          <p:cNvPr id="615" name="Google Shape;615;p56"/>
          <p:cNvPicPr preferRelativeResize="0"/>
          <p:nvPr/>
        </p:nvPicPr>
        <p:blipFill rotWithShape="1">
          <a:blip r:embed="rId3">
            <a:alphaModFix/>
          </a:blip>
          <a:srcRect b="0" l="0" r="0" t="0"/>
          <a:stretch/>
        </p:blipFill>
        <p:spPr>
          <a:xfrm rot="1439828">
            <a:off x="6668703" y="488610"/>
            <a:ext cx="5046002" cy="7103293"/>
          </a:xfrm>
          <a:prstGeom prst="rect">
            <a:avLst/>
          </a:prstGeom>
          <a:noFill/>
          <a:ln>
            <a:noFill/>
          </a:ln>
        </p:spPr>
      </p:pic>
      <p:cxnSp>
        <p:nvCxnSpPr>
          <p:cNvPr id="616" name="Google Shape;616;p56"/>
          <p:cNvCxnSpPr/>
          <p:nvPr/>
        </p:nvCxnSpPr>
        <p:spPr>
          <a:xfrm>
            <a:off x="664502" y="1885685"/>
            <a:ext cx="6222681" cy="0"/>
          </a:xfrm>
          <a:prstGeom prst="straightConnector1">
            <a:avLst/>
          </a:prstGeom>
          <a:noFill/>
          <a:ln cap="flat" cmpd="sng" w="31750">
            <a:solidFill>
              <a:schemeClr val="accent4"/>
            </a:solidFill>
            <a:prstDash val="solid"/>
            <a:miter lim="800000"/>
            <a:headEnd len="sm" w="sm" type="none"/>
            <a:tailEnd len="sm" w="sm" type="non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7"/>
          <p:cNvSpPr txBox="1"/>
          <p:nvPr>
            <p:ph type="ctrTitle"/>
          </p:nvPr>
        </p:nvSpPr>
        <p:spPr>
          <a:xfrm>
            <a:off x="0" y="2727900"/>
            <a:ext cx="4437566" cy="128940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Methodology – Cost Allocation</a:t>
            </a:r>
            <a:endParaRPr/>
          </a:p>
        </p:txBody>
      </p:sp>
      <p:sp>
        <p:nvSpPr>
          <p:cNvPr id="622" name="Google Shape;622;p57"/>
          <p:cNvSpPr txBox="1"/>
          <p:nvPr>
            <p:ph idx="1" type="body"/>
          </p:nvPr>
        </p:nvSpPr>
        <p:spPr>
          <a:xfrm>
            <a:off x="5236643" y="1830542"/>
            <a:ext cx="5963920" cy="3427257"/>
          </a:xfrm>
          <a:prstGeom prst="rect">
            <a:avLst/>
          </a:prstGeom>
          <a:noFill/>
          <a:ln>
            <a:noFill/>
          </a:ln>
        </p:spPr>
        <p:txBody>
          <a:bodyPr anchorCtr="0" anchor="t" bIns="45700" lIns="91425" spcFirstLastPara="1" rIns="91425" wrap="square" tIns="45700">
            <a:noAutofit/>
          </a:bodyPr>
          <a:lstStyle/>
          <a:p>
            <a:pPr indent="-347472" lvl="0" marL="347472" rtl="0" algn="l">
              <a:lnSpc>
                <a:spcPct val="108000"/>
              </a:lnSpc>
              <a:spcBef>
                <a:spcPts val="0"/>
              </a:spcBef>
              <a:spcAft>
                <a:spcPts val="0"/>
              </a:spcAft>
              <a:buSzPts val="2500"/>
              <a:buFont typeface="Noto Sans Symbols"/>
              <a:buChar char="▪"/>
            </a:pPr>
            <a:r>
              <a:rPr lang="en-US" sz="2000">
                <a:latin typeface="Calibri"/>
                <a:ea typeface="Calibri"/>
                <a:cs typeface="Calibri"/>
                <a:sym typeface="Calibri"/>
              </a:rPr>
              <a:t>CRPs may serve consumers who are neither VR applicants, recipients, nor eligible individuals. CRPs likewise often provide services other than those permitted by the Act.</a:t>
            </a:r>
            <a:endParaRPr/>
          </a:p>
          <a:p>
            <a:pPr indent="-347472" lvl="0" marL="347472" rtl="0" algn="l">
              <a:lnSpc>
                <a:spcPct val="108000"/>
              </a:lnSpc>
              <a:spcBef>
                <a:spcPts val="1000"/>
              </a:spcBef>
              <a:spcAft>
                <a:spcPts val="0"/>
              </a:spcAft>
              <a:buSzPts val="2500"/>
              <a:buFont typeface="Noto Sans Symbols"/>
              <a:buChar char="▪"/>
            </a:pPr>
            <a:r>
              <a:rPr lang="en-US" sz="2000">
                <a:latin typeface="Calibri"/>
                <a:ea typeface="Calibri"/>
                <a:cs typeface="Calibri"/>
                <a:sym typeface="Calibri"/>
              </a:rPr>
              <a:t> Accordingly, VR agencies must review the cost categories included in establishment or construction projects to determine an appropriate methodology by which the costs will be distributed in accordance with the benefits received (2 C.F.R. § 200.405).</a:t>
            </a:r>
            <a:endParaRPr/>
          </a:p>
          <a:p>
            <a:pPr indent="-125222" lvl="0" marL="347472" rtl="0" algn="l">
              <a:lnSpc>
                <a:spcPct val="108000"/>
              </a:lnSpc>
              <a:spcBef>
                <a:spcPts val="1000"/>
              </a:spcBef>
              <a:spcAft>
                <a:spcPts val="0"/>
              </a:spcAft>
              <a:buSzPts val="3500"/>
              <a:buFont typeface="Noto Sans Symbols"/>
              <a:buNone/>
            </a:pPr>
            <a:r>
              <a:t/>
            </a:r>
            <a:endParaRPr sz="2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8"/>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Cost Objective – Cost Allocation </a:t>
            </a:r>
            <a:r>
              <a:rPr b="0" lang="en-US" sz="3200"/>
              <a:t>(2)</a:t>
            </a:r>
            <a:endParaRPr/>
          </a:p>
        </p:txBody>
      </p:sp>
      <p:sp>
        <p:nvSpPr>
          <p:cNvPr id="628" name="Google Shape;628;p58"/>
          <p:cNvSpPr txBox="1"/>
          <p:nvPr>
            <p:ph idx="1" type="body"/>
          </p:nvPr>
        </p:nvSpPr>
        <p:spPr>
          <a:xfrm>
            <a:off x="5850207" y="2681917"/>
            <a:ext cx="5595446" cy="2782071"/>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500"/>
              <a:buNone/>
            </a:pPr>
            <a:r>
              <a:rPr lang="en-US" sz="2000">
                <a:latin typeface="Calibri"/>
                <a:ea typeface="Calibri"/>
                <a:cs typeface="Calibri"/>
                <a:sym typeface="Calibri"/>
              </a:rPr>
              <a:t>Under the Uniform Guidance in 2 C.F.R. § 200.403, a cost is allowable if it is reasonable, necessary, and allocable to a Federal award. Under 2 C.F.R. § 200.405(a), a cost is allocable to a Federal award “if the goods and services involved are chargeable or assignable to such cost objective in accordance with relative benefits received.” </a:t>
            </a:r>
            <a:endParaRPr/>
          </a:p>
        </p:txBody>
      </p:sp>
      <p:pic>
        <p:nvPicPr>
          <p:cNvPr id="629" name="Google Shape;629;p58"/>
          <p:cNvPicPr preferRelativeResize="0"/>
          <p:nvPr/>
        </p:nvPicPr>
        <p:blipFill rotWithShape="1">
          <a:blip r:embed="rId3">
            <a:alphaModFix/>
          </a:blip>
          <a:srcRect b="0" l="0" r="0" t="0"/>
          <a:stretch/>
        </p:blipFill>
        <p:spPr>
          <a:xfrm>
            <a:off x="1998648" y="2071869"/>
            <a:ext cx="2572763" cy="467617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9"/>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Commensurate to Benefit Received: Cost Allocation </a:t>
            </a:r>
            <a:r>
              <a:rPr b="0" lang="en-US" sz="3200"/>
              <a:t>(3)</a:t>
            </a:r>
            <a:endParaRPr/>
          </a:p>
        </p:txBody>
      </p:sp>
      <p:sp>
        <p:nvSpPr>
          <p:cNvPr id="635" name="Google Shape;635;p59"/>
          <p:cNvSpPr txBox="1"/>
          <p:nvPr>
            <p:ph idx="1" type="body"/>
          </p:nvPr>
        </p:nvSpPr>
        <p:spPr>
          <a:xfrm>
            <a:off x="835225" y="2639711"/>
            <a:ext cx="9084221" cy="291392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Costs associated with the construction and establishment of CRP facilities are allowable under the VR program only to the extent that VR program participants benefit from that expenditure. The amount that is allocable to the VR program is only that which is commensurate with the benefit that the VR program derives from the facility, not the benefit the CRP provides to other individuals or entities.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
          <p:cNvSpPr txBox="1"/>
          <p:nvPr>
            <p:ph type="title"/>
          </p:nvPr>
        </p:nvSpPr>
        <p:spPr>
          <a:xfrm>
            <a:off x="611928" y="388763"/>
            <a:ext cx="7662672" cy="2292096"/>
          </a:xfrm>
          <a:prstGeom prst="rect">
            <a:avLst/>
          </a:prstGeom>
          <a:noFill/>
          <a:ln>
            <a:noFill/>
          </a:ln>
        </p:spPr>
        <p:txBody>
          <a:bodyPr anchorCtr="0" anchor="b" bIns="45700" lIns="91425" spcFirstLastPara="1" rIns="91425" wrap="square" tIns="45700">
            <a:normAutofit/>
          </a:bodyPr>
          <a:lstStyle/>
          <a:p>
            <a:pPr indent="0" lvl="0" marL="0" rtl="0" algn="l">
              <a:lnSpc>
                <a:spcPct val="105000"/>
              </a:lnSpc>
              <a:spcBef>
                <a:spcPts val="0"/>
              </a:spcBef>
              <a:spcAft>
                <a:spcPts val="0"/>
              </a:spcAft>
              <a:buClr>
                <a:schemeClr val="lt1"/>
              </a:buClr>
              <a:buSzPts val="6000"/>
              <a:buFont typeface="Open Sans"/>
              <a:buNone/>
            </a:pPr>
            <a:r>
              <a:rPr b="1" lang="en-US"/>
              <a:t>Allowable Use of VR Funds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0"/>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Percentage of Building Used: Cost Allocation </a:t>
            </a:r>
            <a:r>
              <a:rPr b="0" lang="en-US" sz="3200"/>
              <a:t>(4)</a:t>
            </a:r>
            <a:endParaRPr/>
          </a:p>
        </p:txBody>
      </p:sp>
      <p:sp>
        <p:nvSpPr>
          <p:cNvPr id="641" name="Google Shape;641;p60"/>
          <p:cNvSpPr txBox="1"/>
          <p:nvPr>
            <p:ph idx="1" type="body"/>
          </p:nvPr>
        </p:nvSpPr>
        <p:spPr>
          <a:xfrm>
            <a:off x="3267122" y="2025569"/>
            <a:ext cx="8784784" cy="3593971"/>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250"/>
              <a:buNone/>
            </a:pPr>
            <a:r>
              <a:rPr lang="en-US" sz="1800">
                <a:latin typeface="Calibri"/>
                <a:ea typeface="Calibri"/>
                <a:cs typeface="Calibri"/>
                <a:sym typeface="Calibri"/>
              </a:rPr>
              <a:t>When determining the portion of the costs that may be charged to the VR program, it may be necessary to calculate the percentage of the buildings that will be used by the VR agency’s consumers and applicants, as well as the CRP staff serving them, but not related to the employment of these or any other individuals at the facility.</a:t>
            </a:r>
            <a:endParaRPr/>
          </a:p>
          <a:p>
            <a:pPr indent="0" lvl="0" marL="0" marR="0" rtl="0" algn="l">
              <a:lnSpc>
                <a:spcPct val="107000"/>
              </a:lnSpc>
              <a:spcBef>
                <a:spcPts val="800"/>
              </a:spcBef>
              <a:spcAft>
                <a:spcPts val="0"/>
              </a:spcAft>
              <a:buSzPts val="2250"/>
              <a:buNone/>
            </a:pPr>
            <a:r>
              <a:rPr lang="en-US" sz="1800">
                <a:latin typeface="Calibri"/>
                <a:ea typeface="Calibri"/>
                <a:cs typeface="Calibri"/>
                <a:sym typeface="Calibri"/>
              </a:rPr>
              <a:t>For example, if a VR agency's applicants and consumers would benefit from only a limited amount of space in a building, the VR agency may determine, based upon the relevant data, that the most proportional cost distribution would be based upon the space utilized in the building (i.e., square footage) by VR applicants and consumers for VR purposes as opposed to use by other CRP consumers or by these consumers when employed by the facility.</a:t>
            </a:r>
            <a:endParaRPr/>
          </a:p>
        </p:txBody>
      </p:sp>
      <p:pic>
        <p:nvPicPr>
          <p:cNvPr id="642" name="Google Shape;642;p60"/>
          <p:cNvPicPr preferRelativeResize="0"/>
          <p:nvPr/>
        </p:nvPicPr>
        <p:blipFill rotWithShape="1">
          <a:blip r:embed="rId3">
            <a:alphaModFix/>
          </a:blip>
          <a:srcRect b="0" l="0" r="0" t="0"/>
          <a:stretch/>
        </p:blipFill>
        <p:spPr>
          <a:xfrm>
            <a:off x="540539" y="2025569"/>
            <a:ext cx="2726583" cy="610892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1"/>
          <p:cNvSpPr txBox="1"/>
          <p:nvPr>
            <p:ph type="title"/>
          </p:nvPr>
        </p:nvSpPr>
        <p:spPr>
          <a:xfrm>
            <a:off x="731519" y="365761"/>
            <a:ext cx="11002333" cy="899621"/>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Percentage of Time: Cost Allocation </a:t>
            </a:r>
            <a:r>
              <a:rPr b="0" lang="en-US" sz="3200"/>
              <a:t>(5)</a:t>
            </a:r>
            <a:endParaRPr/>
          </a:p>
        </p:txBody>
      </p:sp>
      <p:sp>
        <p:nvSpPr>
          <p:cNvPr id="648" name="Google Shape;648;p61"/>
          <p:cNvSpPr txBox="1"/>
          <p:nvPr>
            <p:ph idx="1" type="body"/>
          </p:nvPr>
        </p:nvSpPr>
        <p:spPr>
          <a:xfrm>
            <a:off x="731519" y="1369292"/>
            <a:ext cx="10167389" cy="459739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800"/>
              </a:spcBef>
              <a:spcAft>
                <a:spcPts val="0"/>
              </a:spcAft>
              <a:buSzPts val="2250"/>
              <a:buNone/>
            </a:pPr>
            <a:r>
              <a:rPr lang="en-US" sz="2000">
                <a:latin typeface="Open Sans"/>
                <a:ea typeface="Open Sans"/>
                <a:cs typeface="Open Sans"/>
                <a:sym typeface="Open Sans"/>
              </a:rPr>
              <a:t>When determining the portion of the costs incurred by a CRP that may be charged to the VR program for equipment or furniture purchased (i.e., computers, chairs, and desks), </a:t>
            </a:r>
            <a:r>
              <a:rPr b="1" i="1" lang="en-US" sz="2000">
                <a:solidFill>
                  <a:srgbClr val="A37238"/>
                </a:solidFill>
                <a:latin typeface="Open Sans"/>
                <a:ea typeface="Open Sans"/>
                <a:cs typeface="Open Sans"/>
                <a:sym typeface="Open Sans"/>
              </a:rPr>
              <a:t>it may be necessary to calculate the percentage of time each staff person utilizes for VR purposes for VR applicants and consumers</a:t>
            </a:r>
            <a:r>
              <a:rPr lang="en-US" sz="2000">
                <a:solidFill>
                  <a:srgbClr val="A37238"/>
                </a:solidFill>
                <a:latin typeface="Open Sans"/>
                <a:ea typeface="Open Sans"/>
                <a:cs typeface="Open Sans"/>
                <a:sym typeface="Open Sans"/>
              </a:rPr>
              <a:t>; </a:t>
            </a:r>
            <a:r>
              <a:rPr lang="en-US" sz="2000">
                <a:latin typeface="Open Sans"/>
                <a:ea typeface="Open Sans"/>
                <a:cs typeface="Open Sans"/>
                <a:sym typeface="Open Sans"/>
              </a:rPr>
              <a:t>not the employment of these or any other individuals at the facility.</a:t>
            </a:r>
            <a:endParaRPr sz="2000">
              <a:latin typeface="Open Sans"/>
              <a:ea typeface="Open Sans"/>
              <a:cs typeface="Open Sans"/>
              <a:sym typeface="Open Sans"/>
            </a:endParaRPr>
          </a:p>
          <a:p>
            <a:pPr indent="0" lvl="0" marL="0" marR="0" rtl="0" algn="l">
              <a:lnSpc>
                <a:spcPct val="120000"/>
              </a:lnSpc>
              <a:spcBef>
                <a:spcPts val="1800"/>
              </a:spcBef>
              <a:spcAft>
                <a:spcPts val="0"/>
              </a:spcAft>
              <a:buSzPts val="2250"/>
              <a:buNone/>
            </a:pPr>
            <a:r>
              <a:rPr lang="en-US" sz="2000">
                <a:latin typeface="Open Sans"/>
                <a:ea typeface="Open Sans"/>
                <a:cs typeface="Open Sans"/>
                <a:sym typeface="Open Sans"/>
              </a:rPr>
              <a:t>For example, if a VR agency's applicants and consumers would benefit from only some of the equipment’s use, the VR agency may determine, based upon the relevant data, that the most proportional cost distribution is based upon the amount of time each staff person uses the equipment for VR purposes for VR applicants and consumers; not their employment or that of anyone else at the facility.</a:t>
            </a:r>
            <a:endParaRPr sz="2000">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2"/>
          <p:cNvSpPr txBox="1"/>
          <p:nvPr>
            <p:ph type="title"/>
          </p:nvPr>
        </p:nvSpPr>
        <p:spPr>
          <a:xfrm>
            <a:off x="498339" y="562271"/>
            <a:ext cx="7662672" cy="1057688"/>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lt1"/>
              </a:buClr>
              <a:buSzPts val="6000"/>
              <a:buFont typeface="Open Sans"/>
              <a:buNone/>
            </a:pPr>
            <a:r>
              <a:rPr b="1" lang="en-US"/>
              <a:t>Federal Interest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3"/>
          <p:cNvSpPr txBox="1"/>
          <p:nvPr>
            <p:ph type="ctrTitle"/>
          </p:nvPr>
        </p:nvSpPr>
        <p:spPr>
          <a:xfrm>
            <a:off x="605114" y="1530417"/>
            <a:ext cx="3639627" cy="273263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accent1"/>
              </a:buClr>
              <a:buSzPts val="4000"/>
              <a:buFont typeface="Open Sans"/>
              <a:buNone/>
            </a:pPr>
            <a:r>
              <a:rPr lang="en-US" sz="4000"/>
              <a:t>Recoupment of Costs-Federal Interest</a:t>
            </a:r>
            <a:endParaRPr/>
          </a:p>
        </p:txBody>
      </p:sp>
      <p:sp>
        <p:nvSpPr>
          <p:cNvPr id="659" name="Google Shape;659;p63"/>
          <p:cNvSpPr txBox="1"/>
          <p:nvPr>
            <p:ph idx="1" type="body"/>
          </p:nvPr>
        </p:nvSpPr>
        <p:spPr>
          <a:xfrm>
            <a:off x="5301252" y="1249814"/>
            <a:ext cx="5963920" cy="429037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2500"/>
              <a:buNone/>
            </a:pPr>
            <a:r>
              <a:rPr b="1" lang="en-US" sz="2000">
                <a:solidFill>
                  <a:srgbClr val="4C7A75"/>
                </a:solidFill>
                <a:latin typeface="Calibri"/>
                <a:ea typeface="Calibri"/>
                <a:cs typeface="Calibri"/>
                <a:sym typeface="Calibri"/>
              </a:rPr>
              <a:t>Contract requirements should protect the nature of the Federal investment in the establishment project, i.e.:</a:t>
            </a:r>
            <a:endParaRPr/>
          </a:p>
          <a:p>
            <a:pPr indent="-347472" lvl="1" marL="731520" rtl="0" algn="l">
              <a:lnSpc>
                <a:spcPct val="107000"/>
              </a:lnSpc>
              <a:spcBef>
                <a:spcPts val="800"/>
              </a:spcBef>
              <a:spcAft>
                <a:spcPts val="0"/>
              </a:spcAft>
              <a:buSzPts val="2000"/>
              <a:buFont typeface="Noto Sans Symbols"/>
              <a:buChar char="▪"/>
            </a:pPr>
            <a:r>
              <a:rPr lang="en-US" sz="2000">
                <a:latin typeface="Calibri"/>
                <a:ea typeface="Calibri"/>
                <a:cs typeface="Calibri"/>
                <a:sym typeface="Calibri"/>
              </a:rPr>
              <a:t>Depending upon the amount of funds involved, the agency may require repayment of the funds expended on the establishment project should the CRP facilities being renovated or expanded no longer be used for VR purposes.</a:t>
            </a:r>
            <a:endParaRPr/>
          </a:p>
          <a:p>
            <a:pPr indent="-347472" lvl="1" marL="731520" rtl="0" algn="l">
              <a:lnSpc>
                <a:spcPct val="107000"/>
              </a:lnSpc>
              <a:spcBef>
                <a:spcPts val="800"/>
              </a:spcBef>
              <a:spcAft>
                <a:spcPts val="0"/>
              </a:spcAft>
              <a:buSzPts val="2000"/>
              <a:buFont typeface="Noto Sans Symbols"/>
              <a:buChar char="▪"/>
            </a:pPr>
            <a:r>
              <a:rPr lang="en-US" sz="2000">
                <a:latin typeface="Calibri"/>
                <a:ea typeface="Calibri"/>
                <a:cs typeface="Calibri"/>
                <a:sym typeface="Calibri"/>
              </a:rPr>
              <a:t>If the percentage of costs allocated to the VR program based upon intended usage is less than actual usage, the contract should allow for recoupment of costs not allocable to the VR program.</a:t>
            </a:r>
            <a:endParaRPr/>
          </a:p>
          <a:p>
            <a:pPr indent="-156972" lvl="0" marL="347472" rtl="0" algn="l">
              <a:lnSpc>
                <a:spcPct val="108000"/>
              </a:lnSpc>
              <a:spcBef>
                <a:spcPts val="800"/>
              </a:spcBef>
              <a:spcAft>
                <a:spcPts val="0"/>
              </a:spcAft>
              <a:buClr>
                <a:srgbClr val="4C7A75"/>
              </a:buClr>
              <a:buSzPts val="3000"/>
              <a:buFont typeface="Arial"/>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4"/>
          <p:cNvSpPr txBox="1"/>
          <p:nvPr>
            <p:ph type="ctrTitle"/>
          </p:nvPr>
        </p:nvSpPr>
        <p:spPr>
          <a:xfrm>
            <a:off x="558501" y="802128"/>
            <a:ext cx="3772867" cy="32212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accent1"/>
              </a:buClr>
              <a:buSzPct val="100000"/>
              <a:buFont typeface="Open Sans"/>
              <a:buNone/>
            </a:pPr>
            <a:r>
              <a:rPr lang="en-US"/>
              <a:t>Twenty-Year Provision – Federal Interest (cont.)</a:t>
            </a:r>
            <a:endParaRPr/>
          </a:p>
        </p:txBody>
      </p:sp>
      <p:sp>
        <p:nvSpPr>
          <p:cNvPr id="666" name="Google Shape;666;p64"/>
          <p:cNvSpPr txBox="1"/>
          <p:nvPr>
            <p:ph idx="1" type="body"/>
          </p:nvPr>
        </p:nvSpPr>
        <p:spPr>
          <a:xfrm>
            <a:off x="5211184" y="604841"/>
            <a:ext cx="5963920" cy="3534259"/>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2250"/>
              <a:buNone/>
            </a:pPr>
            <a:r>
              <a:rPr lang="en-US" sz="1800">
                <a:latin typeface="Calibri"/>
                <a:ea typeface="Calibri"/>
                <a:cs typeface="Calibri"/>
                <a:sym typeface="Calibri"/>
              </a:rPr>
              <a:t>Section 101(a)(17)(B) of the Rehabilitation Act, makes it clear that the requirements of section 306 of the Act, as that provision existed prior to the passage of the Rehabilitation Act Amendments of 1998, apply to construction paid for, in part, with Title I VR funds. </a:t>
            </a:r>
            <a:endParaRPr/>
          </a:p>
          <a:p>
            <a:pPr indent="0" lvl="0" marL="0" rtl="0" algn="l">
              <a:lnSpc>
                <a:spcPct val="108000"/>
              </a:lnSpc>
              <a:spcBef>
                <a:spcPts val="1000"/>
              </a:spcBef>
              <a:spcAft>
                <a:spcPts val="0"/>
              </a:spcAft>
              <a:buSzPts val="2250"/>
              <a:buNone/>
            </a:pPr>
            <a:r>
              <a:rPr lang="en-US" sz="1800">
                <a:latin typeface="Calibri"/>
                <a:ea typeface="Calibri"/>
                <a:cs typeface="Calibri"/>
                <a:sym typeface="Calibri"/>
              </a:rPr>
              <a:t>Therefore, buildings constructed with Federal funds must be used for at </a:t>
            </a:r>
            <a:r>
              <a:rPr b="1" lang="en-US" sz="1800">
                <a:solidFill>
                  <a:srgbClr val="4C7A75"/>
                </a:solidFill>
                <a:latin typeface="Calibri"/>
                <a:ea typeface="Calibri"/>
                <a:cs typeface="Calibri"/>
                <a:sym typeface="Calibri"/>
              </a:rPr>
              <a:t>least 20 years for the purposes for which they were constructed</a:t>
            </a:r>
            <a:r>
              <a:rPr lang="en-US" sz="1800">
                <a:latin typeface="Calibri"/>
                <a:ea typeface="Calibri"/>
                <a:cs typeface="Calibri"/>
                <a:sym typeface="Calibri"/>
              </a:rPr>
              <a:t>. If the buildings cease to be used for such purpose within that 20-year period, the grantee must reimburse the Federal government for some of its costs.</a:t>
            </a:r>
            <a:endParaRPr/>
          </a:p>
          <a:p>
            <a:pPr indent="-156972" lvl="0" marL="347472" rtl="0" algn="l">
              <a:lnSpc>
                <a:spcPct val="108000"/>
              </a:lnSpc>
              <a:spcBef>
                <a:spcPts val="1000"/>
              </a:spcBef>
              <a:spcAft>
                <a:spcPts val="0"/>
              </a:spcAft>
              <a:buClr>
                <a:srgbClr val="4C7A75"/>
              </a:buClr>
              <a:buSzPts val="3000"/>
              <a:buFont typeface="Arial"/>
              <a:buNone/>
            </a:pPr>
            <a:r>
              <a:t/>
            </a:r>
            <a:endParaRPr/>
          </a:p>
        </p:txBody>
      </p:sp>
      <p:sp>
        <p:nvSpPr>
          <p:cNvPr id="667" name="Google Shape;667;p64"/>
          <p:cNvSpPr/>
          <p:nvPr/>
        </p:nvSpPr>
        <p:spPr>
          <a:xfrm>
            <a:off x="6582544" y="4139100"/>
            <a:ext cx="5609456" cy="2718900"/>
          </a:xfrm>
          <a:prstGeom prst="rect">
            <a:avLst/>
          </a:prstGeom>
          <a:solidFill>
            <a:schemeClr val="dk2">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668" name="Google Shape;668;p64"/>
          <p:cNvPicPr preferRelativeResize="0"/>
          <p:nvPr/>
        </p:nvPicPr>
        <p:blipFill rotWithShape="1">
          <a:blip r:embed="rId3">
            <a:alphaModFix/>
          </a:blip>
          <a:srcRect b="0" l="0" r="0" t="0"/>
          <a:stretch/>
        </p:blipFill>
        <p:spPr>
          <a:xfrm>
            <a:off x="7450462" y="4369444"/>
            <a:ext cx="5011800" cy="515224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5"/>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Property Trust</a:t>
            </a:r>
            <a:endParaRPr/>
          </a:p>
        </p:txBody>
      </p:sp>
      <p:sp>
        <p:nvSpPr>
          <p:cNvPr id="674" name="Google Shape;674;p65"/>
          <p:cNvSpPr txBox="1"/>
          <p:nvPr>
            <p:ph idx="1" type="body"/>
          </p:nvPr>
        </p:nvSpPr>
        <p:spPr>
          <a:xfrm>
            <a:off x="731520" y="1265383"/>
            <a:ext cx="10757328" cy="4487236"/>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SzPts val="2250"/>
              <a:buNone/>
            </a:pPr>
            <a:r>
              <a:rPr lang="en-US" sz="1800">
                <a:latin typeface="Open Sans"/>
                <a:ea typeface="Open Sans"/>
                <a:cs typeface="Open Sans"/>
                <a:sym typeface="Open Sans"/>
              </a:rPr>
              <a:t>Real property, equipment, and intangible property, that are acquired or improved with a Federal award must be held in trust by the non-Federal entity as trustee for the beneficiaries of the project or program under which the property was acquired or improved. The Federal awarding agency may require the non-Federal entity to record liens or other appropriate notices of record to indicate that personal or real property has been acquired or improved with a Federal award and that use and disposition conditions apply to the property. 2 C.F.R. 200.316 </a:t>
            </a:r>
            <a:endParaRPr/>
          </a:p>
          <a:p>
            <a:pPr indent="0" lvl="0" marL="0" marR="0" rtl="0" algn="l">
              <a:lnSpc>
                <a:spcPct val="120000"/>
              </a:lnSpc>
              <a:spcBef>
                <a:spcPts val="0"/>
              </a:spcBef>
              <a:spcAft>
                <a:spcPts val="0"/>
              </a:spcAft>
              <a:buSzPts val="2250"/>
              <a:buNone/>
            </a:pPr>
            <a:r>
              <a:t/>
            </a:r>
            <a:endParaRPr sz="1800">
              <a:latin typeface="Open Sans"/>
              <a:ea typeface="Open Sans"/>
              <a:cs typeface="Open Sans"/>
              <a:sym typeface="Open Sans"/>
            </a:endParaRPr>
          </a:p>
          <a:p>
            <a:pPr indent="0" lvl="0" marL="0" marR="0" rtl="0" algn="l">
              <a:lnSpc>
                <a:spcPct val="120000"/>
              </a:lnSpc>
              <a:spcBef>
                <a:spcPts val="0"/>
              </a:spcBef>
              <a:spcAft>
                <a:spcPts val="0"/>
              </a:spcAft>
              <a:buSzPts val="2250"/>
              <a:buNone/>
            </a:pPr>
            <a:r>
              <a:rPr b="1" lang="en-US" sz="1800">
                <a:latin typeface="Open Sans"/>
                <a:ea typeface="Open Sans"/>
                <a:cs typeface="Open Sans"/>
                <a:sym typeface="Open Sans"/>
              </a:rPr>
              <a:t>Conclusion</a:t>
            </a:r>
            <a:endParaRPr b="1">
              <a:latin typeface="Open Sans"/>
              <a:ea typeface="Open Sans"/>
              <a:cs typeface="Open Sans"/>
              <a:sym typeface="Open Sans"/>
            </a:endParaRPr>
          </a:p>
          <a:p>
            <a:pPr indent="0" lvl="0" marL="0" marR="0" rtl="0" algn="l">
              <a:lnSpc>
                <a:spcPct val="120000"/>
              </a:lnSpc>
              <a:spcBef>
                <a:spcPts val="800"/>
              </a:spcBef>
              <a:spcAft>
                <a:spcPts val="0"/>
              </a:spcAft>
              <a:buSzPts val="2250"/>
              <a:buNone/>
            </a:pPr>
            <a:r>
              <a:rPr lang="en-US" sz="1800">
                <a:latin typeface="Open Sans"/>
                <a:ea typeface="Open Sans"/>
                <a:cs typeface="Open Sans"/>
                <a:sym typeface="Open Sans"/>
              </a:rPr>
              <a:t>Many States have indicated they have provider shortages in their States and the Establishment Authority is one mechanism VR agencies have available to assist in addressing these concerns through developing or enhancing CRPs. Because of the various nuances,</a:t>
            </a:r>
            <a:r>
              <a:rPr lang="en-US" sz="1800">
                <a:solidFill>
                  <a:srgbClr val="A37238"/>
                </a:solidFill>
                <a:latin typeface="Open Sans"/>
                <a:ea typeface="Open Sans"/>
                <a:cs typeface="Open Sans"/>
                <a:sym typeface="Open Sans"/>
              </a:rPr>
              <a:t> </a:t>
            </a:r>
            <a:r>
              <a:rPr b="1" i="1" lang="en-US" sz="1800">
                <a:solidFill>
                  <a:srgbClr val="A37238"/>
                </a:solidFill>
                <a:latin typeface="Open Sans"/>
                <a:ea typeface="Open Sans"/>
                <a:cs typeface="Open Sans"/>
                <a:sym typeface="Open Sans"/>
              </a:rPr>
              <a:t>VR agencies are encouraged to request technical assistance from their assigned RSA Team when the planning for such projects begins.  </a:t>
            </a:r>
            <a:endParaRPr>
              <a:latin typeface="Open Sans"/>
              <a:ea typeface="Open Sans"/>
              <a:cs typeface="Open Sans"/>
              <a:sym typeface="Open Sans"/>
            </a:endParaRPr>
          </a:p>
          <a:p>
            <a:pPr indent="-156972" lvl="0" marL="347472" rtl="0" algn="l">
              <a:lnSpc>
                <a:spcPct val="120000"/>
              </a:lnSpc>
              <a:spcBef>
                <a:spcPts val="2000"/>
              </a:spcBef>
              <a:spcAft>
                <a:spcPts val="0"/>
              </a:spcAft>
              <a:buClr>
                <a:srgbClr val="214D8D"/>
              </a:buClr>
              <a:buSzPts val="3000"/>
              <a:buNone/>
            </a:pPr>
            <a:r>
              <a:t/>
            </a:r>
            <a:endParaRPr>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6"/>
          <p:cNvSpPr txBox="1"/>
          <p:nvPr>
            <p:ph type="title"/>
          </p:nvPr>
        </p:nvSpPr>
        <p:spPr>
          <a:xfrm>
            <a:off x="1998453" y="2993873"/>
            <a:ext cx="8195094" cy="2292096"/>
          </a:xfrm>
          <a:prstGeom prst="rect">
            <a:avLst/>
          </a:prstGeom>
          <a:noFill/>
          <a:ln>
            <a:noFill/>
          </a:ln>
        </p:spPr>
        <p:txBody>
          <a:bodyPr anchorCtr="0" anchor="t" bIns="121900" lIns="121900" spcFirstLastPara="1" rIns="121900" wrap="square" tIns="121900">
            <a:noAutofit/>
          </a:bodyPr>
          <a:lstStyle/>
          <a:p>
            <a:pPr indent="0" lvl="0" marL="0" rtl="0" algn="ctr">
              <a:lnSpc>
                <a:spcPct val="123333"/>
              </a:lnSpc>
              <a:spcBef>
                <a:spcPts val="0"/>
              </a:spcBef>
              <a:spcAft>
                <a:spcPts val="0"/>
              </a:spcAft>
              <a:buClr>
                <a:schemeClr val="lt1"/>
              </a:buClr>
              <a:buSzPts val="6000"/>
              <a:buFont typeface="Open Sans"/>
              <a:buNone/>
            </a:pPr>
            <a:r>
              <a:rPr lang="en-US" sz="6000">
                <a:solidFill>
                  <a:schemeClr val="lt1"/>
                </a:solidFill>
              </a:rPr>
              <a:t>Questions</a:t>
            </a:r>
            <a:br>
              <a:rPr lang="en-US" sz="6000">
                <a:solidFill>
                  <a:schemeClr val="lt1"/>
                </a:solidFill>
              </a:rPr>
            </a:br>
            <a:endParaRPr sz="6000">
              <a:solidFill>
                <a:schemeClr val="lt1"/>
              </a:solidFill>
            </a:endParaRPr>
          </a:p>
        </p:txBody>
      </p:sp>
      <p:pic>
        <p:nvPicPr>
          <p:cNvPr id="680" name="Google Shape;680;p66"/>
          <p:cNvPicPr preferRelativeResize="0"/>
          <p:nvPr/>
        </p:nvPicPr>
        <p:blipFill rotWithShape="1">
          <a:blip r:embed="rId3">
            <a:alphaModFix/>
          </a:blip>
          <a:srcRect b="0" l="0" r="0" t="0"/>
          <a:stretch/>
        </p:blipFill>
        <p:spPr>
          <a:xfrm>
            <a:off x="7171237" y="1293953"/>
            <a:ext cx="2845968" cy="2845968"/>
          </a:xfrm>
          <a:prstGeom prst="rect">
            <a:avLst/>
          </a:prstGeom>
          <a:noFill/>
          <a:ln>
            <a:noFill/>
          </a:ln>
        </p:spPr>
      </p:pic>
      <p:sp>
        <p:nvSpPr>
          <p:cNvPr id="681" name="Google Shape;681;p66"/>
          <p:cNvSpPr txBox="1"/>
          <p:nvPr/>
        </p:nvSpPr>
        <p:spPr>
          <a:xfrm>
            <a:off x="1542473" y="4917716"/>
            <a:ext cx="9219311"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Open Sans"/>
              <a:buNone/>
            </a:pPr>
            <a:r>
              <a:rPr b="1" i="0" lang="en-US" sz="2400" u="none" cap="none" strike="noStrike">
                <a:solidFill>
                  <a:schemeClr val="lt1"/>
                </a:solidFill>
                <a:latin typeface="Open Sans"/>
                <a:ea typeface="Open Sans"/>
                <a:cs typeface="Open Sans"/>
                <a:sym typeface="Open Sans"/>
              </a:rPr>
              <a:t>Please direct questions to your RSA-SMPID state liaison</a:t>
            </a:r>
            <a:r>
              <a:rPr b="1" i="0" lang="en-US" sz="1800" u="none" cap="none" strike="noStrike">
                <a:solidFill>
                  <a:schemeClr val="lt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7"/>
          <p:cNvSpPr txBox="1"/>
          <p:nvPr>
            <p:ph type="title"/>
          </p:nvPr>
        </p:nvSpPr>
        <p:spPr>
          <a:xfrm>
            <a:off x="749876" y="1060626"/>
            <a:ext cx="10692246" cy="72731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14D8D"/>
              </a:buClr>
              <a:buSzPts val="4400"/>
              <a:buFont typeface="Open Sans"/>
              <a:buNone/>
            </a:pPr>
            <a:r>
              <a:rPr lang="en-US" sz="4400">
                <a:solidFill>
                  <a:srgbClr val="214D8D"/>
                </a:solidFill>
              </a:rPr>
              <a:t>Conference Partners</a:t>
            </a:r>
            <a:endParaRPr/>
          </a:p>
        </p:txBody>
      </p:sp>
      <p:pic>
        <p:nvPicPr>
          <p:cNvPr descr="Council of State Administrators of Vocational Rehabilitation (CSAVR)" id="688" name="Google Shape;688;p67"/>
          <p:cNvPicPr preferRelativeResize="0"/>
          <p:nvPr/>
        </p:nvPicPr>
        <p:blipFill rotWithShape="1">
          <a:blip r:embed="rId3">
            <a:alphaModFix/>
          </a:blip>
          <a:srcRect b="0" l="0" r="0" t="0"/>
          <a:stretch/>
        </p:blipFill>
        <p:spPr>
          <a:xfrm>
            <a:off x="1353797" y="2435348"/>
            <a:ext cx="2809558" cy="832852"/>
          </a:xfrm>
          <a:prstGeom prst="rect">
            <a:avLst/>
          </a:prstGeom>
          <a:noFill/>
          <a:ln>
            <a:noFill/>
          </a:ln>
        </p:spPr>
      </p:pic>
      <p:pic>
        <p:nvPicPr>
          <p:cNvPr descr="National Council of State Agencies for the Blind (NCSAB)" id="689" name="Google Shape;689;p67"/>
          <p:cNvPicPr preferRelativeResize="0"/>
          <p:nvPr/>
        </p:nvPicPr>
        <p:blipFill rotWithShape="1">
          <a:blip r:embed="rId4">
            <a:alphaModFix/>
          </a:blip>
          <a:srcRect b="0" l="0" r="0" t="0"/>
          <a:stretch/>
        </p:blipFill>
        <p:spPr>
          <a:xfrm>
            <a:off x="5179203" y="2426989"/>
            <a:ext cx="2255898" cy="849571"/>
          </a:xfrm>
          <a:prstGeom prst="rect">
            <a:avLst/>
          </a:prstGeom>
          <a:noFill/>
          <a:ln>
            <a:noFill/>
          </a:ln>
        </p:spPr>
      </p:pic>
      <p:pic>
        <p:nvPicPr>
          <p:cNvPr descr="Vocational Rehabilitation Technical Assistance Center for Quality Management  (VRTAC-QM)" id="690" name="Google Shape;690;p67"/>
          <p:cNvPicPr preferRelativeResize="0"/>
          <p:nvPr/>
        </p:nvPicPr>
        <p:blipFill rotWithShape="1">
          <a:blip r:embed="rId5">
            <a:alphaModFix/>
          </a:blip>
          <a:srcRect b="0" l="0" r="0" t="0"/>
          <a:stretch/>
        </p:blipFill>
        <p:spPr>
          <a:xfrm>
            <a:off x="8450948" y="2385258"/>
            <a:ext cx="2417904" cy="933032"/>
          </a:xfrm>
          <a:prstGeom prst="rect">
            <a:avLst/>
          </a:prstGeom>
          <a:noFill/>
          <a:ln>
            <a:noFill/>
          </a:ln>
        </p:spPr>
      </p:pic>
      <p:pic>
        <p:nvPicPr>
          <p:cNvPr descr="Vocational Rehabilitation Technical Assistance Center for Quality Employment (VRTAC-QE)" id="691" name="Google Shape;691;p67"/>
          <p:cNvPicPr preferRelativeResize="0"/>
          <p:nvPr/>
        </p:nvPicPr>
        <p:blipFill rotWithShape="1">
          <a:blip r:embed="rId6">
            <a:alphaModFix/>
          </a:blip>
          <a:srcRect b="0" l="0" r="0" t="0"/>
          <a:stretch/>
        </p:blipFill>
        <p:spPr>
          <a:xfrm>
            <a:off x="3012729" y="3690112"/>
            <a:ext cx="2442598" cy="1169549"/>
          </a:xfrm>
          <a:prstGeom prst="rect">
            <a:avLst/>
          </a:prstGeom>
          <a:noFill/>
          <a:ln>
            <a:noFill/>
          </a:ln>
        </p:spPr>
      </p:pic>
      <p:pic>
        <p:nvPicPr>
          <p:cNvPr descr="National Technical Assistance Center on Transition (NTACT: The Collaborative)" id="692" name="Google Shape;692;p67"/>
          <p:cNvPicPr preferRelativeResize="0"/>
          <p:nvPr/>
        </p:nvPicPr>
        <p:blipFill rotWithShape="1">
          <a:blip r:embed="rId7">
            <a:alphaModFix/>
          </a:blip>
          <a:srcRect b="0" l="0" r="0" t="0"/>
          <a:stretch/>
        </p:blipFill>
        <p:spPr>
          <a:xfrm>
            <a:off x="6619772" y="3867873"/>
            <a:ext cx="2775092" cy="81402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8"/>
          <p:cNvSpPr/>
          <p:nvPr/>
        </p:nvSpPr>
        <p:spPr>
          <a:xfrm>
            <a:off x="2945296" y="1798983"/>
            <a:ext cx="6301409" cy="2640013"/>
          </a:xfrm>
          <a:prstGeom prst="roundRect">
            <a:avLst>
              <a:gd fmla="val 16667" name="adj"/>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699" name="Google Shape;699;p68"/>
          <p:cNvSpPr txBox="1"/>
          <p:nvPr>
            <p:ph type="title"/>
          </p:nvPr>
        </p:nvSpPr>
        <p:spPr>
          <a:xfrm>
            <a:off x="2427259" y="3028208"/>
            <a:ext cx="7337482" cy="1177553"/>
          </a:xfrm>
          <a:prstGeom prst="rect">
            <a:avLst/>
          </a:prstGeom>
          <a:noFill/>
          <a:ln>
            <a:noFill/>
          </a:ln>
        </p:spPr>
        <p:txBody>
          <a:bodyPr anchorCtr="0" anchor="b" bIns="45700" lIns="91425" spcFirstLastPara="1" rIns="91425" wrap="square" tIns="45700">
            <a:noAutofit/>
          </a:bodyPr>
          <a:lstStyle/>
          <a:p>
            <a:pPr indent="0" lvl="0" marL="0" rtl="0" algn="ctr">
              <a:lnSpc>
                <a:spcPct val="105000"/>
              </a:lnSpc>
              <a:spcBef>
                <a:spcPts val="0"/>
              </a:spcBef>
              <a:spcAft>
                <a:spcPts val="0"/>
              </a:spcAft>
              <a:buClr>
                <a:srgbClr val="214D8D"/>
              </a:buClr>
              <a:buSzPts val="6600"/>
              <a:buFont typeface="Open Sans"/>
              <a:buNone/>
            </a:pPr>
            <a:r>
              <a:rPr lang="en-US" sz="6600">
                <a:solidFill>
                  <a:srgbClr val="214D8D"/>
                </a:solidFill>
              </a:rPr>
              <a:t>Thank You</a:t>
            </a:r>
            <a:endParaRPr/>
          </a:p>
        </p:txBody>
      </p:sp>
      <p:pic>
        <p:nvPicPr>
          <p:cNvPr descr="Vocational Rehabilitation Technical Assistance Center for Quality Management  (VRTAC-QM)" id="700" name="Google Shape;700;p68"/>
          <p:cNvPicPr preferRelativeResize="0"/>
          <p:nvPr/>
        </p:nvPicPr>
        <p:blipFill rotWithShape="1">
          <a:blip r:embed="rId3">
            <a:alphaModFix/>
          </a:blip>
          <a:srcRect b="0" l="0" r="0" t="0"/>
          <a:stretch/>
        </p:blipFill>
        <p:spPr>
          <a:xfrm>
            <a:off x="5324752" y="2082385"/>
            <a:ext cx="1542496" cy="762253"/>
          </a:xfrm>
          <a:prstGeom prst="rect">
            <a:avLst/>
          </a:prstGeom>
          <a:noFill/>
          <a:ln>
            <a:noFill/>
          </a:ln>
        </p:spPr>
      </p:pic>
      <p:sp>
        <p:nvSpPr>
          <p:cNvPr id="701" name="Google Shape;701;p68"/>
          <p:cNvSpPr txBox="1"/>
          <p:nvPr/>
        </p:nvSpPr>
        <p:spPr>
          <a:xfrm>
            <a:off x="10368070" y="6382352"/>
            <a:ext cx="16655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lt1"/>
                </a:solidFill>
                <a:latin typeface="Open Sans"/>
                <a:ea typeface="Open Sans"/>
                <a:cs typeface="Open Sans"/>
                <a:sym typeface="Open Sans"/>
                <a:hlinkClick r:id="rId4">
                  <a:extLst>
                    <a:ext uri="{A12FA001-AC4F-418D-AE19-62706E023703}">
                      <ahyp:hlinkClr val="tx"/>
                    </a:ext>
                  </a:extLst>
                </a:hlinkClick>
              </a:rPr>
              <a:t>vrtac-qm.org</a:t>
            </a:r>
            <a:endParaRPr b="1"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ph type="title"/>
          </p:nvPr>
        </p:nvSpPr>
        <p:spPr>
          <a:xfrm>
            <a:off x="731520" y="365125"/>
            <a:ext cx="10773940" cy="10972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Open Sans"/>
              <a:buNone/>
            </a:pPr>
            <a:r>
              <a:rPr lang="en-US">
                <a:solidFill>
                  <a:schemeClr val="accent1"/>
                </a:solidFill>
              </a:rPr>
              <a:t>Allowable Use of VR Funds </a:t>
            </a:r>
            <a:r>
              <a:rPr b="0" lang="en-US" sz="1800">
                <a:solidFill>
                  <a:schemeClr val="accent1"/>
                </a:solidFill>
              </a:rPr>
              <a:t>(1)</a:t>
            </a:r>
            <a:endParaRPr/>
          </a:p>
        </p:txBody>
      </p:sp>
      <p:sp>
        <p:nvSpPr>
          <p:cNvPr id="243" name="Google Shape;243;p7"/>
          <p:cNvSpPr txBox="1"/>
          <p:nvPr>
            <p:ph idx="1" type="body"/>
          </p:nvPr>
        </p:nvSpPr>
        <p:spPr>
          <a:xfrm>
            <a:off x="731520" y="1914499"/>
            <a:ext cx="5266055" cy="823912"/>
          </a:xfrm>
          <a:prstGeom prst="rect">
            <a:avLst/>
          </a:prstGeom>
          <a:noFill/>
          <a:ln>
            <a:noFill/>
          </a:ln>
        </p:spPr>
        <p:txBody>
          <a:bodyPr anchorCtr="0" anchor="ctr" bIns="45700" lIns="91425" spcFirstLastPara="1" rIns="91425" wrap="square" tIns="45700">
            <a:noAutofit/>
          </a:bodyPr>
          <a:lstStyle/>
          <a:p>
            <a:pPr indent="0" lvl="0" marL="0" rtl="0" algn="l">
              <a:lnSpc>
                <a:spcPct val="105000"/>
              </a:lnSpc>
              <a:spcBef>
                <a:spcPts val="0"/>
              </a:spcBef>
              <a:spcAft>
                <a:spcPts val="0"/>
              </a:spcAft>
              <a:buClr>
                <a:srgbClr val="A37238"/>
              </a:buClr>
              <a:buSzPts val="2500"/>
              <a:buNone/>
            </a:pPr>
            <a:r>
              <a:rPr lang="en-US" sz="2000">
                <a:solidFill>
                  <a:srgbClr val="A37238"/>
                </a:solidFill>
                <a:latin typeface="Calibri"/>
                <a:ea typeface="Calibri"/>
                <a:cs typeface="Calibri"/>
                <a:sym typeface="Calibri"/>
              </a:rPr>
              <a:t>Section 111(a)(1) of the Act, as amended, and 34 C.F.R. § 361.3 require that VR funds be used solely:</a:t>
            </a:r>
            <a:endParaRPr/>
          </a:p>
        </p:txBody>
      </p:sp>
      <p:sp>
        <p:nvSpPr>
          <p:cNvPr id="244" name="Google Shape;244;p7"/>
          <p:cNvSpPr txBox="1"/>
          <p:nvPr>
            <p:ph idx="2" type="body"/>
          </p:nvPr>
        </p:nvSpPr>
        <p:spPr>
          <a:xfrm>
            <a:off x="731520" y="3041841"/>
            <a:ext cx="5266055" cy="1442579"/>
          </a:xfrm>
          <a:prstGeom prst="rect">
            <a:avLst/>
          </a:prstGeom>
          <a:noFill/>
          <a:ln>
            <a:noFill/>
          </a:ln>
        </p:spPr>
        <p:txBody>
          <a:bodyPr anchorCtr="0" anchor="t" bIns="45700" lIns="91425" spcFirstLastPara="1" rIns="91425" wrap="square" tIns="45700">
            <a:noAutofit/>
          </a:bodyPr>
          <a:lstStyle/>
          <a:p>
            <a:pPr indent="-347472" lvl="0" marL="347472" marR="0" rtl="0" algn="l">
              <a:lnSpc>
                <a:spcPct val="107000"/>
              </a:lnSpc>
              <a:spcBef>
                <a:spcPts val="0"/>
              </a:spcBef>
              <a:spcAft>
                <a:spcPts val="0"/>
              </a:spcAft>
              <a:buSzPts val="2500"/>
              <a:buFont typeface="Noto Sans Symbols"/>
              <a:buChar char="▪"/>
            </a:pPr>
            <a:r>
              <a:rPr lang="en-US" sz="2000">
                <a:latin typeface="Calibri"/>
                <a:ea typeface="Calibri"/>
                <a:cs typeface="Calibri"/>
                <a:sym typeface="Calibri"/>
              </a:rPr>
              <a:t>For the cost of providing VR services under the VR services portion of the Unified or Combined State Plan; and</a:t>
            </a:r>
            <a:endParaRPr/>
          </a:p>
          <a:p>
            <a:pPr indent="0" lvl="0" marL="0" marR="0" rtl="0" algn="l">
              <a:lnSpc>
                <a:spcPct val="107000"/>
              </a:lnSpc>
              <a:spcBef>
                <a:spcPts val="800"/>
              </a:spcBef>
              <a:spcAft>
                <a:spcPts val="0"/>
              </a:spcAft>
              <a:buSzPts val="2500"/>
              <a:buNone/>
            </a:pPr>
            <a:r>
              <a:t/>
            </a:r>
            <a:endParaRPr sz="2000">
              <a:latin typeface="Calibri"/>
              <a:ea typeface="Calibri"/>
              <a:cs typeface="Calibri"/>
              <a:sym typeface="Calibri"/>
            </a:endParaRPr>
          </a:p>
        </p:txBody>
      </p:sp>
      <p:sp>
        <p:nvSpPr>
          <p:cNvPr id="245" name="Google Shape;245;p7"/>
          <p:cNvSpPr txBox="1"/>
          <p:nvPr>
            <p:ph idx="4" type="body"/>
          </p:nvPr>
        </p:nvSpPr>
        <p:spPr>
          <a:xfrm>
            <a:off x="6204096" y="3041840"/>
            <a:ext cx="5301364" cy="1442579"/>
          </a:xfrm>
          <a:prstGeom prst="rect">
            <a:avLst/>
          </a:prstGeom>
          <a:noFill/>
          <a:ln>
            <a:noFill/>
          </a:ln>
        </p:spPr>
        <p:txBody>
          <a:bodyPr anchorCtr="0" anchor="t" bIns="45700" lIns="91425" spcFirstLastPara="1" rIns="91425" wrap="square" tIns="45700">
            <a:noAutofit/>
          </a:bodyPr>
          <a:lstStyle/>
          <a:p>
            <a:pPr indent="-347472" lvl="0" marL="347472" rtl="0" algn="l">
              <a:lnSpc>
                <a:spcPct val="105000"/>
              </a:lnSpc>
              <a:spcBef>
                <a:spcPts val="0"/>
              </a:spcBef>
              <a:spcAft>
                <a:spcPts val="0"/>
              </a:spcAft>
              <a:buSzPts val="2500"/>
              <a:buFont typeface="Noto Sans Symbols"/>
              <a:buChar char="▪"/>
            </a:pPr>
            <a:r>
              <a:rPr lang="en-US" sz="2000">
                <a:latin typeface="Calibri"/>
                <a:ea typeface="Calibri"/>
                <a:cs typeface="Calibri"/>
                <a:sym typeface="Calibri"/>
              </a:rPr>
              <a:t>For the administrative costs under the VR services portion of the Unified or Combined State Plan.</a:t>
            </a:r>
            <a:endParaRPr/>
          </a:p>
          <a:p>
            <a:pPr indent="-172847" lvl="0" marL="347472" rtl="0" algn="l">
              <a:lnSpc>
                <a:spcPct val="105000"/>
              </a:lnSpc>
              <a:spcBef>
                <a:spcPts val="1000"/>
              </a:spcBef>
              <a:spcAft>
                <a:spcPts val="0"/>
              </a:spcAft>
              <a:buClr>
                <a:srgbClr val="6C4C25"/>
              </a:buClr>
              <a:buSzPts val="2750"/>
              <a:buNone/>
            </a:pPr>
            <a:r>
              <a:t/>
            </a:r>
            <a:endParaRPr/>
          </a:p>
        </p:txBody>
      </p:sp>
      <p:pic>
        <p:nvPicPr>
          <p:cNvPr id="246" name="Google Shape;246;p7"/>
          <p:cNvPicPr preferRelativeResize="0"/>
          <p:nvPr/>
        </p:nvPicPr>
        <p:blipFill rotWithShape="1">
          <a:blip r:embed="rId3">
            <a:alphaModFix/>
          </a:blip>
          <a:srcRect b="0" l="0" r="0" t="0"/>
          <a:stretch/>
        </p:blipFill>
        <p:spPr>
          <a:xfrm>
            <a:off x="557118" y="5006658"/>
            <a:ext cx="1572623" cy="1577403"/>
          </a:xfrm>
          <a:prstGeom prst="rect">
            <a:avLst/>
          </a:prstGeom>
          <a:noFill/>
          <a:ln>
            <a:noFill/>
          </a:ln>
        </p:spPr>
      </p:pic>
      <p:pic>
        <p:nvPicPr>
          <p:cNvPr id="247" name="Google Shape;247;p7"/>
          <p:cNvPicPr preferRelativeResize="0"/>
          <p:nvPr/>
        </p:nvPicPr>
        <p:blipFill rotWithShape="1">
          <a:blip r:embed="rId3">
            <a:alphaModFix/>
          </a:blip>
          <a:srcRect b="0" l="0" r="0" t="0"/>
          <a:stretch/>
        </p:blipFill>
        <p:spPr>
          <a:xfrm>
            <a:off x="8904838" y="5006658"/>
            <a:ext cx="1572623" cy="1577403"/>
          </a:xfrm>
          <a:prstGeom prst="rect">
            <a:avLst/>
          </a:prstGeom>
          <a:noFill/>
          <a:ln>
            <a:noFill/>
          </a:ln>
        </p:spPr>
      </p:pic>
      <p:pic>
        <p:nvPicPr>
          <p:cNvPr id="248" name="Google Shape;248;p7"/>
          <p:cNvPicPr preferRelativeResize="0"/>
          <p:nvPr/>
        </p:nvPicPr>
        <p:blipFill rotWithShape="1">
          <a:blip r:embed="rId3">
            <a:alphaModFix/>
          </a:blip>
          <a:srcRect b="0" l="0" r="0" t="0"/>
          <a:stretch/>
        </p:blipFill>
        <p:spPr>
          <a:xfrm>
            <a:off x="10121109" y="5006658"/>
            <a:ext cx="1572623" cy="1577403"/>
          </a:xfrm>
          <a:prstGeom prst="rect">
            <a:avLst/>
          </a:prstGeom>
          <a:noFill/>
          <a:ln>
            <a:noFill/>
          </a:ln>
        </p:spPr>
      </p:pic>
      <p:pic>
        <p:nvPicPr>
          <p:cNvPr id="249" name="Google Shape;249;p7"/>
          <p:cNvPicPr preferRelativeResize="0"/>
          <p:nvPr/>
        </p:nvPicPr>
        <p:blipFill rotWithShape="1">
          <a:blip r:embed="rId3">
            <a:alphaModFix/>
          </a:blip>
          <a:srcRect b="0" l="0" r="0" t="0"/>
          <a:stretch/>
        </p:blipFill>
        <p:spPr>
          <a:xfrm>
            <a:off x="1797290" y="5278114"/>
            <a:ext cx="1438478" cy="1442848"/>
          </a:xfrm>
          <a:prstGeom prst="rect">
            <a:avLst/>
          </a:prstGeom>
          <a:noFill/>
          <a:ln>
            <a:noFill/>
          </a:ln>
        </p:spPr>
      </p:pic>
      <p:pic>
        <p:nvPicPr>
          <p:cNvPr id="250" name="Google Shape;250;p7"/>
          <p:cNvPicPr preferRelativeResize="0"/>
          <p:nvPr/>
        </p:nvPicPr>
        <p:blipFill rotWithShape="1">
          <a:blip r:embed="rId3">
            <a:alphaModFix/>
          </a:blip>
          <a:srcRect b="0" l="0" r="0" t="0"/>
          <a:stretch/>
        </p:blipFill>
        <p:spPr>
          <a:xfrm>
            <a:off x="8439877" y="5795359"/>
            <a:ext cx="929922" cy="9327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8"/>
          <p:cNvSpPr txBox="1"/>
          <p:nvPr>
            <p:ph type="title"/>
          </p:nvPr>
        </p:nvSpPr>
        <p:spPr>
          <a:xfrm>
            <a:off x="527887" y="614873"/>
            <a:ext cx="11136225"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Federal Share- Allowable Use of VR Funds </a:t>
            </a:r>
            <a:r>
              <a:rPr b="0" lang="en-US" sz="2800"/>
              <a:t>(2)</a:t>
            </a:r>
            <a:endParaRPr/>
          </a:p>
        </p:txBody>
      </p:sp>
      <p:sp>
        <p:nvSpPr>
          <p:cNvPr id="256" name="Google Shape;256;p8"/>
          <p:cNvSpPr txBox="1"/>
          <p:nvPr>
            <p:ph idx="1" type="body"/>
          </p:nvPr>
        </p:nvSpPr>
        <p:spPr>
          <a:xfrm>
            <a:off x="606680" y="2194079"/>
            <a:ext cx="6638182" cy="221164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3000"/>
              <a:buNone/>
            </a:pPr>
            <a:r>
              <a:rPr lang="en-US">
                <a:latin typeface="Calibri"/>
                <a:ea typeface="Calibri"/>
                <a:cs typeface="Calibri"/>
                <a:sym typeface="Calibri"/>
              </a:rPr>
              <a:t>The Federal share of expenditures made by State VR agencies for the provision of VR services and the administration of the VR services portion of the Unified or Combined State Plan (excluding construction) is 78.7 percent (34 C.F.R. § 361.60(a)).</a:t>
            </a:r>
            <a:endParaRPr/>
          </a:p>
          <a:p>
            <a:pPr indent="-156972" lvl="0" marL="347472" rtl="0" algn="l">
              <a:lnSpc>
                <a:spcPct val="108000"/>
              </a:lnSpc>
              <a:spcBef>
                <a:spcPts val="2000"/>
              </a:spcBef>
              <a:spcAft>
                <a:spcPts val="0"/>
              </a:spcAft>
              <a:buClr>
                <a:srgbClr val="6C4C25"/>
              </a:buClr>
              <a:buSzPts val="3000"/>
              <a:buNone/>
            </a:pPr>
            <a:r>
              <a:t/>
            </a:r>
            <a:endParaRPr/>
          </a:p>
        </p:txBody>
      </p:sp>
      <p:sp>
        <p:nvSpPr>
          <p:cNvPr id="257" name="Google Shape;257;p8"/>
          <p:cNvSpPr/>
          <p:nvPr/>
        </p:nvSpPr>
        <p:spPr>
          <a:xfrm>
            <a:off x="7559419" y="2402429"/>
            <a:ext cx="3430420" cy="3095330"/>
          </a:xfrm>
          <a:prstGeom prst="rect">
            <a:avLst/>
          </a:prstGeom>
          <a:solidFill>
            <a:srgbClr val="C7975E">
              <a:alpha val="4901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258" name="Google Shape;258;p8"/>
          <p:cNvPicPr preferRelativeResize="0"/>
          <p:nvPr/>
        </p:nvPicPr>
        <p:blipFill rotWithShape="1">
          <a:blip r:embed="rId3">
            <a:alphaModFix/>
          </a:blip>
          <a:srcRect b="0" l="0" r="0" t="0"/>
          <a:stretch/>
        </p:blipFill>
        <p:spPr>
          <a:xfrm>
            <a:off x="7347995" y="2092732"/>
            <a:ext cx="3051858" cy="3714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9"/>
          <p:cNvSpPr txBox="1"/>
          <p:nvPr>
            <p:ph type="title"/>
          </p:nvPr>
        </p:nvSpPr>
        <p:spPr>
          <a:xfrm>
            <a:off x="731520" y="547505"/>
            <a:ext cx="10757328" cy="1234440"/>
          </a:xfrm>
          <a:prstGeom prst="rect">
            <a:avLst/>
          </a:prstGeom>
          <a:noFill/>
          <a:ln>
            <a:noFill/>
          </a:ln>
        </p:spPr>
        <p:txBody>
          <a:bodyPr anchorCtr="0" anchor="b" bIns="45700" lIns="91425" spcFirstLastPara="1" rIns="91425" wrap="square" tIns="45700">
            <a:noAutofit/>
          </a:bodyPr>
          <a:lstStyle/>
          <a:p>
            <a:pPr indent="0" lvl="0" marL="0" rtl="0" algn="l">
              <a:lnSpc>
                <a:spcPct val="102000"/>
              </a:lnSpc>
              <a:spcBef>
                <a:spcPts val="0"/>
              </a:spcBef>
              <a:spcAft>
                <a:spcPts val="0"/>
              </a:spcAft>
              <a:buClr>
                <a:schemeClr val="dk1"/>
              </a:buClr>
              <a:buSzPts val="4000"/>
              <a:buFont typeface="Open Sans"/>
              <a:buNone/>
            </a:pPr>
            <a:r>
              <a:rPr lang="en-US"/>
              <a:t>Meaning of VR Services – Allowable Use of VR Funds </a:t>
            </a:r>
            <a:r>
              <a:rPr b="0" lang="en-US" sz="2800"/>
              <a:t>(3)</a:t>
            </a:r>
            <a:endParaRPr/>
          </a:p>
        </p:txBody>
      </p:sp>
      <p:sp>
        <p:nvSpPr>
          <p:cNvPr id="264" name="Google Shape;264;p9"/>
          <p:cNvSpPr txBox="1"/>
          <p:nvPr>
            <p:ph idx="1" type="body"/>
          </p:nvPr>
        </p:nvSpPr>
        <p:spPr>
          <a:xfrm>
            <a:off x="902023" y="2156029"/>
            <a:ext cx="10161211" cy="3862934"/>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3000"/>
              <a:buNone/>
            </a:pPr>
            <a:r>
              <a:rPr b="1" i="1" lang="en-US">
                <a:latin typeface="Calibri"/>
                <a:ea typeface="Calibri"/>
                <a:cs typeface="Calibri"/>
                <a:sym typeface="Calibri"/>
              </a:rPr>
              <a:t>VR services </a:t>
            </a:r>
            <a:r>
              <a:rPr lang="en-US">
                <a:latin typeface="Calibri"/>
                <a:ea typeface="Calibri"/>
                <a:cs typeface="Calibri"/>
                <a:sym typeface="Calibri"/>
              </a:rPr>
              <a:t>are those services provided to an individual pursuant to an individualized plan for employment in accordance with Section 103(a) of the Act and 34 C.F.R. § 361.48, or to groups of individuals with disabilities pursuant to Section 103(b) of the Act and 34 C.F.R. § 361.49.</a:t>
            </a:r>
            <a:endParaRPr/>
          </a:p>
          <a:p>
            <a:pPr indent="0" lvl="0" marL="0" marR="0" rtl="0" algn="l">
              <a:lnSpc>
                <a:spcPct val="107000"/>
              </a:lnSpc>
              <a:spcBef>
                <a:spcPts val="1200"/>
              </a:spcBef>
              <a:spcAft>
                <a:spcPts val="0"/>
              </a:spcAft>
              <a:buSzPts val="3000"/>
              <a:buNone/>
            </a:pPr>
            <a:r>
              <a:rPr lang="en-US">
                <a:latin typeface="Calibri"/>
                <a:ea typeface="Calibri"/>
                <a:cs typeface="Calibri"/>
                <a:sym typeface="Calibri"/>
              </a:rPr>
              <a:t>For purposes of this discussion, </a:t>
            </a:r>
            <a:r>
              <a:rPr b="1" lang="en-US">
                <a:latin typeface="Calibri"/>
                <a:ea typeface="Calibri"/>
                <a:cs typeface="Calibri"/>
                <a:sym typeface="Calibri"/>
              </a:rPr>
              <a:t>“services to groups” </a:t>
            </a:r>
            <a:r>
              <a:rPr lang="en-US">
                <a:latin typeface="Calibri"/>
                <a:ea typeface="Calibri"/>
                <a:cs typeface="Calibri"/>
                <a:sym typeface="Calibri"/>
              </a:rPr>
              <a:t>includes the establishment of CRPs, as well as the construction of CRP facilities for the benefit of VR agency consumers (Section 103(b)(2) of the Act and 34 C.F.R. § 361.49(a)(1)).</a:t>
            </a:r>
            <a:endParaRPr/>
          </a:p>
          <a:p>
            <a:pPr indent="-125222" lvl="0" marL="347472" rtl="0" algn="l">
              <a:lnSpc>
                <a:spcPct val="108000"/>
              </a:lnSpc>
              <a:spcBef>
                <a:spcPts val="2400"/>
              </a:spcBef>
              <a:spcAft>
                <a:spcPts val="0"/>
              </a:spcAft>
              <a:buSzPts val="3500"/>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2021-01-21T01:54:30Z</dcterms:created>
  <dc:creator>Dawn Lalley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