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80"/>
  </p:notesMasterIdLst>
  <p:handoutMasterIdLst>
    <p:handoutMasterId r:id="rId81"/>
  </p:handoutMasterIdLst>
  <p:sldIdLst>
    <p:sldId id="257" r:id="rId3"/>
    <p:sldId id="368" r:id="rId4"/>
    <p:sldId id="359" r:id="rId5"/>
    <p:sldId id="258" r:id="rId6"/>
    <p:sldId id="292" r:id="rId7"/>
    <p:sldId id="315" r:id="rId8"/>
    <p:sldId id="314" r:id="rId9"/>
    <p:sldId id="360" r:id="rId10"/>
    <p:sldId id="277" r:id="rId11"/>
    <p:sldId id="320" r:id="rId12"/>
    <p:sldId id="352" r:id="rId13"/>
    <p:sldId id="344" r:id="rId14"/>
    <p:sldId id="328" r:id="rId15"/>
    <p:sldId id="324" r:id="rId16"/>
    <p:sldId id="316" r:id="rId17"/>
    <p:sldId id="284" r:id="rId18"/>
    <p:sldId id="361" r:id="rId19"/>
    <p:sldId id="276" r:id="rId20"/>
    <p:sldId id="343" r:id="rId21"/>
    <p:sldId id="278" r:id="rId22"/>
    <p:sldId id="362" r:id="rId23"/>
    <p:sldId id="321" r:id="rId24"/>
    <p:sldId id="354" r:id="rId25"/>
    <p:sldId id="327" r:id="rId26"/>
    <p:sldId id="317" r:id="rId27"/>
    <p:sldId id="340" r:id="rId28"/>
    <p:sldId id="341" r:id="rId29"/>
    <p:sldId id="342" r:id="rId30"/>
    <p:sldId id="332" r:id="rId31"/>
    <p:sldId id="333" r:id="rId32"/>
    <p:sldId id="334" r:id="rId33"/>
    <p:sldId id="335" r:id="rId34"/>
    <p:sldId id="336" r:id="rId35"/>
    <p:sldId id="337" r:id="rId36"/>
    <p:sldId id="338" r:id="rId37"/>
    <p:sldId id="339" r:id="rId38"/>
    <p:sldId id="281" r:id="rId39"/>
    <p:sldId id="356" r:id="rId40"/>
    <p:sldId id="357" r:id="rId41"/>
    <p:sldId id="358" r:id="rId42"/>
    <p:sldId id="272" r:id="rId43"/>
    <p:sldId id="349" r:id="rId44"/>
    <p:sldId id="273" r:id="rId45"/>
    <p:sldId id="353" r:id="rId46"/>
    <p:sldId id="348" r:id="rId47"/>
    <p:sldId id="346" r:id="rId48"/>
    <p:sldId id="325" r:id="rId49"/>
    <p:sldId id="323" r:id="rId50"/>
    <p:sldId id="294" r:id="rId51"/>
    <p:sldId id="355" r:id="rId52"/>
    <p:sldId id="295" r:id="rId53"/>
    <p:sldId id="297" r:id="rId54"/>
    <p:sldId id="296" r:id="rId55"/>
    <p:sldId id="299" r:id="rId56"/>
    <p:sldId id="298" r:id="rId57"/>
    <p:sldId id="300" r:id="rId58"/>
    <p:sldId id="285" r:id="rId59"/>
    <p:sldId id="289" r:id="rId60"/>
    <p:sldId id="290" r:id="rId61"/>
    <p:sldId id="301" r:id="rId62"/>
    <p:sldId id="350" r:id="rId63"/>
    <p:sldId id="262" r:id="rId64"/>
    <p:sldId id="322" r:id="rId65"/>
    <p:sldId id="326" r:id="rId66"/>
    <p:sldId id="329" r:id="rId67"/>
    <p:sldId id="330" r:id="rId68"/>
    <p:sldId id="331" r:id="rId69"/>
    <p:sldId id="313" r:id="rId70"/>
    <p:sldId id="302" r:id="rId71"/>
    <p:sldId id="303" r:id="rId72"/>
    <p:sldId id="311" r:id="rId73"/>
    <p:sldId id="304" r:id="rId74"/>
    <p:sldId id="305" r:id="rId75"/>
    <p:sldId id="306" r:id="rId76"/>
    <p:sldId id="308" r:id="rId77"/>
    <p:sldId id="310" r:id="rId78"/>
    <p:sldId id="367" r:id="rId79"/>
  </p:sldIdLst>
  <p:sldSz cx="12192000" cy="6858000"/>
  <p:notesSz cx="6858000" cy="9144000"/>
  <p:custDataLst>
    <p:tags r:id="rId8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4680"/>
    <a:srgbClr val="377B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53" autoAdjust="0"/>
    <p:restoredTop sz="86410" autoAdjust="0"/>
  </p:normalViewPr>
  <p:slideViewPr>
    <p:cSldViewPr snapToGrid="0">
      <p:cViewPr varScale="1">
        <p:scale>
          <a:sx n="59" d="100"/>
          <a:sy n="59" d="100"/>
        </p:scale>
        <p:origin x="34" y="408"/>
      </p:cViewPr>
      <p:guideLst/>
    </p:cSldViewPr>
  </p:slideViewPr>
  <p:outlineViewPr>
    <p:cViewPr>
      <p:scale>
        <a:sx n="33" d="100"/>
        <a:sy n="33" d="100"/>
      </p:scale>
      <p:origin x="0" y="-241494"/>
    </p:cViewPr>
  </p:outlineViewPr>
  <p:notesTextViewPr>
    <p:cViewPr>
      <p:scale>
        <a:sx n="1" d="1"/>
        <a:sy n="1" d="1"/>
      </p:scale>
      <p:origin x="0" y="0"/>
    </p:cViewPr>
  </p:notesTextViewPr>
  <p:notesViewPr>
    <p:cSldViewPr snapToGrid="0" showGuides="1">
      <p:cViewPr varScale="1">
        <p:scale>
          <a:sx n="95" d="100"/>
          <a:sy n="95" d="100"/>
        </p:scale>
        <p:origin x="2724"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ags" Target="tags/tag1.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handoutMaster" Target="handoutMasters/handoutMaster1.xml"/><Relationship Id="rId86"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8" tIns="45719" rIns="91438" bIns="45719" rtlCol="0"/>
          <a:lstStyle>
            <a:lvl1pPr algn="l">
              <a:defRPr sz="1200"/>
            </a:lvl1pPr>
          </a:lstStyle>
          <a:p>
            <a:endParaRPr lang="en-US"/>
          </a:p>
        </p:txBody>
      </p:sp>
      <p:sp>
        <p:nvSpPr>
          <p:cNvPr id="3" name="Date Placeholder 2"/>
          <p:cNvSpPr>
            <a:spLocks noGrp="1"/>
          </p:cNvSpPr>
          <p:nvPr>
            <p:ph type="dt" sz="quarter" idx="1"/>
          </p:nvPr>
        </p:nvSpPr>
        <p:spPr>
          <a:xfrm>
            <a:off x="3884614" y="0"/>
            <a:ext cx="2971800" cy="458788"/>
          </a:xfrm>
          <a:prstGeom prst="rect">
            <a:avLst/>
          </a:prstGeom>
        </p:spPr>
        <p:txBody>
          <a:bodyPr vert="horz" lIns="91438" tIns="45719" rIns="91438" bIns="45719" rtlCol="0"/>
          <a:lstStyle>
            <a:lvl1pPr algn="r">
              <a:defRPr sz="1200"/>
            </a:lvl1pPr>
          </a:lstStyle>
          <a:p>
            <a:fld id="{D63D5444-F62C-42C3-A75A-D9DBA807730F}" type="datetimeFigureOut">
              <a:rPr lang="en-US" smtClean="0"/>
              <a:t>4/10/2017</a:t>
            </a:fld>
            <a:endParaRPr lang="en-US"/>
          </a:p>
        </p:txBody>
      </p:sp>
      <p:sp>
        <p:nvSpPr>
          <p:cNvPr id="4" name="Footer Placeholder 3"/>
          <p:cNvSpPr>
            <a:spLocks noGrp="1"/>
          </p:cNvSpPr>
          <p:nvPr>
            <p:ph type="ftr" sz="quarter" idx="2"/>
          </p:nvPr>
        </p:nvSpPr>
        <p:spPr>
          <a:xfrm>
            <a:off x="0" y="8685214"/>
            <a:ext cx="2971800" cy="458787"/>
          </a:xfrm>
          <a:prstGeom prst="rect">
            <a:avLst/>
          </a:prstGeom>
        </p:spPr>
        <p:txBody>
          <a:bodyPr vert="horz" lIns="91438" tIns="45719" rIns="91438" bIns="45719" rtlCol="0" anchor="b"/>
          <a:lstStyle>
            <a:lvl1pPr algn="l">
              <a:defRPr sz="1200"/>
            </a:lvl1pPr>
          </a:lstStyle>
          <a:p>
            <a:endParaRPr lang="en-US"/>
          </a:p>
        </p:txBody>
      </p:sp>
      <p:sp>
        <p:nvSpPr>
          <p:cNvPr id="5" name="Slide Number Placeholder 4"/>
          <p:cNvSpPr>
            <a:spLocks noGrp="1"/>
          </p:cNvSpPr>
          <p:nvPr>
            <p:ph type="sldNum" sz="quarter" idx="3"/>
          </p:nvPr>
        </p:nvSpPr>
        <p:spPr>
          <a:xfrm>
            <a:off x="3884614" y="8685214"/>
            <a:ext cx="2971800" cy="458787"/>
          </a:xfrm>
          <a:prstGeom prst="rect">
            <a:avLst/>
          </a:prstGeom>
        </p:spPr>
        <p:txBody>
          <a:bodyPr vert="horz" lIns="91438" tIns="45719" rIns="91438" bIns="45719" rtlCol="0" anchor="b"/>
          <a:lstStyle>
            <a:lvl1pPr algn="r">
              <a:defRPr sz="1200"/>
            </a:lvl1pPr>
          </a:lstStyle>
          <a:p>
            <a:fld id="{84A4F617-7A30-41D4-AB86-5D833C98E18B}" type="slidenum">
              <a:rPr lang="en-US" smtClean="0"/>
              <a:t>‹#›</a:t>
            </a:fld>
            <a:endParaRPr lang="en-US"/>
          </a:p>
        </p:txBody>
      </p:sp>
    </p:spTree>
    <p:extLst>
      <p:ext uri="{BB962C8B-B14F-4D97-AF65-F5344CB8AC3E}">
        <p14:creationId xmlns:p14="http://schemas.microsoft.com/office/powerpoint/2010/main" val="994624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8" tIns="45719" rIns="91438" bIns="45719" rtlCol="0"/>
          <a:lstStyle>
            <a:lvl1pPr algn="l">
              <a:defRPr sz="1200"/>
            </a:lvl1pPr>
          </a:lstStyle>
          <a:p>
            <a:endParaRPr lang="en-US"/>
          </a:p>
        </p:txBody>
      </p:sp>
      <p:sp>
        <p:nvSpPr>
          <p:cNvPr id="3" name="Date Placeholder 2"/>
          <p:cNvSpPr>
            <a:spLocks noGrp="1"/>
          </p:cNvSpPr>
          <p:nvPr>
            <p:ph type="dt" idx="1"/>
          </p:nvPr>
        </p:nvSpPr>
        <p:spPr>
          <a:xfrm>
            <a:off x="3884614" y="0"/>
            <a:ext cx="2971800" cy="458788"/>
          </a:xfrm>
          <a:prstGeom prst="rect">
            <a:avLst/>
          </a:prstGeom>
        </p:spPr>
        <p:txBody>
          <a:bodyPr vert="horz" lIns="91438" tIns="45719" rIns="91438" bIns="45719" rtlCol="0"/>
          <a:lstStyle>
            <a:lvl1pPr algn="r">
              <a:defRPr sz="1200"/>
            </a:lvl1pPr>
          </a:lstStyle>
          <a:p>
            <a:fld id="{12CAA1FA-7B6A-47D2-8D61-F225D71B51FF}" type="datetimeFigureOut">
              <a:rPr lang="en-US" smtClean="0"/>
              <a:t>4/10/2017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8" tIns="45719" rIns="91438" bIns="45719" rtlCol="0" anchor="ctr"/>
          <a:lstStyle/>
          <a:p>
            <a:endParaRPr lang="en-US"/>
          </a:p>
        </p:txBody>
      </p:sp>
      <p:sp>
        <p:nvSpPr>
          <p:cNvPr id="5" name="Notes Placeholder 4"/>
          <p:cNvSpPr>
            <a:spLocks noGrp="1"/>
          </p:cNvSpPr>
          <p:nvPr>
            <p:ph type="body" sz="quarter" idx="3"/>
          </p:nvPr>
        </p:nvSpPr>
        <p:spPr>
          <a:xfrm>
            <a:off x="685800" y="4400551"/>
            <a:ext cx="5486400" cy="3600450"/>
          </a:xfrm>
          <a:prstGeom prst="rect">
            <a:avLst/>
          </a:prstGeom>
        </p:spPr>
        <p:txBody>
          <a:bodyPr vert="horz" lIns="91438" tIns="45719" rIns="91438" bIns="4571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2971800" cy="458787"/>
          </a:xfrm>
          <a:prstGeom prst="rect">
            <a:avLst/>
          </a:prstGeom>
        </p:spPr>
        <p:txBody>
          <a:bodyPr vert="horz" lIns="91438" tIns="45719" rIns="91438" bIns="45719"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685214"/>
            <a:ext cx="2971800" cy="458787"/>
          </a:xfrm>
          <a:prstGeom prst="rect">
            <a:avLst/>
          </a:prstGeom>
        </p:spPr>
        <p:txBody>
          <a:bodyPr vert="horz" lIns="91438" tIns="45719" rIns="91438" bIns="45719" rtlCol="0" anchor="b"/>
          <a:lstStyle>
            <a:lvl1pPr algn="r">
              <a:defRPr sz="1200"/>
            </a:lvl1pPr>
          </a:lstStyle>
          <a:p>
            <a:fld id="{1B9A179D-2D27-49E2-B022-8EDDA2EFE682}" type="slidenum">
              <a:rPr lang="en-US" smtClean="0"/>
              <a:t>‹#›</a:t>
            </a:fld>
            <a:endParaRPr lang="en-US"/>
          </a:p>
        </p:txBody>
      </p:sp>
    </p:spTree>
    <p:extLst>
      <p:ext uri="{BB962C8B-B14F-4D97-AF65-F5344CB8AC3E}">
        <p14:creationId xmlns:p14="http://schemas.microsoft.com/office/powerpoint/2010/main" val="1174603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kern="1200" dirty="0" smtClean="0">
                <a:solidFill>
                  <a:srgbClr val="034680"/>
                </a:solidFill>
                <a:latin typeface="Calibri" panose="020F0502020204030204" pitchFamily="34" charset="0"/>
                <a:ea typeface="+mn-ea"/>
                <a:cs typeface="Calibri" panose="020F0502020204030204" pitchFamily="34" charset="0"/>
              </a:rPr>
              <a:t>Take out “and” since it doesn’t continue immediately to point #3</a:t>
            </a:r>
            <a:r>
              <a:rPr lang="en-US" sz="2400" kern="1200" baseline="0" dirty="0" smtClean="0">
                <a:solidFill>
                  <a:srgbClr val="034680"/>
                </a:solidFill>
                <a:latin typeface="Calibri" panose="020F0502020204030204" pitchFamily="34" charset="0"/>
                <a:ea typeface="+mn-ea"/>
                <a:cs typeface="Calibri" panose="020F0502020204030204" pitchFamily="34" charset="0"/>
              </a:rPr>
              <a:t> on the next slide</a:t>
            </a:r>
            <a:endParaRPr lang="en-US" sz="2400" kern="1200" dirty="0">
              <a:solidFill>
                <a:srgbClr val="034680"/>
              </a:solidFill>
              <a:latin typeface="Calibri" panose="020F0502020204030204" pitchFamily="34" charset="0"/>
              <a:ea typeface="+mn-ea"/>
              <a:cs typeface="Calibri" panose="020F0502020204030204" pitchFamily="34" charset="0"/>
            </a:endParaRPr>
          </a:p>
        </p:txBody>
      </p:sp>
      <p:sp>
        <p:nvSpPr>
          <p:cNvPr id="4" name="Slide Number Placeholder 3"/>
          <p:cNvSpPr>
            <a:spLocks noGrp="1"/>
          </p:cNvSpPr>
          <p:nvPr>
            <p:ph type="sldNum" sz="quarter" idx="10"/>
          </p:nvPr>
        </p:nvSpPr>
        <p:spPr/>
        <p:txBody>
          <a:bodyPr/>
          <a:lstStyle/>
          <a:p>
            <a:fld id="{1B9A179D-2D27-49E2-B022-8EDDA2EFE682}" type="slidenum">
              <a:rPr lang="en-US" smtClean="0"/>
              <a:t>2</a:t>
            </a:fld>
            <a:endParaRPr lang="en-US"/>
          </a:p>
        </p:txBody>
      </p:sp>
    </p:spTree>
    <p:extLst>
      <p:ext uri="{BB962C8B-B14F-4D97-AF65-F5344CB8AC3E}">
        <p14:creationId xmlns:p14="http://schemas.microsoft.com/office/powerpoint/2010/main" val="4200071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Unfortunately, VRCs often turn their attention elsewhere once the referral for SE services has</a:t>
            </a:r>
            <a:r>
              <a:rPr lang="en-US" baseline="0" dirty="0" smtClean="0"/>
              <a:t> been made.  This can result in funds being paid for poorly provided services that don’t result in the desired outcomes.</a:t>
            </a:r>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14</a:t>
            </a:fld>
            <a:endParaRPr lang="en-US"/>
          </a:p>
        </p:txBody>
      </p:sp>
    </p:spTree>
    <p:extLst>
      <p:ext uri="{BB962C8B-B14F-4D97-AF65-F5344CB8AC3E}">
        <p14:creationId xmlns:p14="http://schemas.microsoft.com/office/powerpoint/2010/main" val="175100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15</a:t>
            </a:fld>
            <a:endParaRPr lang="en-US"/>
          </a:p>
        </p:txBody>
      </p:sp>
    </p:spTree>
    <p:extLst>
      <p:ext uri="{BB962C8B-B14F-4D97-AF65-F5344CB8AC3E}">
        <p14:creationId xmlns:p14="http://schemas.microsoft.com/office/powerpoint/2010/main" val="219762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27</a:t>
            </a:fld>
            <a:endParaRPr lang="en-US"/>
          </a:p>
        </p:txBody>
      </p:sp>
    </p:spTree>
    <p:extLst>
      <p:ext uri="{BB962C8B-B14F-4D97-AF65-F5344CB8AC3E}">
        <p14:creationId xmlns:p14="http://schemas.microsoft.com/office/powerpoint/2010/main" val="3039607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out period. None of your other bullets</a:t>
            </a:r>
            <a:r>
              <a:rPr lang="en-US" baseline="0" dirty="0" smtClean="0"/>
              <a:t> have punctuation marks</a:t>
            </a:r>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33</a:t>
            </a:fld>
            <a:endParaRPr lang="en-US"/>
          </a:p>
        </p:txBody>
      </p:sp>
    </p:spTree>
    <p:extLst>
      <p:ext uri="{BB962C8B-B14F-4D97-AF65-F5344CB8AC3E}">
        <p14:creationId xmlns:p14="http://schemas.microsoft.com/office/powerpoint/2010/main" val="26090819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“Very</a:t>
            </a:r>
            <a:r>
              <a:rPr lang="en-US" baseline="0" dirty="0" smtClean="0"/>
              <a:t> Viable” as opposed to “Viable”?</a:t>
            </a:r>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37</a:t>
            </a:fld>
            <a:endParaRPr lang="en-US"/>
          </a:p>
        </p:txBody>
      </p:sp>
    </p:spTree>
    <p:extLst>
      <p:ext uri="{BB962C8B-B14F-4D97-AF65-F5344CB8AC3E}">
        <p14:creationId xmlns:p14="http://schemas.microsoft.com/office/powerpoint/2010/main" val="1621811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48</a:t>
            </a:fld>
            <a:endParaRPr lang="en-US"/>
          </a:p>
        </p:txBody>
      </p:sp>
    </p:spTree>
    <p:extLst>
      <p:ext uri="{BB962C8B-B14F-4D97-AF65-F5344CB8AC3E}">
        <p14:creationId xmlns:p14="http://schemas.microsoft.com/office/powerpoint/2010/main" val="2650062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Our first Workforce Innovation Pilot Project (WIPP) will be to provide free access to the Career Index Plus labor market information (LMI) system to all VR programs and their workforce partners.  The intent of this WIPP is to provide opportunities for VR agencies to utilize a powerful LMI system in conjunction with their workforce partners, contributing to integration and alignment of programs.  The Career Index web site is currently free to the public and provides easy, convenient and fast access to all of the best-of-breed labor market and occupational, job openings and training provider information in a few clicks. The WINTAC will be enhancing the Career Index by creating the Career Index Plus (TCI+), which adds significant capabilities and functionality to the basic Career Index site.</a:t>
            </a:r>
          </a:p>
          <a:p>
            <a:endParaRPr lang="en-US" altLang="en-US" dirty="0" smtClean="0"/>
          </a:p>
          <a:p>
            <a:r>
              <a:rPr lang="en-US" altLang="en-US" dirty="0" smtClean="0"/>
              <a:t>TCI+ will include a user profile page that will allow users to save assessment and other information about such things as desired salary, education, experience, preferences, interest profile, etc. This in turn will allow VR counselors and workforce staff to provide information to clients on a wide range of occupations, including the ability to analyze a selected occupation in terms of plus and minus points as it relates to the saved profile. This should make it significantly easier for the client to make a truly INFORMED career choice.</a:t>
            </a:r>
          </a:p>
          <a:p>
            <a:endParaRPr lang="en-US" altLang="en-US" dirty="0" smtClean="0"/>
          </a:p>
          <a:p>
            <a:r>
              <a:rPr lang="en-US" altLang="en-US" dirty="0" smtClean="0"/>
              <a:t>TCI+ will include localized, state projections data from state labor market information divisions as well as career exploration tools including “Top 50” lists of local occupations with  best outlook for entry-level positions, high wage/ high demand/high skills occupations, fastest growth and much more. Included are occupational “filters” for minimum salary, education, experience levels and growth projections. TCI+ has the ability to compare multiple occupations quickly against hundreds of selected criteria including current job openings, salary, education and more than 120 skill, knowledge, ability and work context criteria.  The site will include a skills transference feature, identification of career ladders and Holland’s Interest Inventory for use with consumers.</a:t>
            </a:r>
          </a:p>
          <a:p>
            <a:endParaRPr lang="en-US" altLang="en-US" dirty="0" smtClean="0"/>
          </a:p>
          <a:p>
            <a:r>
              <a:rPr lang="en-US" altLang="en-US" dirty="0" smtClean="0"/>
              <a:t>The Career Index Plus is applicable and of potentially significant benefit to numerous consumers being served by SVRAs, especially youth with the most significant disabilities.  As an example, a counselor can take information from an individual profile developed for a consumer receiving customized employment services, and match the consumer to several jobs based on the information in the profile.  Job matching and job development services are greatly enhanced with the Career Index Plus, which should result in increased quality and quantity of employment outcomes.  The WINTAC will be developing a suggested implementation plan for VR agencies and will provide free training in the Career Index Plus in the form of a series of webinars to assist in adoption by users. </a:t>
            </a:r>
          </a:p>
        </p:txBody>
      </p:sp>
      <p:sp>
        <p:nvSpPr>
          <p:cNvPr id="4" name="Slide Number Placeholder 3"/>
          <p:cNvSpPr>
            <a:spLocks noGrp="1"/>
          </p:cNvSpPr>
          <p:nvPr>
            <p:ph type="sldNum" sz="quarter" idx="5"/>
          </p:nvPr>
        </p:nvSpPr>
        <p:spPr/>
        <p:txBody>
          <a:bodyPr/>
          <a:lstStyle/>
          <a:p>
            <a:pPr>
              <a:defRPr/>
            </a:pPr>
            <a:fld id="{2EEB0AD1-DE9C-4CAA-9C15-35A9A61F427F}" type="slidenum">
              <a:rPr lang="en-US" smtClean="0"/>
              <a:pPr>
                <a:defRPr/>
              </a:pPr>
              <a:t>58</a:t>
            </a:fld>
            <a:endParaRPr lang="en-US" dirty="0"/>
          </a:p>
        </p:txBody>
      </p:sp>
    </p:spTree>
    <p:extLst>
      <p:ext uri="{BB962C8B-B14F-4D97-AF65-F5344CB8AC3E}">
        <p14:creationId xmlns:p14="http://schemas.microsoft.com/office/powerpoint/2010/main" val="40365233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658BFD8C-5C34-4C6D-B80E-F4A03172C98E}" type="slidenum">
              <a:rPr lang="en-US" smtClean="0"/>
              <a:pPr>
                <a:defRPr/>
              </a:pPr>
              <a:t>59</a:t>
            </a:fld>
            <a:endParaRPr lang="en-US" dirty="0"/>
          </a:p>
        </p:txBody>
      </p:sp>
    </p:spTree>
    <p:extLst>
      <p:ext uri="{BB962C8B-B14F-4D97-AF65-F5344CB8AC3E}">
        <p14:creationId xmlns:p14="http://schemas.microsoft.com/office/powerpoint/2010/main" val="18041686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372">
              <a:spcBef>
                <a:spcPct val="0"/>
              </a:spcBef>
            </a:pPr>
            <a:r>
              <a:rPr lang="en-US" altLang="en-US" smtClean="0"/>
              <a:t>Benefit at agency level: Can document the incorporation of LMI into VR professional activities.</a:t>
            </a:r>
          </a:p>
          <a:p>
            <a:pPr defTabSz="914372"/>
            <a:endParaRPr lang="en-US" altLang="en-US" smtClean="0"/>
          </a:p>
        </p:txBody>
      </p:sp>
      <p:sp>
        <p:nvSpPr>
          <p:cNvPr id="4" name="Slide Number Placeholder 3"/>
          <p:cNvSpPr>
            <a:spLocks noGrp="1"/>
          </p:cNvSpPr>
          <p:nvPr>
            <p:ph type="sldNum" sz="quarter" idx="5"/>
          </p:nvPr>
        </p:nvSpPr>
        <p:spPr/>
        <p:txBody>
          <a:bodyPr/>
          <a:lstStyle/>
          <a:p>
            <a:pPr>
              <a:defRPr/>
            </a:pPr>
            <a:fld id="{4C001F7F-8DDE-4166-BA11-4DCE47993EE3}" type="slidenum">
              <a:rPr lang="en-US" smtClean="0"/>
              <a:pPr>
                <a:defRPr/>
              </a:pPr>
              <a:t>60</a:t>
            </a:fld>
            <a:endParaRPr lang="en-US" dirty="0"/>
          </a:p>
        </p:txBody>
      </p:sp>
    </p:spTree>
    <p:extLst>
      <p:ext uri="{BB962C8B-B14F-4D97-AF65-F5344CB8AC3E}">
        <p14:creationId xmlns:p14="http://schemas.microsoft.com/office/powerpoint/2010/main" val="7757989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372">
              <a:spcBef>
                <a:spcPct val="0"/>
              </a:spcBef>
            </a:pPr>
            <a:r>
              <a:rPr lang="en-US" altLang="en-US" smtClean="0"/>
              <a:t>Benefit at agency level: Can document the incorporation of LMI into VR professional activities.</a:t>
            </a:r>
          </a:p>
          <a:p>
            <a:pPr defTabSz="914372"/>
            <a:endParaRPr lang="en-US" altLang="en-US" smtClean="0"/>
          </a:p>
        </p:txBody>
      </p:sp>
      <p:sp>
        <p:nvSpPr>
          <p:cNvPr id="4" name="Slide Number Placeholder 3"/>
          <p:cNvSpPr>
            <a:spLocks noGrp="1"/>
          </p:cNvSpPr>
          <p:nvPr>
            <p:ph type="sldNum" sz="quarter" idx="5"/>
          </p:nvPr>
        </p:nvSpPr>
        <p:spPr/>
        <p:txBody>
          <a:bodyPr/>
          <a:lstStyle/>
          <a:p>
            <a:pPr>
              <a:defRPr/>
            </a:pPr>
            <a:fld id="{4C001F7F-8DDE-4166-BA11-4DCE47993EE3}" type="slidenum">
              <a:rPr lang="en-US" smtClean="0"/>
              <a:pPr>
                <a:defRPr/>
              </a:pPr>
              <a:t>61</a:t>
            </a:fld>
            <a:endParaRPr lang="en-US" dirty="0"/>
          </a:p>
        </p:txBody>
      </p:sp>
    </p:spTree>
    <p:extLst>
      <p:ext uri="{BB962C8B-B14F-4D97-AF65-F5344CB8AC3E}">
        <p14:creationId xmlns:p14="http://schemas.microsoft.com/office/powerpoint/2010/main" val="970515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Capitalize Income in header, add comma then continued</a:t>
            </a:r>
          </a:p>
          <a:p>
            <a:r>
              <a:rPr lang="en-US" dirty="0" smtClean="0"/>
              <a:t>Take out the comma. Revised</a:t>
            </a:r>
            <a:r>
              <a:rPr lang="en-US" baseline="0" dirty="0" smtClean="0"/>
              <a:t> achieve to “achieving”. Changed outcome to outcomes.</a:t>
            </a:r>
            <a:endParaRPr lang="en-US" dirty="0" smtClean="0"/>
          </a:p>
          <a:p>
            <a:r>
              <a:rPr lang="en-US" dirty="0" smtClean="0"/>
              <a:t>Add</a:t>
            </a:r>
            <a:r>
              <a:rPr lang="en-US" baseline="0" dirty="0" smtClean="0"/>
              <a:t> a period at the end of bullet 4</a:t>
            </a:r>
          </a:p>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3</a:t>
            </a:fld>
            <a:endParaRPr lang="en-US"/>
          </a:p>
        </p:txBody>
      </p:sp>
    </p:spTree>
    <p:extLst>
      <p:ext uri="{BB962C8B-B14F-4D97-AF65-F5344CB8AC3E}">
        <p14:creationId xmlns:p14="http://schemas.microsoft.com/office/powerpoint/2010/main" val="40436987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THIS END OF PART 4?</a:t>
            </a:r>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62</a:t>
            </a:fld>
            <a:endParaRPr lang="en-US"/>
          </a:p>
        </p:txBody>
      </p:sp>
    </p:spTree>
    <p:extLst>
      <p:ext uri="{BB962C8B-B14F-4D97-AF65-F5344CB8AC3E}">
        <p14:creationId xmlns:p14="http://schemas.microsoft.com/office/powerpoint/2010/main" val="23594557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THIS PART 5?</a:t>
            </a:r>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63</a:t>
            </a:fld>
            <a:endParaRPr lang="en-US"/>
          </a:p>
        </p:txBody>
      </p:sp>
    </p:spTree>
    <p:extLst>
      <p:ext uri="{BB962C8B-B14F-4D97-AF65-F5344CB8AC3E}">
        <p14:creationId xmlns:p14="http://schemas.microsoft.com/office/powerpoint/2010/main" val="36914278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Unfortunately, VRCs often turn their attention elsewhere once the referral for SE services has</a:t>
            </a:r>
            <a:r>
              <a:rPr lang="en-US" baseline="0" dirty="0" smtClean="0"/>
              <a:t> been made.  This can result in funds being paid for poorly provided services that don’t result in the desired outcomes.</a:t>
            </a:r>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64</a:t>
            </a:fld>
            <a:endParaRPr lang="en-US"/>
          </a:p>
        </p:txBody>
      </p:sp>
    </p:spTree>
    <p:extLst>
      <p:ext uri="{BB962C8B-B14F-4D97-AF65-F5344CB8AC3E}">
        <p14:creationId xmlns:p14="http://schemas.microsoft.com/office/powerpoint/2010/main" val="7850604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VR agencies require CRP staff serving VR clients to go through mandatory training, either provided by the VRA,</a:t>
            </a:r>
            <a:r>
              <a:rPr lang="en-US" baseline="0" dirty="0" smtClean="0"/>
              <a:t> provided by a contractor arranged by the VRA (e.g. in New Hampshire), or provided by a third party and paid for by the CRP (e.g. in Alaska).  However, some VR agencies require only that the CRP is accredited, not that individual providers are trained or certified.</a:t>
            </a:r>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65</a:t>
            </a:fld>
            <a:endParaRPr lang="en-US"/>
          </a:p>
        </p:txBody>
      </p:sp>
    </p:spTree>
    <p:extLst>
      <p:ext uri="{BB962C8B-B14F-4D97-AF65-F5344CB8AC3E}">
        <p14:creationId xmlns:p14="http://schemas.microsoft.com/office/powerpoint/2010/main" val="39250105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372">
              <a:spcBef>
                <a:spcPct val="0"/>
              </a:spcBef>
            </a:pPr>
            <a:r>
              <a:rPr lang="en-US" altLang="en-US" smtClean="0"/>
              <a:t>Benefit at agency level: Can document the incorporation of LMI into VR professional activities.</a:t>
            </a:r>
          </a:p>
          <a:p>
            <a:pPr defTabSz="914372"/>
            <a:endParaRPr lang="en-US" altLang="en-US" smtClean="0"/>
          </a:p>
        </p:txBody>
      </p:sp>
      <p:sp>
        <p:nvSpPr>
          <p:cNvPr id="4" name="Slide Number Placeholder 3"/>
          <p:cNvSpPr>
            <a:spLocks noGrp="1"/>
          </p:cNvSpPr>
          <p:nvPr>
            <p:ph type="sldNum" sz="quarter" idx="5"/>
          </p:nvPr>
        </p:nvSpPr>
        <p:spPr/>
        <p:txBody>
          <a:bodyPr/>
          <a:lstStyle/>
          <a:p>
            <a:pPr>
              <a:defRPr/>
            </a:pPr>
            <a:fld id="{4C001F7F-8DDE-4166-BA11-4DCE47993EE3}" type="slidenum">
              <a:rPr lang="en-US" smtClean="0"/>
              <a:pPr>
                <a:defRPr/>
              </a:pPr>
              <a:t>68</a:t>
            </a:fld>
            <a:endParaRPr lang="en-US" dirty="0"/>
          </a:p>
        </p:txBody>
      </p:sp>
    </p:spTree>
    <p:extLst>
      <p:ext uri="{BB962C8B-B14F-4D97-AF65-F5344CB8AC3E}">
        <p14:creationId xmlns:p14="http://schemas.microsoft.com/office/powerpoint/2010/main" val="25580656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372">
              <a:spcBef>
                <a:spcPct val="0"/>
              </a:spcBef>
            </a:pPr>
            <a:r>
              <a:rPr lang="en-US" altLang="en-US" smtClean="0"/>
              <a:t>Benefit at agency level: Can document the incorporation of LMI into VR professional activities.</a:t>
            </a:r>
          </a:p>
          <a:p>
            <a:pPr defTabSz="914372"/>
            <a:endParaRPr lang="en-US" altLang="en-US" smtClean="0"/>
          </a:p>
        </p:txBody>
      </p:sp>
      <p:sp>
        <p:nvSpPr>
          <p:cNvPr id="4" name="Slide Number Placeholder 3"/>
          <p:cNvSpPr>
            <a:spLocks noGrp="1"/>
          </p:cNvSpPr>
          <p:nvPr>
            <p:ph type="sldNum" sz="quarter" idx="5"/>
          </p:nvPr>
        </p:nvSpPr>
        <p:spPr/>
        <p:txBody>
          <a:bodyPr/>
          <a:lstStyle/>
          <a:p>
            <a:pPr>
              <a:defRPr/>
            </a:pPr>
            <a:fld id="{4C001F7F-8DDE-4166-BA11-4DCE47993EE3}" type="slidenum">
              <a:rPr lang="en-US" smtClean="0"/>
              <a:pPr>
                <a:defRPr/>
              </a:pPr>
              <a:t>69</a:t>
            </a:fld>
            <a:endParaRPr lang="en-US" dirty="0"/>
          </a:p>
        </p:txBody>
      </p:sp>
    </p:spTree>
    <p:extLst>
      <p:ext uri="{BB962C8B-B14F-4D97-AF65-F5344CB8AC3E}">
        <p14:creationId xmlns:p14="http://schemas.microsoft.com/office/powerpoint/2010/main" val="42606302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372">
              <a:spcBef>
                <a:spcPct val="0"/>
              </a:spcBef>
            </a:pPr>
            <a:r>
              <a:rPr lang="en-US" altLang="en-US" smtClean="0"/>
              <a:t>Benefit at agency level: Can document the incorporation of LMI into VR professional activities.</a:t>
            </a:r>
          </a:p>
          <a:p>
            <a:pPr defTabSz="914372"/>
            <a:endParaRPr lang="en-US" altLang="en-US" smtClean="0"/>
          </a:p>
        </p:txBody>
      </p:sp>
      <p:sp>
        <p:nvSpPr>
          <p:cNvPr id="4" name="Slide Number Placeholder 3"/>
          <p:cNvSpPr>
            <a:spLocks noGrp="1"/>
          </p:cNvSpPr>
          <p:nvPr>
            <p:ph type="sldNum" sz="quarter" idx="5"/>
          </p:nvPr>
        </p:nvSpPr>
        <p:spPr/>
        <p:txBody>
          <a:bodyPr/>
          <a:lstStyle/>
          <a:p>
            <a:pPr>
              <a:defRPr/>
            </a:pPr>
            <a:fld id="{4C001F7F-8DDE-4166-BA11-4DCE47993EE3}" type="slidenum">
              <a:rPr lang="en-US" smtClean="0"/>
              <a:pPr>
                <a:defRPr/>
              </a:pPr>
              <a:t>70</a:t>
            </a:fld>
            <a:endParaRPr lang="en-US" dirty="0"/>
          </a:p>
        </p:txBody>
      </p:sp>
    </p:spTree>
    <p:extLst>
      <p:ext uri="{BB962C8B-B14F-4D97-AF65-F5344CB8AC3E}">
        <p14:creationId xmlns:p14="http://schemas.microsoft.com/office/powerpoint/2010/main" val="20631433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372">
              <a:spcBef>
                <a:spcPct val="0"/>
              </a:spcBef>
            </a:pPr>
            <a:r>
              <a:rPr lang="en-US" altLang="en-US" smtClean="0"/>
              <a:t>Benefit at agency level: Can document the incorporation of LMI into VR professional activities.</a:t>
            </a:r>
          </a:p>
          <a:p>
            <a:pPr defTabSz="914372"/>
            <a:endParaRPr lang="en-US" altLang="en-US" smtClean="0"/>
          </a:p>
        </p:txBody>
      </p:sp>
      <p:sp>
        <p:nvSpPr>
          <p:cNvPr id="4" name="Slide Number Placeholder 3"/>
          <p:cNvSpPr>
            <a:spLocks noGrp="1"/>
          </p:cNvSpPr>
          <p:nvPr>
            <p:ph type="sldNum" sz="quarter" idx="5"/>
          </p:nvPr>
        </p:nvSpPr>
        <p:spPr/>
        <p:txBody>
          <a:bodyPr/>
          <a:lstStyle/>
          <a:p>
            <a:pPr>
              <a:defRPr/>
            </a:pPr>
            <a:fld id="{4C001F7F-8DDE-4166-BA11-4DCE47993EE3}" type="slidenum">
              <a:rPr lang="en-US" smtClean="0"/>
              <a:pPr>
                <a:defRPr/>
              </a:pPr>
              <a:t>71</a:t>
            </a:fld>
            <a:endParaRPr lang="en-US" dirty="0"/>
          </a:p>
        </p:txBody>
      </p:sp>
    </p:spTree>
    <p:extLst>
      <p:ext uri="{BB962C8B-B14F-4D97-AF65-F5344CB8AC3E}">
        <p14:creationId xmlns:p14="http://schemas.microsoft.com/office/powerpoint/2010/main" val="14224924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372">
              <a:spcBef>
                <a:spcPct val="0"/>
              </a:spcBef>
            </a:pPr>
            <a:r>
              <a:rPr lang="en-US" altLang="en-US" smtClean="0"/>
              <a:t>Benefit at agency level: Can document the incorporation of LMI into VR professional activities.</a:t>
            </a:r>
          </a:p>
          <a:p>
            <a:pPr defTabSz="914372"/>
            <a:endParaRPr lang="en-US" altLang="en-US" smtClean="0"/>
          </a:p>
        </p:txBody>
      </p:sp>
      <p:sp>
        <p:nvSpPr>
          <p:cNvPr id="4" name="Slide Number Placeholder 3"/>
          <p:cNvSpPr>
            <a:spLocks noGrp="1"/>
          </p:cNvSpPr>
          <p:nvPr>
            <p:ph type="sldNum" sz="quarter" idx="5"/>
          </p:nvPr>
        </p:nvSpPr>
        <p:spPr/>
        <p:txBody>
          <a:bodyPr/>
          <a:lstStyle/>
          <a:p>
            <a:pPr>
              <a:defRPr/>
            </a:pPr>
            <a:fld id="{4C001F7F-8DDE-4166-BA11-4DCE47993EE3}" type="slidenum">
              <a:rPr lang="en-US" smtClean="0"/>
              <a:pPr>
                <a:defRPr/>
              </a:pPr>
              <a:t>72</a:t>
            </a:fld>
            <a:endParaRPr lang="en-US" dirty="0"/>
          </a:p>
        </p:txBody>
      </p:sp>
    </p:spTree>
    <p:extLst>
      <p:ext uri="{BB962C8B-B14F-4D97-AF65-F5344CB8AC3E}">
        <p14:creationId xmlns:p14="http://schemas.microsoft.com/office/powerpoint/2010/main" val="20304196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372">
              <a:spcBef>
                <a:spcPct val="0"/>
              </a:spcBef>
            </a:pPr>
            <a:r>
              <a:rPr lang="en-US" altLang="en-US" smtClean="0"/>
              <a:t>Benefit at agency level: Can document the incorporation of LMI into VR professional activities.</a:t>
            </a:r>
          </a:p>
          <a:p>
            <a:pPr defTabSz="914372"/>
            <a:endParaRPr lang="en-US" altLang="en-US" smtClean="0"/>
          </a:p>
        </p:txBody>
      </p:sp>
      <p:sp>
        <p:nvSpPr>
          <p:cNvPr id="4" name="Slide Number Placeholder 3"/>
          <p:cNvSpPr>
            <a:spLocks noGrp="1"/>
          </p:cNvSpPr>
          <p:nvPr>
            <p:ph type="sldNum" sz="quarter" idx="5"/>
          </p:nvPr>
        </p:nvSpPr>
        <p:spPr/>
        <p:txBody>
          <a:bodyPr/>
          <a:lstStyle/>
          <a:p>
            <a:pPr>
              <a:defRPr/>
            </a:pPr>
            <a:fld id="{4C001F7F-8DDE-4166-BA11-4DCE47993EE3}" type="slidenum">
              <a:rPr lang="en-US" smtClean="0"/>
              <a:pPr>
                <a:defRPr/>
              </a:pPr>
              <a:t>73</a:t>
            </a:fld>
            <a:endParaRPr lang="en-US" dirty="0"/>
          </a:p>
        </p:txBody>
      </p:sp>
    </p:spTree>
    <p:extLst>
      <p:ext uri="{BB962C8B-B14F-4D97-AF65-F5344CB8AC3E}">
        <p14:creationId xmlns:p14="http://schemas.microsoft.com/office/powerpoint/2010/main" val="4236724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Capitalize Exercise</a:t>
            </a:r>
          </a:p>
          <a:p>
            <a:r>
              <a:rPr lang="en-US" dirty="0" smtClean="0"/>
              <a:t>Should this slide</a:t>
            </a:r>
            <a:r>
              <a:rPr lang="en-US" baseline="0" dirty="0" smtClean="0"/>
              <a:t> say “End of Part 1” ??</a:t>
            </a:r>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5</a:t>
            </a:fld>
            <a:endParaRPr lang="en-US"/>
          </a:p>
        </p:txBody>
      </p:sp>
    </p:spTree>
    <p:extLst>
      <p:ext uri="{BB962C8B-B14F-4D97-AF65-F5344CB8AC3E}">
        <p14:creationId xmlns:p14="http://schemas.microsoft.com/office/powerpoint/2010/main" val="3635023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372">
              <a:spcBef>
                <a:spcPct val="0"/>
              </a:spcBef>
            </a:pPr>
            <a:r>
              <a:rPr lang="en-US" altLang="en-US" smtClean="0"/>
              <a:t>Benefit at agency level: Can document the incorporation of LMI into VR professional activities.</a:t>
            </a:r>
          </a:p>
          <a:p>
            <a:pPr defTabSz="914372"/>
            <a:endParaRPr lang="en-US" altLang="en-US" smtClean="0"/>
          </a:p>
        </p:txBody>
      </p:sp>
      <p:sp>
        <p:nvSpPr>
          <p:cNvPr id="4" name="Slide Number Placeholder 3"/>
          <p:cNvSpPr>
            <a:spLocks noGrp="1"/>
          </p:cNvSpPr>
          <p:nvPr>
            <p:ph type="sldNum" sz="quarter" idx="5"/>
          </p:nvPr>
        </p:nvSpPr>
        <p:spPr/>
        <p:txBody>
          <a:bodyPr/>
          <a:lstStyle/>
          <a:p>
            <a:pPr>
              <a:defRPr/>
            </a:pPr>
            <a:fld id="{4C001F7F-8DDE-4166-BA11-4DCE47993EE3}" type="slidenum">
              <a:rPr lang="en-US" smtClean="0"/>
              <a:pPr>
                <a:defRPr/>
              </a:pPr>
              <a:t>74</a:t>
            </a:fld>
            <a:endParaRPr lang="en-US" dirty="0"/>
          </a:p>
        </p:txBody>
      </p:sp>
    </p:spTree>
    <p:extLst>
      <p:ext uri="{BB962C8B-B14F-4D97-AF65-F5344CB8AC3E}">
        <p14:creationId xmlns:p14="http://schemas.microsoft.com/office/powerpoint/2010/main" val="12098267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372">
              <a:spcBef>
                <a:spcPct val="0"/>
              </a:spcBef>
            </a:pPr>
            <a:r>
              <a:rPr lang="en-US" altLang="en-US" smtClean="0"/>
              <a:t>Benefit at agency level: Can document the incorporation of LMI into VR professional activities.</a:t>
            </a:r>
          </a:p>
          <a:p>
            <a:pPr defTabSz="914372"/>
            <a:endParaRPr lang="en-US" altLang="en-US" smtClean="0"/>
          </a:p>
        </p:txBody>
      </p:sp>
      <p:sp>
        <p:nvSpPr>
          <p:cNvPr id="4" name="Slide Number Placeholder 3"/>
          <p:cNvSpPr>
            <a:spLocks noGrp="1"/>
          </p:cNvSpPr>
          <p:nvPr>
            <p:ph type="sldNum" sz="quarter" idx="5"/>
          </p:nvPr>
        </p:nvSpPr>
        <p:spPr/>
        <p:txBody>
          <a:bodyPr/>
          <a:lstStyle/>
          <a:p>
            <a:pPr>
              <a:defRPr/>
            </a:pPr>
            <a:fld id="{4C001F7F-8DDE-4166-BA11-4DCE47993EE3}" type="slidenum">
              <a:rPr lang="en-US" smtClean="0"/>
              <a:pPr>
                <a:defRPr/>
              </a:pPr>
              <a:t>75</a:t>
            </a:fld>
            <a:endParaRPr lang="en-US" dirty="0"/>
          </a:p>
        </p:txBody>
      </p:sp>
    </p:spTree>
    <p:extLst>
      <p:ext uri="{BB962C8B-B14F-4D97-AF65-F5344CB8AC3E}">
        <p14:creationId xmlns:p14="http://schemas.microsoft.com/office/powerpoint/2010/main" val="6195881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372">
              <a:spcBef>
                <a:spcPct val="0"/>
              </a:spcBef>
            </a:pPr>
            <a:r>
              <a:rPr lang="en-US" altLang="en-US" smtClean="0"/>
              <a:t>Benefit at agency level: Can document the incorporation of LMI into VR professional activities.</a:t>
            </a:r>
          </a:p>
          <a:p>
            <a:pPr defTabSz="914372"/>
            <a:endParaRPr lang="en-US" altLang="en-US" smtClean="0"/>
          </a:p>
        </p:txBody>
      </p:sp>
      <p:sp>
        <p:nvSpPr>
          <p:cNvPr id="4" name="Slide Number Placeholder 3"/>
          <p:cNvSpPr>
            <a:spLocks noGrp="1"/>
          </p:cNvSpPr>
          <p:nvPr>
            <p:ph type="sldNum" sz="quarter" idx="5"/>
          </p:nvPr>
        </p:nvSpPr>
        <p:spPr/>
        <p:txBody>
          <a:bodyPr/>
          <a:lstStyle/>
          <a:p>
            <a:pPr>
              <a:defRPr/>
            </a:pPr>
            <a:fld id="{4C001F7F-8DDE-4166-BA11-4DCE47993EE3}" type="slidenum">
              <a:rPr lang="en-US" smtClean="0"/>
              <a:pPr>
                <a:defRPr/>
              </a:pPr>
              <a:t>76</a:t>
            </a:fld>
            <a:endParaRPr lang="en-US" dirty="0"/>
          </a:p>
        </p:txBody>
      </p:sp>
    </p:spTree>
    <p:extLst>
      <p:ext uri="{BB962C8B-B14F-4D97-AF65-F5344CB8AC3E}">
        <p14:creationId xmlns:p14="http://schemas.microsoft.com/office/powerpoint/2010/main" val="13408057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THIS END OF PART 4?</a:t>
            </a:r>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77</a:t>
            </a:fld>
            <a:endParaRPr lang="en-US"/>
          </a:p>
        </p:txBody>
      </p:sp>
    </p:spTree>
    <p:extLst>
      <p:ext uri="{BB962C8B-B14F-4D97-AF65-F5344CB8AC3E}">
        <p14:creationId xmlns:p14="http://schemas.microsoft.com/office/powerpoint/2010/main" val="4104756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Header is a Sentence, which would lead me to believe the first thing your write after the sentence is a continuation of a thought you started in the header. It doesn’t flow. See slide 9 for example of how you make it work right.</a:t>
            </a:r>
          </a:p>
          <a:p>
            <a:r>
              <a:rPr lang="en-US" baseline="0" dirty="0" smtClean="0"/>
              <a:t>Capitalize Law and Occurs</a:t>
            </a:r>
          </a:p>
          <a:p>
            <a:r>
              <a:rPr lang="en-US" baseline="0" dirty="0" smtClean="0"/>
              <a:t>If you’re keeping that header, your first sentence should say “A worksites that…</a:t>
            </a:r>
          </a:p>
        </p:txBody>
      </p:sp>
      <p:sp>
        <p:nvSpPr>
          <p:cNvPr id="4" name="Slide Number Placeholder 3"/>
          <p:cNvSpPr>
            <a:spLocks noGrp="1"/>
          </p:cNvSpPr>
          <p:nvPr>
            <p:ph type="sldNum" sz="quarter" idx="10"/>
          </p:nvPr>
        </p:nvSpPr>
        <p:spPr/>
        <p:txBody>
          <a:bodyPr/>
          <a:lstStyle/>
          <a:p>
            <a:fld id="{1B9A179D-2D27-49E2-B022-8EDDA2EFE682}" type="slidenum">
              <a:rPr lang="en-US" smtClean="0"/>
              <a:t>7</a:t>
            </a:fld>
            <a:endParaRPr lang="en-US"/>
          </a:p>
        </p:txBody>
      </p:sp>
    </p:spTree>
    <p:extLst>
      <p:ext uri="{BB962C8B-B14F-4D97-AF65-F5344CB8AC3E}">
        <p14:creationId xmlns:p14="http://schemas.microsoft.com/office/powerpoint/2010/main" val="1236778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Capitalize Law &amp; Services in header</a:t>
            </a:r>
          </a:p>
          <a:p>
            <a:r>
              <a:rPr lang="en-US" dirty="0" smtClean="0"/>
              <a:t>Take out the first sentence</a:t>
            </a:r>
            <a:r>
              <a:rPr lang="en-US" baseline="0" dirty="0" smtClean="0"/>
              <a:t> “other legal considerations…”</a:t>
            </a:r>
          </a:p>
          <a:p>
            <a:r>
              <a:rPr lang="en-US" baseline="0" dirty="0" smtClean="0"/>
              <a:t>See Slide 9</a:t>
            </a:r>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8</a:t>
            </a:fld>
            <a:endParaRPr lang="en-US"/>
          </a:p>
        </p:txBody>
      </p:sp>
    </p:spTree>
    <p:extLst>
      <p:ext uri="{BB962C8B-B14F-4D97-AF65-F5344CB8AC3E}">
        <p14:creationId xmlns:p14="http://schemas.microsoft.com/office/powerpoint/2010/main" val="292658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Capitalize Services</a:t>
            </a:r>
          </a:p>
          <a:p>
            <a:r>
              <a:rPr lang="en-US" dirty="0" smtClean="0"/>
              <a:t>Sidebar – this</a:t>
            </a:r>
            <a:r>
              <a:rPr lang="en-US" baseline="0" dirty="0" smtClean="0"/>
              <a:t> header flows naturally with the first sentence. </a:t>
            </a:r>
          </a:p>
          <a:p>
            <a:r>
              <a:rPr lang="en-US" baseline="0" dirty="0" smtClean="0"/>
              <a:t>Add period at the end of the last bullet</a:t>
            </a:r>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9</a:t>
            </a:fld>
            <a:endParaRPr lang="en-US"/>
          </a:p>
        </p:txBody>
      </p:sp>
    </p:spTree>
    <p:extLst>
      <p:ext uri="{BB962C8B-B14F-4D97-AF65-F5344CB8AC3E}">
        <p14:creationId xmlns:p14="http://schemas.microsoft.com/office/powerpoint/2010/main" val="2453707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change </a:t>
            </a:r>
            <a:r>
              <a:rPr lang="en-US" sz="1200" kern="1200" dirty="0" err="1" smtClean="0">
                <a:solidFill>
                  <a:schemeClr val="tx1"/>
                </a:solidFill>
                <a:effectLst/>
                <a:latin typeface="+mn-lt"/>
                <a:ea typeface="+mn-ea"/>
                <a:cs typeface="+mn-cs"/>
              </a:rPr>
              <a:t>Resourcefull</a:t>
            </a:r>
            <a:r>
              <a:rPr lang="en-US" sz="1200" kern="1200" dirty="0" smtClean="0">
                <a:solidFill>
                  <a:schemeClr val="tx1"/>
                </a:solidFill>
                <a:effectLst/>
                <a:latin typeface="+mn-lt"/>
                <a:ea typeface="+mn-ea"/>
                <a:cs typeface="+mn-cs"/>
              </a:rPr>
              <a:t> to Resourceful.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That first sentence is awkward. Should it read </a:t>
            </a:r>
            <a:r>
              <a:rPr lang="en-US" sz="1200" i="1" kern="1200" dirty="0" smtClean="0">
                <a:solidFill>
                  <a:schemeClr val="tx1"/>
                </a:solidFill>
                <a:effectLst/>
                <a:latin typeface="+mn-lt"/>
                <a:ea typeface="+mn-ea"/>
                <a:cs typeface="+mn-cs"/>
              </a:rPr>
              <a:t>“High quality supported employment job support professionals are resourceful and will:</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11</a:t>
            </a:fld>
            <a:endParaRPr lang="en-US"/>
          </a:p>
        </p:txBody>
      </p:sp>
    </p:spTree>
    <p:extLst>
      <p:ext uri="{BB962C8B-B14F-4D97-AF65-F5344CB8AC3E}">
        <p14:creationId xmlns:p14="http://schemas.microsoft.com/office/powerpoint/2010/main" val="1078013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know that people who are</a:t>
            </a:r>
            <a:r>
              <a:rPr lang="en-US" baseline="0" dirty="0" smtClean="0"/>
              <a:t> able to develop strong relationships with others in the workplace are more likely to stay employed.  Calling these “natural” supports, though, doesn’t mean that they will develop automatically!  Identifying, cultivating, and supporting the supporters makes a huge difference.</a:t>
            </a:r>
          </a:p>
          <a:p>
            <a:r>
              <a:rPr lang="en-US" baseline="0" dirty="0" smtClean="0"/>
              <a:t>Add comma after “out” in second bullet</a:t>
            </a:r>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12</a:t>
            </a:fld>
            <a:endParaRPr lang="en-US"/>
          </a:p>
        </p:txBody>
      </p:sp>
    </p:spTree>
    <p:extLst>
      <p:ext uri="{BB962C8B-B14F-4D97-AF65-F5344CB8AC3E}">
        <p14:creationId xmlns:p14="http://schemas.microsoft.com/office/powerpoint/2010/main" val="1464466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individuals with mental health disabilities in particular may not need help finding a job, but need support in keeping the job over a period of time.</a:t>
            </a:r>
          </a:p>
          <a:p>
            <a:endParaRPr lang="en-US" dirty="0" smtClean="0"/>
          </a:p>
          <a:p>
            <a:r>
              <a:rPr lang="en-US" dirty="0" smtClean="0"/>
              <a:t>Capitalize “Services”</a:t>
            </a:r>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13</a:t>
            </a:fld>
            <a:endParaRPr lang="en-US"/>
          </a:p>
        </p:txBody>
      </p:sp>
    </p:spTree>
    <p:extLst>
      <p:ext uri="{BB962C8B-B14F-4D97-AF65-F5344CB8AC3E}">
        <p14:creationId xmlns:p14="http://schemas.microsoft.com/office/powerpoint/2010/main" val="7770597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Freeform 11"/>
          <p:cNvSpPr>
            <a:spLocks noChangeArrowheads="1"/>
          </p:cNvSpPr>
          <p:nvPr/>
        </p:nvSpPr>
        <p:spPr bwMode="white">
          <a:xfrm>
            <a:off x="8429022" y="0"/>
            <a:ext cx="3762978" cy="6858000"/>
          </a:xfrm>
          <a:custGeom>
            <a:avLst/>
            <a:gdLst>
              <a:gd name="connsiteX0" fmla="*/ 0 w 3762978"/>
              <a:gd name="connsiteY0" fmla="*/ 0 h 6858000"/>
              <a:gd name="connsiteX1" fmla="*/ 3762978 w 3762978"/>
              <a:gd name="connsiteY1" fmla="*/ 0 h 6858000"/>
              <a:gd name="connsiteX2" fmla="*/ 3762978 w 3762978"/>
              <a:gd name="connsiteY2" fmla="*/ 6858000 h 6858000"/>
              <a:gd name="connsiteX3" fmla="*/ 338667 w 3762978"/>
              <a:gd name="connsiteY3" fmla="*/ 6858000 h 6858000"/>
              <a:gd name="connsiteX4" fmla="*/ 1189567 w 3762978"/>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2978" h="6858000">
                <a:moveTo>
                  <a:pt x="0" y="0"/>
                </a:moveTo>
                <a:lnTo>
                  <a:pt x="3762978" y="0"/>
                </a:lnTo>
                <a:lnTo>
                  <a:pt x="3762978" y="6858000"/>
                </a:lnTo>
                <a:lnTo>
                  <a:pt x="338667" y="6858000"/>
                </a:lnTo>
                <a:lnTo>
                  <a:pt x="1189567"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noAutofit/>
          </a:bodyPr>
          <a:lstStyle/>
          <a:p>
            <a:endParaRPr lang="en-US" sz="1800"/>
          </a:p>
        </p:txBody>
      </p:sp>
      <p:sp>
        <p:nvSpPr>
          <p:cNvPr id="7" name="Freeform 6"/>
          <p:cNvSpPr>
            <a:spLocks/>
          </p:cNvSpPr>
          <p:nvPr/>
        </p:nvSpPr>
        <p:spPr bwMode="auto">
          <a:xfrm>
            <a:off x="8145385"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bodyPr>
          <a:lstStyle/>
          <a:p>
            <a:pPr lvl="0"/>
            <a:endParaRPr lang="en-US" sz="1800"/>
          </a:p>
        </p:txBody>
      </p:sp>
      <p:sp>
        <p:nvSpPr>
          <p:cNvPr id="8" name="Freeform 7"/>
          <p:cNvSpPr>
            <a:spLocks/>
          </p:cNvSpPr>
          <p:nvPr/>
        </p:nvSpPr>
        <p:spPr bwMode="auto">
          <a:xfrm>
            <a:off x="7950653"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ctrTitle"/>
          </p:nvPr>
        </p:nvSpPr>
        <p:spPr>
          <a:xfrm>
            <a:off x="1295400" y="1873584"/>
            <a:ext cx="6400800" cy="2560320"/>
          </a:xfrm>
        </p:spPr>
        <p:txBody>
          <a:bodyPr anchor="b">
            <a:normAutofit/>
          </a:bodyPr>
          <a:lstStyle>
            <a:lvl1pPr algn="l">
              <a:defRPr sz="4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95400" y="4572000"/>
            <a:ext cx="6400800" cy="1600200"/>
          </a:xfrm>
        </p:spPr>
        <p:txBody>
          <a:bodyPr/>
          <a:lstStyle>
            <a:lvl1pPr marL="0" indent="0" algn="l">
              <a:spcBef>
                <a:spcPts val="12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04294" y="167627"/>
            <a:ext cx="2069810" cy="562135"/>
          </a:xfrm>
          <a:prstGeom prst="rect">
            <a:avLst/>
          </a:prstGeom>
        </p:spPr>
      </p:pic>
    </p:spTree>
    <p:extLst>
      <p:ext uri="{BB962C8B-B14F-4D97-AF65-F5344CB8AC3E}">
        <p14:creationId xmlns:p14="http://schemas.microsoft.com/office/powerpoint/2010/main" val="51258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724400" y="1828801"/>
            <a:ext cx="6172200" cy="4343400"/>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295400" y="1828800"/>
            <a:ext cx="301752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9A3335-6331-4872-A8B7-ECD55539F4D0}"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10675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Two Pictures with Captions">
    <p:spTree>
      <p:nvGrpSpPr>
        <p:cNvPr id="1" name=""/>
        <p:cNvGrpSpPr/>
        <p:nvPr/>
      </p:nvGrpSpPr>
      <p:grpSpPr>
        <a:xfrm>
          <a:off x="0" y="0"/>
          <a:ext cx="0" cy="0"/>
          <a:chOff x="0" y="0"/>
          <a:chExt cx="0" cy="0"/>
        </a:xfrm>
      </p:grpSpPr>
      <p:sp>
        <p:nvSpPr>
          <p:cNvPr id="9" name="Rectangle 8"/>
          <p:cNvSpPr/>
          <p:nvPr/>
        </p:nvSpPr>
        <p:spPr>
          <a:xfrm>
            <a:off x="1295400"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95400" y="255134"/>
            <a:ext cx="9601200" cy="1036850"/>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1371273" y="53330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9A3335-6331-4872-A8B7-ECD55539F4D0}"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
        <p:nvSpPr>
          <p:cNvPr id="10" name="Rectangle 9"/>
          <p:cNvSpPr/>
          <p:nvPr/>
        </p:nvSpPr>
        <p:spPr>
          <a:xfrm>
            <a:off x="6324599"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295400"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6324599"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 Placeholder 3"/>
          <p:cNvSpPr>
            <a:spLocks noGrp="1"/>
          </p:cNvSpPr>
          <p:nvPr>
            <p:ph type="body" sz="half" idx="14"/>
          </p:nvPr>
        </p:nvSpPr>
        <p:spPr>
          <a:xfrm>
            <a:off x="6412954" y="53330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p:cNvSpPr>
            <a:spLocks noGrp="1"/>
          </p:cNvSpPr>
          <p:nvPr>
            <p:ph type="pic" idx="1"/>
          </p:nvPr>
        </p:nvSpPr>
        <p:spPr>
          <a:xfrm>
            <a:off x="1295400" y="18288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Picture Placeholder 2"/>
          <p:cNvSpPr>
            <a:spLocks noGrp="1"/>
          </p:cNvSpPr>
          <p:nvPr>
            <p:ph type="pic" idx="13"/>
          </p:nvPr>
        </p:nvSpPr>
        <p:spPr>
          <a:xfrm>
            <a:off x="6324600" y="18288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394401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9A3335-6331-4872-A8B7-ECD55539F4D0}"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109294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white">
          <a:xfrm rot="5400000">
            <a:off x="7562850" y="2228850"/>
            <a:ext cx="6858000" cy="2400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5400000">
            <a:off x="6331230" y="3387909"/>
            <a:ext cx="6858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5400000">
            <a:off x="6251613" y="3387909"/>
            <a:ext cx="6858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9871318" y="685800"/>
            <a:ext cx="1033272" cy="5486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400" y="685800"/>
            <a:ext cx="7976754"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9A3335-6331-4872-A8B7-ECD55539F4D0}"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180411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9A3335-6331-4872-A8B7-ECD55539F4D0}"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59618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10" name="Rectangle 5"/>
          <p:cNvSpPr>
            <a:spLocks noChangeArrowheads="1"/>
          </p:cNvSpPr>
          <p:nvPr/>
        </p:nvSpPr>
        <p:spPr bwMode="white">
          <a:xfrm>
            <a:off x="6540503" y="0"/>
            <a:ext cx="5651496" cy="6858000"/>
          </a:xfrm>
          <a:custGeom>
            <a:avLst/>
            <a:gdLst/>
            <a:ahLst/>
            <a:cxnLst/>
            <a:rect l="l" t="t" r="r" b="b"/>
            <a:pathLst>
              <a:path w="4238622" h="685800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sz="1800" dirty="0"/>
          </a:p>
        </p:txBody>
      </p:sp>
      <p:sp>
        <p:nvSpPr>
          <p:cNvPr id="11" name="Freeform 6"/>
          <p:cNvSpPr>
            <a:spLocks/>
          </p:cNvSpPr>
          <p:nvPr/>
        </p:nvSpPr>
        <p:spPr bwMode="auto">
          <a:xfrm>
            <a:off x="6256868"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12" name="Freeform 7"/>
          <p:cNvSpPr>
            <a:spLocks/>
          </p:cNvSpPr>
          <p:nvPr/>
        </p:nvSpPr>
        <p:spPr bwMode="auto">
          <a:xfrm>
            <a:off x="6062136"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ctrTitle"/>
          </p:nvPr>
        </p:nvSpPr>
        <p:spPr>
          <a:xfrm>
            <a:off x="1295401" y="1873584"/>
            <a:ext cx="5120640" cy="2560320"/>
          </a:xfrm>
        </p:spPr>
        <p:txBody>
          <a:bodyPr anchor="b">
            <a:normAutofit/>
          </a:bodyPr>
          <a:lstStyle>
            <a:lvl1pPr algn="l">
              <a:defRPr sz="4000">
                <a:solidFill>
                  <a:srgbClr val="034680"/>
                </a:solidFill>
              </a:defRPr>
            </a:lvl1pPr>
          </a:lstStyle>
          <a:p>
            <a:r>
              <a:rPr lang="en-US" dirty="0"/>
              <a:t>Click to edit Master title style</a:t>
            </a:r>
          </a:p>
        </p:txBody>
      </p:sp>
      <p:sp>
        <p:nvSpPr>
          <p:cNvPr id="3" name="Subtitle 2"/>
          <p:cNvSpPr>
            <a:spLocks noGrp="1"/>
          </p:cNvSpPr>
          <p:nvPr>
            <p:ph type="subTitle" idx="1"/>
          </p:nvPr>
        </p:nvSpPr>
        <p:spPr>
          <a:xfrm>
            <a:off x="1295401" y="4572000"/>
            <a:ext cx="5120640" cy="1600200"/>
          </a:xfrm>
        </p:spPr>
        <p:txBody>
          <a:bodyPr/>
          <a:lstStyle>
            <a:lvl1pPr marL="0" indent="0" algn="l">
              <a:buNone/>
              <a:defRPr sz="2400">
                <a:solidFill>
                  <a:srgbClr val="377BB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5" name="Picture Placeholder 14"/>
          <p:cNvSpPr>
            <a:spLocks noGrp="1"/>
          </p:cNvSpPr>
          <p:nvPr>
            <p:ph type="pic" sz="quarter" idx="10"/>
          </p:nvPr>
        </p:nvSpPr>
        <p:spPr>
          <a:xfrm>
            <a:off x="6743703" y="0"/>
            <a:ext cx="5448297"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wrap="square" tIns="365760">
            <a:noAutofit/>
          </a:bodyPr>
          <a:lstStyle>
            <a:lvl1pPr marL="0" indent="0" algn="ctr">
              <a:buNone/>
              <a:defRPr sz="2800">
                <a:solidFill>
                  <a:schemeClr val="bg1"/>
                </a:solidFill>
              </a:defRPr>
            </a:lvl1pPr>
          </a:lstStyle>
          <a:p>
            <a:r>
              <a:rPr lang="en-US" dirty="0"/>
              <a:t>Click icon to add picture</a:t>
            </a:r>
          </a:p>
        </p:txBody>
      </p:sp>
      <p:sp>
        <p:nvSpPr>
          <p:cNvPr id="16" name="Instructional Text"/>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sz="1200" b="1" i="1">
                <a:latin typeface="Arial" pitchFamily="34" charset="0"/>
                <a:cs typeface="Arial" pitchFamily="34" charset="0"/>
              </a:rPr>
              <a:t>NOTE:</a:t>
            </a:r>
          </a:p>
          <a:p>
            <a:r>
              <a:rPr sz="1200" i="1">
                <a:latin typeface="Arial" pitchFamily="34" charset="0"/>
                <a:cs typeface="Arial" pitchFamily="34" charset="0"/>
              </a:rPr>
              <a:t>To change the  image on this slide, select the picture and delete it. Then click the Pictures icon in the placeholder to insert your own image.</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04294" y="167627"/>
            <a:ext cx="2069810" cy="562135"/>
          </a:xfrm>
          <a:prstGeom prst="rect">
            <a:avLst/>
          </a:prstGeom>
        </p:spPr>
      </p:pic>
    </p:spTree>
    <p:extLst>
      <p:ext uri="{BB962C8B-B14F-4D97-AF65-F5344CB8AC3E}">
        <p14:creationId xmlns:p14="http://schemas.microsoft.com/office/powerpoint/2010/main" val="240281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5"/>
          <p:cNvSpPr>
            <a:spLocks noChangeArrowheads="1"/>
          </p:cNvSpPr>
          <p:nvPr/>
        </p:nvSpPr>
        <p:spPr bwMode="white">
          <a:xfrm>
            <a:off x="9622368" y="0"/>
            <a:ext cx="2569632" cy="6858000"/>
          </a:xfrm>
          <a:custGeom>
            <a:avLst/>
            <a:gdLst/>
            <a:ahLst/>
            <a:cxnLst/>
            <a:rect l="l" t="t" r="r" b="b"/>
            <a:pathLst>
              <a:path w="1927224" h="6858000">
                <a:moveTo>
                  <a:pt x="0" y="0"/>
                </a:moveTo>
                <a:lnTo>
                  <a:pt x="1927224" y="0"/>
                </a:lnTo>
                <a:lnTo>
                  <a:pt x="1927224" y="6858000"/>
                </a:lnTo>
                <a:lnTo>
                  <a:pt x="254000" y="6858000"/>
                </a:lnTo>
                <a:lnTo>
                  <a:pt x="892175"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8" name="Freeform 6"/>
          <p:cNvSpPr>
            <a:spLocks/>
          </p:cNvSpPr>
          <p:nvPr/>
        </p:nvSpPr>
        <p:spPr bwMode="auto">
          <a:xfrm>
            <a:off x="9237132"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9"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10"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title"/>
          </p:nvPr>
        </p:nvSpPr>
        <p:spPr>
          <a:xfrm>
            <a:off x="1295398" y="2914650"/>
            <a:ext cx="8046720" cy="1557338"/>
          </a:xfrm>
        </p:spPr>
        <p:txBody>
          <a:bodyPr anchor="b">
            <a:normAutofit/>
          </a:bodyPr>
          <a:lstStyle>
            <a:lvl1pPr>
              <a:defRPr sz="3200">
                <a:solidFill>
                  <a:srgbClr val="034680"/>
                </a:solidFill>
              </a:defRPr>
            </a:lvl1pPr>
          </a:lstStyle>
          <a:p>
            <a:r>
              <a:rPr lang="en-US" dirty="0"/>
              <a:t>Click to edit Master title style</a:t>
            </a:r>
          </a:p>
        </p:txBody>
      </p:sp>
      <p:sp>
        <p:nvSpPr>
          <p:cNvPr id="3" name="Text Placeholder 2"/>
          <p:cNvSpPr>
            <a:spLocks noGrp="1"/>
          </p:cNvSpPr>
          <p:nvPr>
            <p:ph type="body" idx="1"/>
          </p:nvPr>
        </p:nvSpPr>
        <p:spPr>
          <a:xfrm>
            <a:off x="1295398" y="4589463"/>
            <a:ext cx="8046718" cy="1011237"/>
          </a:xfrm>
        </p:spPr>
        <p:txBody>
          <a:bodyPr/>
          <a:lstStyle>
            <a:lvl1pPr marL="0" indent="0">
              <a:spcBef>
                <a:spcPts val="1200"/>
              </a:spcBef>
              <a:buNone/>
              <a:defRPr sz="2400">
                <a:solidFill>
                  <a:srgbClr val="377BB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04294" y="167627"/>
            <a:ext cx="2069810" cy="562135"/>
          </a:xfrm>
          <a:prstGeom prst="rect">
            <a:avLst/>
          </a:prstGeom>
        </p:spPr>
      </p:pic>
    </p:spTree>
    <p:extLst>
      <p:ext uri="{BB962C8B-B14F-4D97-AF65-F5344CB8AC3E}">
        <p14:creationId xmlns:p14="http://schemas.microsoft.com/office/powerpoint/2010/main" val="151964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828799"/>
            <a:ext cx="4572000" cy="43434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9A3335-6331-4872-A8B7-ECD55539F4D0}"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4482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lstStyle/>
          <a:p>
            <a:r>
              <a:rPr lang="en-US"/>
              <a:t>Click to edit Master title style</a:t>
            </a:r>
          </a:p>
        </p:txBody>
      </p:sp>
      <p:sp>
        <p:nvSpPr>
          <p:cNvPr id="3" name="Text Placeholder 2"/>
          <p:cNvSpPr>
            <a:spLocks noGrp="1"/>
          </p:cNvSpPr>
          <p:nvPr>
            <p:ph type="body" idx="1"/>
          </p:nvPr>
        </p:nvSpPr>
        <p:spPr>
          <a:xfrm>
            <a:off x="1295400" y="1828800"/>
            <a:ext cx="4572000" cy="850392"/>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2705100"/>
            <a:ext cx="4572000" cy="3467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24600" y="1828800"/>
            <a:ext cx="4572000" cy="847725"/>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4600" y="2705100"/>
            <a:ext cx="4572000" cy="3467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9A3335-6331-4872-A8B7-ECD55539F4D0}" type="datetimeFigureOut">
              <a:rPr lang="en-US" smtClean="0"/>
              <a:t>4/10/2017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60236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9A3335-6331-4872-A8B7-ECD55539F4D0}" type="datetimeFigureOut">
              <a:rPr lang="en-US" smtClean="0"/>
              <a:t>4/10/2017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339733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9A3335-6331-4872-A8B7-ECD55539F4D0}" type="datetimeFigureOut">
              <a:rPr lang="en-US" smtClean="0"/>
              <a:t>4/10/2017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983636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728209" y="1828800"/>
            <a:ext cx="6126480" cy="43434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5400" y="1828800"/>
            <a:ext cx="301752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9A3335-6331-4872-A8B7-ECD55539F4D0}"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54763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userDrawn="1"/>
        </p:nvSpPr>
        <p:spPr bwMode="white">
          <a:xfrm>
            <a:off x="0" y="0"/>
            <a:ext cx="12192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1371600"/>
            <a:ext cx="12192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1443006"/>
            <a:ext cx="12192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95400" y="255134"/>
            <a:ext cx="9601200" cy="103685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1828800"/>
            <a:ext cx="9601200" cy="43434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791449" y="6374999"/>
            <a:ext cx="1480705" cy="274320"/>
          </a:xfrm>
          <a:prstGeom prst="rect">
            <a:avLst/>
          </a:prstGeom>
        </p:spPr>
        <p:txBody>
          <a:bodyPr vert="horz" lIns="91440" tIns="45720" rIns="91440" bIns="45720" rtlCol="0" anchor="ctr"/>
          <a:lstStyle>
            <a:lvl1pPr algn="r">
              <a:defRPr sz="1000">
                <a:solidFill>
                  <a:schemeClr val="tx1"/>
                </a:solidFill>
              </a:defRPr>
            </a:lvl1pPr>
          </a:lstStyle>
          <a:p>
            <a:fld id="{A79A3335-6331-4872-A8B7-ECD55539F4D0}" type="datetimeFigureOut">
              <a:rPr lang="en-US" smtClean="0"/>
              <a:pPr/>
              <a:t>4/10/2017</a:t>
            </a:fld>
            <a:endParaRPr lang="en-US"/>
          </a:p>
        </p:txBody>
      </p:sp>
      <p:sp>
        <p:nvSpPr>
          <p:cNvPr id="5" name="Footer Placeholder 4"/>
          <p:cNvSpPr>
            <a:spLocks noGrp="1"/>
          </p:cNvSpPr>
          <p:nvPr>
            <p:ph type="ftr" sz="quarter" idx="3"/>
          </p:nvPr>
        </p:nvSpPr>
        <p:spPr>
          <a:xfrm>
            <a:off x="1295399" y="6374999"/>
            <a:ext cx="6243203" cy="274320"/>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9525000" y="6374999"/>
            <a:ext cx="1371600" cy="274320"/>
          </a:xfrm>
          <a:prstGeom prst="rect">
            <a:avLst/>
          </a:prstGeom>
        </p:spPr>
        <p:txBody>
          <a:bodyPr vert="horz" lIns="91440" tIns="45720" rIns="91440" bIns="45720" rtlCol="0" anchor="ctr"/>
          <a:lstStyle>
            <a:lvl1pPr algn="r">
              <a:defRPr sz="1000">
                <a:solidFill>
                  <a:schemeClr val="tx1"/>
                </a:solidFill>
              </a:defRPr>
            </a:lvl1pPr>
          </a:lstStyle>
          <a:p>
            <a:fld id="{A7F8E3F6-DE14-48B2-B2BC-6FABA9630FB8}" type="slidenum">
              <a:rPr lang="en-US" smtClean="0"/>
              <a:pPr/>
              <a:t>‹#›</a:t>
            </a:fld>
            <a:endParaRPr lang="en-US"/>
          </a:p>
        </p:txBody>
      </p:sp>
      <p:pic>
        <p:nvPicPr>
          <p:cNvPr id="13" name="Picture 12"/>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004294" y="167627"/>
            <a:ext cx="2069810" cy="562135"/>
          </a:xfrm>
          <a:prstGeom prst="rect">
            <a:avLst/>
          </a:prstGeom>
        </p:spPr>
      </p:pic>
    </p:spTree>
    <p:extLst>
      <p:ext uri="{BB962C8B-B14F-4D97-AF65-F5344CB8AC3E}">
        <p14:creationId xmlns:p14="http://schemas.microsoft.com/office/powerpoint/2010/main" val="259473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61" r:id="rId11"/>
    <p:sldLayoutId id="2147483658" r:id="rId12"/>
    <p:sldLayoutId id="214748365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74320" indent="-274320" algn="l" defTabSz="914400" rtl="0" eaLnBrk="1" latinLnBrk="0" hangingPunct="1">
        <a:lnSpc>
          <a:spcPct val="90000"/>
        </a:lnSpc>
        <a:spcBef>
          <a:spcPts val="1800"/>
        </a:spcBef>
        <a:buClr>
          <a:srgbClr val="080808"/>
        </a:buClr>
        <a:buFont typeface="Arial" panose="020B0604020202020204" pitchFamily="34" charset="0"/>
        <a:buChar char="•"/>
        <a:defRPr sz="2400" kern="1200">
          <a:solidFill>
            <a:srgbClr val="034680"/>
          </a:solidFill>
          <a:latin typeface="Arial" panose="020B0604020202020204" pitchFamily="34" charset="0"/>
          <a:ea typeface="+mn-ea"/>
          <a:cs typeface="Arial" panose="020B0604020202020204" pitchFamily="34" charset="0"/>
        </a:defRPr>
      </a:lvl1pPr>
      <a:lvl2pPr marL="548640" indent="-228600" algn="l" defTabSz="914400" rtl="0" eaLnBrk="1" latinLnBrk="0" hangingPunct="1">
        <a:lnSpc>
          <a:spcPct val="90000"/>
        </a:lnSpc>
        <a:spcBef>
          <a:spcPts val="1000"/>
        </a:spcBef>
        <a:buClr>
          <a:srgbClr val="080808"/>
        </a:buClr>
        <a:buFont typeface="Arial" panose="020B0604020202020204" pitchFamily="34" charset="0"/>
        <a:buChar char="•"/>
        <a:defRPr sz="2000" kern="1200">
          <a:solidFill>
            <a:srgbClr val="377BBB"/>
          </a:solidFill>
          <a:latin typeface="Arial" panose="020B0604020202020204" pitchFamily="34" charset="0"/>
          <a:ea typeface="+mn-ea"/>
          <a:cs typeface="Arial" panose="020B0604020202020204" pitchFamily="34" charset="0"/>
        </a:defRPr>
      </a:lvl2pPr>
      <a:lvl3pPr marL="822960" indent="-228600" algn="l" defTabSz="914400" rtl="0" eaLnBrk="1" latinLnBrk="0" hangingPunct="1">
        <a:lnSpc>
          <a:spcPct val="90000"/>
        </a:lnSpc>
        <a:spcBef>
          <a:spcPts val="800"/>
        </a:spcBef>
        <a:buClr>
          <a:srgbClr val="080808"/>
        </a:buClr>
        <a:buFont typeface="Arial" panose="020B0604020202020204" pitchFamily="34" charset="0"/>
        <a:buChar char="•"/>
        <a:defRPr sz="1800" kern="1200">
          <a:solidFill>
            <a:srgbClr val="377BBB"/>
          </a:solidFill>
          <a:latin typeface="Arial" panose="020B0604020202020204" pitchFamily="34" charset="0"/>
          <a:ea typeface="+mn-ea"/>
          <a:cs typeface="Arial" panose="020B0604020202020204" pitchFamily="34" charset="0"/>
        </a:defRPr>
      </a:lvl3pPr>
      <a:lvl4pPr marL="1097280" indent="-228600" algn="l" defTabSz="914400" rtl="0" eaLnBrk="1" latinLnBrk="0" hangingPunct="1">
        <a:lnSpc>
          <a:spcPct val="90000"/>
        </a:lnSpc>
        <a:spcBef>
          <a:spcPts val="800"/>
        </a:spcBef>
        <a:buClr>
          <a:srgbClr val="080808"/>
        </a:buClr>
        <a:buFont typeface="Arial" panose="020B0604020202020204" pitchFamily="34" charset="0"/>
        <a:buChar char="•"/>
        <a:defRPr sz="1600" kern="1200">
          <a:solidFill>
            <a:srgbClr val="377BBB"/>
          </a:solidFill>
          <a:latin typeface="Arial" panose="020B0604020202020204" pitchFamily="34" charset="0"/>
          <a:ea typeface="+mn-ea"/>
          <a:cs typeface="Arial" panose="020B0604020202020204" pitchFamily="34" charset="0"/>
        </a:defRPr>
      </a:lvl4pPr>
      <a:lvl5pPr marL="1325880" indent="-228600" algn="l" defTabSz="914400" rtl="0" eaLnBrk="1" latinLnBrk="0" hangingPunct="1">
        <a:lnSpc>
          <a:spcPct val="90000"/>
        </a:lnSpc>
        <a:spcBef>
          <a:spcPts val="800"/>
        </a:spcBef>
        <a:buClr>
          <a:srgbClr val="080808"/>
        </a:buClr>
        <a:buFont typeface="Arial" panose="020B0604020202020204" pitchFamily="34" charset="0"/>
        <a:buChar char="•"/>
        <a:defRPr sz="1600" kern="1200">
          <a:solidFill>
            <a:srgbClr val="377BBB"/>
          </a:solidFill>
          <a:latin typeface="Arial" panose="020B0604020202020204" pitchFamily="34" charset="0"/>
          <a:ea typeface="+mn-ea"/>
          <a:cs typeface="Arial" panose="020B0604020202020204" pitchFamily="34" charset="0"/>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7"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mailto:sean.obrien@uacurrents.org" TargetMode="External"/><Relationship Id="rId2" Type="http://schemas.openxmlformats.org/officeDocument/2006/relationships/hyperlink" Target="http://www.wintac.org/topic-areas/resources-and-strategies-for-competitive-integrated-employment" TargetMode="Externa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www.orchardhill.ac.uk/supported-employment/"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www.thecareerindex.co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mailto:kdn@thecareerindex.com"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www.explorevr.org/"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hyperlink" Target="mailto:sean.obrien@uacurrents.org"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hyperlink" Target="http://www.orchardhill.ac.uk/supported-employment/" TargetMode="Externa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mailto:sean.obrien@uacurrents.org"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1" y="1120463"/>
            <a:ext cx="5120640" cy="3196358"/>
          </a:xfrm>
        </p:spPr>
        <p:txBody>
          <a:bodyPr>
            <a:normAutofit fontScale="90000"/>
          </a:bodyPr>
          <a:lstStyle/>
          <a:p>
            <a:r>
              <a:rPr lang="en-US" sz="4900" dirty="0">
                <a:latin typeface="Calibri" panose="020F0502020204030204" pitchFamily="34" charset="0"/>
                <a:cs typeface="Calibri" panose="020F0502020204030204" pitchFamily="34" charset="0"/>
              </a:rPr>
              <a:t>WIOA VISION: </a:t>
            </a:r>
            <a:r>
              <a:rPr lang="en-US" dirty="0" smtClean="0">
                <a:latin typeface="Calibri" panose="020F0502020204030204" pitchFamily="34" charset="0"/>
                <a:cs typeface="Calibri" panose="020F0502020204030204" pitchFamily="34" charset="0"/>
              </a:rPr>
              <a:t/>
            </a:r>
            <a:br>
              <a:rPr lang="en-US" dirty="0" smtClean="0">
                <a:latin typeface="Calibri" panose="020F0502020204030204" pitchFamily="34" charset="0"/>
                <a:cs typeface="Calibri" panose="020F0502020204030204" pitchFamily="34" charset="0"/>
              </a:rPr>
            </a:br>
            <a:r>
              <a:rPr lang="en-US" dirty="0" smtClean="0">
                <a:latin typeface="Calibri" panose="020F0502020204030204" pitchFamily="34" charset="0"/>
                <a:cs typeface="Calibri" panose="020F0502020204030204" pitchFamily="34" charset="0"/>
              </a:rPr>
              <a:t>Achieving </a:t>
            </a:r>
            <a:r>
              <a:rPr lang="en-US" dirty="0">
                <a:latin typeface="Calibri" panose="020F0502020204030204" pitchFamily="34" charset="0"/>
                <a:cs typeface="Calibri" panose="020F0502020204030204" pitchFamily="34" charset="0"/>
              </a:rPr>
              <a:t>Competitive Integrated Employment for Those with the Most Significant Disabilities</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1295401" y="4539802"/>
            <a:ext cx="5120640" cy="1294327"/>
          </a:xfrm>
        </p:spPr>
        <p:txBody>
          <a:bodyPr>
            <a:normAutofit/>
          </a:bodyPr>
          <a:lstStyle/>
          <a:p>
            <a:r>
              <a:rPr lang="en-US" sz="2800" dirty="0">
                <a:solidFill>
                  <a:srgbClr val="034680"/>
                </a:solidFill>
                <a:latin typeface="Calibri" panose="020F0502020204030204" pitchFamily="34" charset="0"/>
                <a:cs typeface="Calibri" panose="020F0502020204030204" pitchFamily="34" charset="0"/>
              </a:rPr>
              <a:t>Presented by </a:t>
            </a:r>
            <a:r>
              <a:rPr lang="en-US" sz="2800" dirty="0" smtClean="0">
                <a:solidFill>
                  <a:srgbClr val="034680"/>
                </a:solidFill>
                <a:latin typeface="Calibri" panose="020F0502020204030204" pitchFamily="34" charset="0"/>
                <a:cs typeface="Calibri" panose="020F0502020204030204" pitchFamily="34" charset="0"/>
              </a:rPr>
              <a:t>University </a:t>
            </a:r>
            <a:r>
              <a:rPr lang="en-US" sz="2800" dirty="0">
                <a:solidFill>
                  <a:srgbClr val="034680"/>
                </a:solidFill>
                <a:latin typeface="Calibri" panose="020F0502020204030204" pitchFamily="34" charset="0"/>
                <a:cs typeface="Calibri" panose="020F0502020204030204" pitchFamily="34" charset="0"/>
              </a:rPr>
              <a:t>of Arkansas CURRENTS, WINTAC</a:t>
            </a:r>
          </a:p>
        </p:txBody>
      </p:sp>
      <p:pic>
        <p:nvPicPr>
          <p:cNvPr id="6" name="Picture Placeholder 5" descr="Wheelchair user moves along beside a person walking"/>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7491" r="27491"/>
          <a:stretch>
            <a:fillRect/>
          </a:stretch>
        </p:blipFill>
        <p:spPr/>
      </p:pic>
    </p:spTree>
    <p:custDataLst>
      <p:tags r:id="rId1"/>
    </p:custDataLst>
    <p:extLst>
      <p:ext uri="{BB962C8B-B14F-4D97-AF65-F5344CB8AC3E}">
        <p14:creationId xmlns:p14="http://schemas.microsoft.com/office/powerpoint/2010/main" val="138059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9" y="255134"/>
            <a:ext cx="9806710" cy="1036850"/>
          </a:xfrm>
        </p:spPr>
        <p:txBody>
          <a:bodyPr/>
          <a:lstStyle/>
          <a:p>
            <a:r>
              <a:rPr lang="en-US" b="1" dirty="0" smtClean="0"/>
              <a:t>Examples of SE Services</a:t>
            </a:r>
            <a:endParaRPr lang="en-US" b="1" dirty="0"/>
          </a:p>
        </p:txBody>
      </p:sp>
      <p:sp>
        <p:nvSpPr>
          <p:cNvPr id="3" name="Content Placeholder 2"/>
          <p:cNvSpPr>
            <a:spLocks noGrp="1"/>
          </p:cNvSpPr>
          <p:nvPr>
            <p:ph idx="1"/>
          </p:nvPr>
        </p:nvSpPr>
        <p:spPr>
          <a:xfrm>
            <a:off x="1295399" y="2237645"/>
            <a:ext cx="8948197" cy="4620355"/>
          </a:xfrm>
        </p:spPr>
        <p:txBody>
          <a:bodyPr>
            <a:noAutofit/>
          </a:bodyPr>
          <a:lstStyle/>
          <a:p>
            <a:pPr marL="274320" lvl="1" indent="-274320">
              <a:lnSpc>
                <a:spcPct val="100000"/>
              </a:lnSpc>
              <a:spcBef>
                <a:spcPts val="0"/>
              </a:spcBef>
            </a:pPr>
            <a:r>
              <a:rPr lang="en-US" sz="2400" dirty="0" smtClean="0">
                <a:solidFill>
                  <a:srgbClr val="034680"/>
                </a:solidFill>
                <a:latin typeface="Calibri" panose="020F0502020204030204" pitchFamily="34" charset="0"/>
                <a:cs typeface="Calibri" panose="020F0502020204030204" pitchFamily="34" charset="0"/>
              </a:rPr>
              <a:t>JOB COACHING and/or consulting with the employer &amp; co-workers</a:t>
            </a:r>
          </a:p>
          <a:p>
            <a:pPr marL="274320" lvl="1" indent="-274320">
              <a:lnSpc>
                <a:spcPct val="100000"/>
              </a:lnSpc>
              <a:spcBef>
                <a:spcPts val="0"/>
              </a:spcBef>
              <a:buNone/>
            </a:pPr>
            <a:endParaRPr lang="en-US" sz="1600" dirty="0">
              <a:solidFill>
                <a:srgbClr val="034680"/>
              </a:solidFill>
              <a:latin typeface="Calibri" panose="020F0502020204030204" pitchFamily="34" charset="0"/>
              <a:cs typeface="Calibri" panose="020F0502020204030204" pitchFamily="34" charset="0"/>
            </a:endParaRPr>
          </a:p>
          <a:p>
            <a:pPr>
              <a:lnSpc>
                <a:spcPct val="100000"/>
              </a:lnSpc>
              <a:spcBef>
                <a:spcPts val="0"/>
              </a:spcBef>
            </a:pPr>
            <a:r>
              <a:rPr lang="en-US" dirty="0">
                <a:latin typeface="Calibri" panose="020F0502020204030204" pitchFamily="34" charset="0"/>
                <a:cs typeface="Calibri" panose="020F0502020204030204" pitchFamily="34" charset="0"/>
              </a:rPr>
              <a:t>Structuring the job, building in cues and feedback, teaching skills, </a:t>
            </a:r>
            <a:r>
              <a:rPr lang="en-US" dirty="0" smtClean="0">
                <a:latin typeface="Calibri" panose="020F0502020204030204" pitchFamily="34" charset="0"/>
                <a:cs typeface="Calibri" panose="020F0502020204030204" pitchFamily="34" charset="0"/>
              </a:rPr>
              <a:t>troubleshooting</a:t>
            </a:r>
            <a:r>
              <a:rPr lang="en-US" dirty="0">
                <a:latin typeface="Calibri" panose="020F0502020204030204" pitchFamily="34" charset="0"/>
                <a:cs typeface="Calibri" panose="020F0502020204030204" pitchFamily="34" charset="0"/>
              </a:rPr>
              <a:t>, modeling appropriate </a:t>
            </a:r>
            <a:r>
              <a:rPr lang="en-US" dirty="0" smtClean="0">
                <a:latin typeface="Calibri" panose="020F0502020204030204" pitchFamily="34" charset="0"/>
                <a:cs typeface="Calibri" panose="020F0502020204030204" pitchFamily="34" charset="0"/>
              </a:rPr>
              <a:t>behavior</a:t>
            </a:r>
          </a:p>
          <a:p>
            <a:pPr>
              <a:lnSpc>
                <a:spcPct val="100000"/>
              </a:lnSpc>
              <a:spcBef>
                <a:spcPts val="0"/>
              </a:spcBef>
              <a:buNone/>
            </a:pPr>
            <a:endParaRPr lang="en-US" sz="1600" dirty="0" smtClean="0">
              <a:latin typeface="Calibri" panose="020F0502020204030204" pitchFamily="34" charset="0"/>
              <a:cs typeface="Calibri" panose="020F0502020204030204" pitchFamily="34" charset="0"/>
            </a:endParaRPr>
          </a:p>
          <a:p>
            <a:pPr>
              <a:lnSpc>
                <a:spcPct val="100000"/>
              </a:lnSpc>
              <a:spcBef>
                <a:spcPts val="0"/>
              </a:spcBef>
            </a:pPr>
            <a:r>
              <a:rPr lang="en-US" dirty="0">
                <a:latin typeface="Calibri" panose="020F0502020204030204" pitchFamily="34" charset="0"/>
                <a:cs typeface="Calibri" panose="020F0502020204030204" pitchFamily="34" charset="0"/>
              </a:rPr>
              <a:t>Helping with on-the-job social integration and transportation </a:t>
            </a:r>
            <a:r>
              <a:rPr lang="en-US" dirty="0" smtClean="0">
                <a:latin typeface="Calibri" panose="020F0502020204030204" pitchFamily="34" charset="0"/>
                <a:cs typeface="Calibri" panose="020F0502020204030204" pitchFamily="34" charset="0"/>
              </a:rPr>
              <a:t>arrangements</a:t>
            </a:r>
          </a:p>
          <a:p>
            <a:pPr>
              <a:lnSpc>
                <a:spcPct val="100000"/>
              </a:lnSpc>
              <a:spcBef>
                <a:spcPts val="0"/>
              </a:spcBef>
            </a:pPr>
            <a:endParaRPr lang="en-US" sz="1600" dirty="0" smtClean="0">
              <a:latin typeface="Calibri" panose="020F0502020204030204" pitchFamily="34" charset="0"/>
              <a:cs typeface="Calibri" panose="020F0502020204030204" pitchFamily="34" charset="0"/>
            </a:endParaRPr>
          </a:p>
          <a:p>
            <a:pPr>
              <a:lnSpc>
                <a:spcPct val="100000"/>
              </a:lnSpc>
              <a:spcBef>
                <a:spcPts val="0"/>
              </a:spcBef>
            </a:pPr>
            <a:r>
              <a:rPr lang="en-US" dirty="0">
                <a:latin typeface="Calibri" panose="020F0502020204030204" pitchFamily="34" charset="0"/>
                <a:cs typeface="Calibri" panose="020F0502020204030204" pitchFamily="34" charset="0"/>
              </a:rPr>
              <a:t>Coordinating services (e.g. residential, medical, etc.) and connecting with other resources</a:t>
            </a:r>
          </a:p>
          <a:p>
            <a:pPr marL="0" indent="0">
              <a:lnSpc>
                <a:spcPct val="120000"/>
              </a:lnSpc>
              <a:spcBef>
                <a:spcPts val="0"/>
              </a:spcBef>
              <a:buNone/>
            </a:pPr>
            <a:endParaRPr lang="en-US" dirty="0">
              <a:latin typeface="Calibri" panose="020F0502020204030204" pitchFamily="34" charset="0"/>
              <a:cs typeface="Calibri" panose="020F0502020204030204" pitchFamily="34" charset="0"/>
            </a:endParaRPr>
          </a:p>
          <a:p>
            <a:pPr marL="0">
              <a:lnSpc>
                <a:spcPct val="120000"/>
              </a:lnSpc>
              <a:spcBef>
                <a:spcPts val="0"/>
              </a:spcBef>
            </a:pPr>
            <a:endParaRPr lang="en-US"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57148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9" y="255134"/>
            <a:ext cx="9806710" cy="1036850"/>
          </a:xfrm>
        </p:spPr>
        <p:txBody>
          <a:bodyPr/>
          <a:lstStyle/>
          <a:p>
            <a:r>
              <a:rPr lang="en-US" b="1" dirty="0" smtClean="0"/>
              <a:t>WHAT is High Quality Supported Employment?</a:t>
            </a:r>
            <a:endParaRPr lang="en-US" b="1" dirty="0"/>
          </a:p>
        </p:txBody>
      </p:sp>
      <p:sp>
        <p:nvSpPr>
          <p:cNvPr id="3" name="Content Placeholder 2"/>
          <p:cNvSpPr>
            <a:spLocks noGrp="1"/>
          </p:cNvSpPr>
          <p:nvPr>
            <p:ph idx="1"/>
          </p:nvPr>
        </p:nvSpPr>
        <p:spPr>
          <a:xfrm>
            <a:off x="1295398" y="2536521"/>
            <a:ext cx="9071010" cy="3962250"/>
          </a:xfrm>
        </p:spPr>
        <p:txBody>
          <a:bodyPr>
            <a:noAutofit/>
          </a:bodyPr>
          <a:lstStyle/>
          <a:p>
            <a:pPr marL="0" indent="0">
              <a:buNone/>
            </a:pPr>
            <a:r>
              <a:rPr lang="en-US" dirty="0" smtClean="0">
                <a:latin typeface="Calibri" panose="020F0502020204030204" pitchFamily="34" charset="0"/>
                <a:cs typeface="Calibri" panose="020F0502020204030204" pitchFamily="34" charset="0"/>
              </a:rPr>
              <a:t>High quality supported employment professionals are RESOURCEFUL and will: </a:t>
            </a:r>
          </a:p>
          <a:p>
            <a:pPr>
              <a:buFont typeface="Wingdings" panose="05000000000000000000" pitchFamily="2" charset="2"/>
              <a:buChar char="ü"/>
            </a:pPr>
            <a:r>
              <a:rPr lang="en-US" b="1" dirty="0" smtClean="0">
                <a:latin typeface="Calibri" panose="020F0502020204030204" pitchFamily="34" charset="0"/>
                <a:cs typeface="Calibri" panose="020F0502020204030204" pitchFamily="34" charset="0"/>
              </a:rPr>
              <a:t>Use</a:t>
            </a:r>
            <a:r>
              <a:rPr lang="en-US" dirty="0" smtClean="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what's there</a:t>
            </a:r>
          </a:p>
          <a:p>
            <a:pPr>
              <a:buFont typeface="Wingdings" panose="05000000000000000000" pitchFamily="2" charset="2"/>
              <a:buChar char="ü"/>
            </a:pPr>
            <a:r>
              <a:rPr lang="en-US" b="1" dirty="0" smtClean="0">
                <a:latin typeface="Calibri" panose="020F0502020204030204" pitchFamily="34" charset="0"/>
                <a:cs typeface="Calibri" panose="020F0502020204030204" pitchFamily="34" charset="0"/>
              </a:rPr>
              <a:t>Adapt</a:t>
            </a:r>
            <a:r>
              <a:rPr lang="en-US" dirty="0" smtClean="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what's there</a:t>
            </a:r>
          </a:p>
          <a:p>
            <a:pPr>
              <a:buFont typeface="Wingdings" panose="05000000000000000000" pitchFamily="2" charset="2"/>
              <a:buChar char="ü"/>
            </a:pPr>
            <a:r>
              <a:rPr lang="en-US" b="1" dirty="0" smtClean="0">
                <a:latin typeface="Calibri" panose="020F0502020204030204" pitchFamily="34" charset="0"/>
                <a:cs typeface="Calibri" panose="020F0502020204030204" pitchFamily="34" charset="0"/>
              </a:rPr>
              <a:t>Supplement</a:t>
            </a:r>
            <a:r>
              <a:rPr lang="en-US" dirty="0" smtClean="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what's </a:t>
            </a:r>
            <a:r>
              <a:rPr lang="en-US" dirty="0" smtClean="0">
                <a:latin typeface="Calibri" panose="020F0502020204030204" pitchFamily="34" charset="0"/>
                <a:cs typeface="Calibri" panose="020F0502020204030204" pitchFamily="34" charset="0"/>
              </a:rPr>
              <a:t>there</a:t>
            </a:r>
          </a:p>
          <a:p>
            <a:pPr>
              <a:buFont typeface="Wingdings" panose="05000000000000000000" pitchFamily="2" charset="2"/>
              <a:buChar char="ü"/>
            </a:pPr>
            <a:r>
              <a:rPr lang="en-US" b="1" dirty="0" smtClean="0">
                <a:latin typeface="Calibri" panose="020F0502020204030204" pitchFamily="34" charset="0"/>
                <a:cs typeface="Calibri" panose="020F0502020204030204" pitchFamily="34" charset="0"/>
              </a:rPr>
              <a:t>Develop </a:t>
            </a:r>
            <a:r>
              <a:rPr lang="en-US" dirty="0" smtClean="0">
                <a:latin typeface="Calibri" panose="020F0502020204030204" pitchFamily="34" charset="0"/>
                <a:cs typeface="Calibri" panose="020F0502020204030204" pitchFamily="34" charset="0"/>
              </a:rPr>
              <a:t>natural supports (defined in next slide)</a:t>
            </a:r>
            <a:endParaRPr lang="en-US" dirty="0">
              <a:latin typeface="Calibri" panose="020F0502020204030204" pitchFamily="34" charset="0"/>
              <a:cs typeface="Calibri" panose="020F0502020204030204" pitchFamily="34" charset="0"/>
            </a:endParaRPr>
          </a:p>
          <a:p>
            <a:pPr marL="0" indent="0">
              <a:lnSpc>
                <a:spcPct val="120000"/>
              </a:lnSpc>
              <a:spcBef>
                <a:spcPts val="0"/>
              </a:spcBef>
              <a:buNone/>
            </a:pP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00146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are “NATURAL SUPPORTS”?</a:t>
            </a:r>
            <a:endParaRPr lang="en-US" b="1" dirty="0"/>
          </a:p>
        </p:txBody>
      </p:sp>
      <p:sp>
        <p:nvSpPr>
          <p:cNvPr id="3" name="Content Placeholder 2"/>
          <p:cNvSpPr>
            <a:spLocks noGrp="1"/>
          </p:cNvSpPr>
          <p:nvPr>
            <p:ph idx="1"/>
          </p:nvPr>
        </p:nvSpPr>
        <p:spPr>
          <a:xfrm>
            <a:off x="1295400" y="2179529"/>
            <a:ext cx="9601200" cy="4343400"/>
          </a:xfrm>
        </p:spPr>
        <p:txBody>
          <a:bodyPr/>
          <a:lstStyle/>
          <a:p>
            <a:r>
              <a:rPr lang="en-US" dirty="0">
                <a:latin typeface="Calibri" panose="020F0502020204030204" pitchFamily="34" charset="0"/>
                <a:cs typeface="Calibri" panose="020F0502020204030204" pitchFamily="34" charset="0"/>
              </a:rPr>
              <a:t>Think of your own job - could you be successful if you were not part of a team or did not communicate effectively with your coworkers?  Would you stay at a job if you felt socially excluded</a:t>
            </a:r>
            <a:r>
              <a:rPr lang="en-US" dirty="0" smtClean="0">
                <a:latin typeface="Calibri" panose="020F0502020204030204" pitchFamily="34" charset="0"/>
                <a:cs typeface="Calibri" panose="020F0502020204030204" pitchFamily="34" charset="0"/>
              </a:rPr>
              <a:t>?</a:t>
            </a:r>
          </a:p>
          <a:p>
            <a:r>
              <a:rPr lang="en-US" dirty="0" smtClean="0">
                <a:latin typeface="Calibri" panose="020F0502020204030204" pitchFamily="34" charset="0"/>
                <a:cs typeface="Calibri" panose="020F0502020204030204" pitchFamily="34" charset="0"/>
              </a:rPr>
              <a:t>Remember that natural </a:t>
            </a:r>
            <a:r>
              <a:rPr lang="en-US" dirty="0">
                <a:latin typeface="Calibri" panose="020F0502020204030204" pitchFamily="34" charset="0"/>
                <a:cs typeface="Calibri" panose="020F0502020204030204" pitchFamily="34" charset="0"/>
              </a:rPr>
              <a:t>support and job coaching are not mutually exclusive!  A good job coach is always looking for opportunities to </a:t>
            </a:r>
            <a:r>
              <a:rPr lang="en-US" dirty="0" smtClean="0">
                <a:latin typeface="Calibri" panose="020F0502020204030204" pitchFamily="34" charset="0"/>
                <a:cs typeface="Calibri" panose="020F0502020204030204" pitchFamily="34" charset="0"/>
              </a:rPr>
              <a:t>fade out, which generally </a:t>
            </a:r>
            <a:r>
              <a:rPr lang="en-US" dirty="0">
                <a:latin typeface="Calibri" panose="020F0502020204030204" pitchFamily="34" charset="0"/>
                <a:cs typeface="Calibri" panose="020F0502020204030204" pitchFamily="34" charset="0"/>
              </a:rPr>
              <a:t>means identifying support </a:t>
            </a:r>
            <a:r>
              <a:rPr lang="en-US" dirty="0" smtClean="0">
                <a:latin typeface="Calibri" panose="020F0502020204030204" pitchFamily="34" charset="0"/>
                <a:cs typeface="Calibri" panose="020F0502020204030204" pitchFamily="34" charset="0"/>
              </a:rPr>
              <a:t>within </a:t>
            </a:r>
            <a:r>
              <a:rPr lang="en-US" dirty="0">
                <a:latin typeface="Calibri" panose="020F0502020204030204" pitchFamily="34" charset="0"/>
                <a:cs typeface="Calibri" panose="020F0502020204030204" pitchFamily="34" charset="0"/>
              </a:rPr>
              <a:t>the workplace. </a:t>
            </a:r>
            <a:endParaRPr lang="en-US" dirty="0" smtClean="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A natural support model is not the same as “place and pray,” nor does it necessarily cost less to the funding agency.</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33022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WHO provides Supported Employment Services? </a:t>
            </a:r>
            <a:endParaRPr lang="en-US" b="1" dirty="0"/>
          </a:p>
        </p:txBody>
      </p:sp>
      <p:sp>
        <p:nvSpPr>
          <p:cNvPr id="3" name="Content Placeholder 2"/>
          <p:cNvSpPr>
            <a:spLocks noGrp="1"/>
          </p:cNvSpPr>
          <p:nvPr>
            <p:ph idx="1"/>
          </p:nvPr>
        </p:nvSpPr>
        <p:spPr>
          <a:xfrm>
            <a:off x="1295400" y="2273474"/>
            <a:ext cx="9601200" cy="4343400"/>
          </a:xfrm>
        </p:spPr>
        <p:txBody>
          <a:bodyPr/>
          <a:lstStyle/>
          <a:p>
            <a:pPr marL="0" indent="0">
              <a:buNone/>
            </a:pPr>
            <a:r>
              <a:rPr lang="en-US" dirty="0" smtClean="0">
                <a:latin typeface="Calibri" panose="020F0502020204030204" pitchFamily="34" charset="0"/>
                <a:cs typeface="Calibri" panose="020F0502020204030204" pitchFamily="34" charset="0"/>
              </a:rPr>
              <a:t>Some individuals with the most significant disabilities need SE services to achieve and sustain competitive integrated employment.  Who provides it?</a:t>
            </a:r>
          </a:p>
          <a:p>
            <a:r>
              <a:rPr lang="en-US" dirty="0" smtClean="0">
                <a:latin typeface="Calibri" panose="020F0502020204030204" pitchFamily="34" charset="0"/>
                <a:cs typeface="Calibri" panose="020F0502020204030204" pitchFamily="34" charset="0"/>
              </a:rPr>
              <a:t>Some VR agencies have internal staff that function in the CRP role, providing job development, placement, coaching, and support.  These individuals may be called VR Aides, VR Techs, or employment specialists.</a:t>
            </a:r>
          </a:p>
          <a:p>
            <a:r>
              <a:rPr lang="en-US" dirty="0" smtClean="0">
                <a:latin typeface="Calibri" panose="020F0502020204030204" pitchFamily="34" charset="0"/>
                <a:cs typeface="Calibri" panose="020F0502020204030204" pitchFamily="34" charset="0"/>
              </a:rPr>
              <a:t>Most VR agencies contract with CRPs to provide these services. Sometimes CRP staff are co-located at or assigned to a specific VR office and serve only clients of those counselors.</a:t>
            </a:r>
          </a:p>
        </p:txBody>
      </p:sp>
    </p:spTree>
    <p:extLst>
      <p:ext uri="{BB962C8B-B14F-4D97-AF65-F5344CB8AC3E}">
        <p14:creationId xmlns:p14="http://schemas.microsoft.com/office/powerpoint/2010/main" val="3543049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solidFill>
                  <a:schemeClr val="bg2"/>
                </a:solidFill>
              </a:rPr>
              <a:t>Typical Supported Employment Service Flow</a:t>
            </a:r>
            <a:endParaRPr lang="en-US" b="1" dirty="0">
              <a:solidFill>
                <a:schemeClr val="bg2"/>
              </a:solidFill>
            </a:endParaRPr>
          </a:p>
        </p:txBody>
      </p:sp>
      <p:sp>
        <p:nvSpPr>
          <p:cNvPr id="6" name="Content Placeholder 5"/>
          <p:cNvSpPr>
            <a:spLocks noGrp="1"/>
          </p:cNvSpPr>
          <p:nvPr>
            <p:ph idx="1"/>
          </p:nvPr>
        </p:nvSpPr>
        <p:spPr>
          <a:xfrm>
            <a:off x="522514" y="1828800"/>
            <a:ext cx="10374086" cy="4726004"/>
          </a:xfrm>
        </p:spPr>
        <p:txBody>
          <a:bodyPr>
            <a:noAutofit/>
          </a:bodyPr>
          <a:lstStyle/>
          <a:p>
            <a:r>
              <a:rPr lang="en-US" dirty="0" smtClean="0">
                <a:latin typeface="Calibri" panose="020F0502020204030204" pitchFamily="34" charset="0"/>
                <a:cs typeface="Calibri" panose="020F0502020204030204" pitchFamily="34" charset="0"/>
              </a:rPr>
              <a:t>VR gets referral, determines eligibility, develops an IPE that identifies the need for SE services and a provider of extended services</a:t>
            </a:r>
          </a:p>
          <a:p>
            <a:r>
              <a:rPr lang="en-US" dirty="0" smtClean="0">
                <a:latin typeface="Calibri" panose="020F0502020204030204" pitchFamily="34" charset="0"/>
                <a:cs typeface="Calibri" panose="020F0502020204030204" pitchFamily="34" charset="0"/>
              </a:rPr>
              <a:t>VRC and participant identify an appropriate provider of needed services</a:t>
            </a:r>
          </a:p>
          <a:p>
            <a:pPr lvl="1">
              <a:buFont typeface="Wingdings" panose="05000000000000000000" pitchFamily="2" charset="2"/>
              <a:buChar char="ü"/>
            </a:pPr>
            <a:r>
              <a:rPr lang="en-US" sz="2400" b="1" dirty="0" smtClean="0">
                <a:solidFill>
                  <a:srgbClr val="034680"/>
                </a:solidFill>
                <a:latin typeface="Calibri" panose="020F0502020204030204" pitchFamily="34" charset="0"/>
                <a:cs typeface="Calibri" panose="020F0502020204030204" pitchFamily="34" charset="0"/>
              </a:rPr>
              <a:t>External Community Rehabilitation Program</a:t>
            </a:r>
          </a:p>
          <a:p>
            <a:pPr lvl="1">
              <a:buFont typeface="Wingdings" panose="05000000000000000000" pitchFamily="2" charset="2"/>
              <a:buChar char="ü"/>
            </a:pPr>
            <a:r>
              <a:rPr lang="en-US" sz="2400" b="1" dirty="0" smtClean="0">
                <a:solidFill>
                  <a:srgbClr val="034680"/>
                </a:solidFill>
                <a:latin typeface="Calibri" panose="020F0502020204030204" pitchFamily="34" charset="0"/>
                <a:cs typeface="Calibri" panose="020F0502020204030204" pitchFamily="34" charset="0"/>
              </a:rPr>
              <a:t>Internal VR staff – job developer, placement specialist, job coach etc.</a:t>
            </a:r>
          </a:p>
          <a:p>
            <a:pPr lvl="1">
              <a:buFont typeface="Wingdings" panose="05000000000000000000" pitchFamily="2" charset="2"/>
              <a:buChar char="ü"/>
            </a:pPr>
            <a:r>
              <a:rPr lang="en-US" sz="2400" b="1" dirty="0" smtClean="0">
                <a:solidFill>
                  <a:srgbClr val="034680"/>
                </a:solidFill>
                <a:latin typeface="Calibri" panose="020F0502020204030204" pitchFamily="34" charset="0"/>
                <a:cs typeface="Calibri" panose="020F0502020204030204" pitchFamily="34" charset="0"/>
              </a:rPr>
              <a:t>Combination of both</a:t>
            </a:r>
          </a:p>
          <a:p>
            <a:r>
              <a:rPr lang="en-US" dirty="0" smtClean="0">
                <a:latin typeface="Calibri" panose="020F0502020204030204" pitchFamily="34" charset="0"/>
                <a:cs typeface="Calibri" panose="020F0502020204030204" pitchFamily="34" charset="0"/>
              </a:rPr>
              <a:t>Referral is made along with authorization for services</a:t>
            </a:r>
          </a:p>
          <a:p>
            <a:r>
              <a:rPr lang="en-US" dirty="0" smtClean="0">
                <a:latin typeface="Calibri" panose="020F0502020204030204" pitchFamily="34" charset="0"/>
                <a:cs typeface="Calibri" panose="020F0502020204030204" pitchFamily="34" charset="0"/>
              </a:rPr>
              <a:t>Job development, job placement, job coaching/training services are provided and billed to the VRC along with progress reports.  During this time, the VRC should remain actively involved in the case and oversee the services that are being provided.</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5265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9" y="255134"/>
            <a:ext cx="9806710" cy="1036850"/>
          </a:xfrm>
        </p:spPr>
        <p:txBody>
          <a:bodyPr/>
          <a:lstStyle/>
          <a:p>
            <a:r>
              <a:rPr lang="en-US" b="1" dirty="0" smtClean="0"/>
              <a:t>WHAT does Supported Employment look </a:t>
            </a:r>
            <a:r>
              <a:rPr lang="en-US" b="1" dirty="0"/>
              <a:t>l</a:t>
            </a:r>
            <a:r>
              <a:rPr lang="en-US" b="1" dirty="0" smtClean="0"/>
              <a:t>ike?</a:t>
            </a:r>
            <a:endParaRPr lang="en-US" b="1" dirty="0"/>
          </a:p>
        </p:txBody>
      </p:sp>
      <p:sp>
        <p:nvSpPr>
          <p:cNvPr id="3" name="Content Placeholder 2"/>
          <p:cNvSpPr>
            <a:spLocks noGrp="1"/>
          </p:cNvSpPr>
          <p:nvPr>
            <p:ph idx="1"/>
          </p:nvPr>
        </p:nvSpPr>
        <p:spPr>
          <a:xfrm>
            <a:off x="3975904" y="2274425"/>
            <a:ext cx="6920694" cy="4296065"/>
          </a:xfrm>
        </p:spPr>
        <p:txBody>
          <a:bodyPr>
            <a:normAutofit/>
          </a:bodyPr>
          <a:lstStyle/>
          <a:p>
            <a:pPr>
              <a:spcBef>
                <a:spcPts val="1200"/>
              </a:spcBef>
            </a:pPr>
            <a:r>
              <a:rPr lang="en-US" dirty="0" smtClean="0">
                <a:latin typeface="Calibri" panose="020F0502020204030204" pitchFamily="34" charset="0"/>
                <a:cs typeface="Calibri" panose="020F0502020204030204" pitchFamily="34" charset="0"/>
              </a:rPr>
              <a:t>Often </a:t>
            </a:r>
            <a:r>
              <a:rPr lang="en-US" dirty="0">
                <a:latin typeface="Calibri" panose="020F0502020204030204" pitchFamily="34" charset="0"/>
                <a:cs typeface="Calibri" panose="020F0502020204030204" pitchFamily="34" charset="0"/>
              </a:rPr>
              <a:t>involves helping people access existing jobs in the local </a:t>
            </a:r>
            <a:r>
              <a:rPr lang="en-US" dirty="0" smtClean="0">
                <a:latin typeface="Calibri" panose="020F0502020204030204" pitchFamily="34" charset="0"/>
                <a:cs typeface="Calibri" panose="020F0502020204030204" pitchFamily="34" charset="0"/>
              </a:rPr>
              <a:t>community and then providing supports</a:t>
            </a:r>
            <a:endParaRPr lang="en-US" dirty="0">
              <a:latin typeface="Calibri" panose="020F0502020204030204" pitchFamily="34" charset="0"/>
              <a:cs typeface="Calibri" panose="020F0502020204030204" pitchFamily="34" charset="0"/>
            </a:endParaRPr>
          </a:p>
          <a:p>
            <a:pPr>
              <a:spcBef>
                <a:spcPts val="1200"/>
              </a:spcBef>
            </a:pPr>
            <a:r>
              <a:rPr lang="en-US" dirty="0" smtClean="0">
                <a:latin typeface="Calibri" panose="020F0502020204030204" pitchFamily="34" charset="0"/>
                <a:cs typeface="Calibri" panose="020F0502020204030204" pitchFamily="34" charset="0"/>
              </a:rPr>
              <a:t>Sometimes </a:t>
            </a:r>
            <a:r>
              <a:rPr lang="en-US" dirty="0">
                <a:latin typeface="Calibri" panose="020F0502020204030204" pitchFamily="34" charset="0"/>
                <a:cs typeface="Calibri" panose="020F0502020204030204" pitchFamily="34" charset="0"/>
              </a:rPr>
              <a:t>group employment </a:t>
            </a:r>
            <a:r>
              <a:rPr lang="en-US" dirty="0" smtClean="0">
                <a:latin typeface="Calibri" panose="020F0502020204030204" pitchFamily="34" charset="0"/>
                <a:cs typeface="Calibri" panose="020F0502020204030204" pitchFamily="34" charset="0"/>
              </a:rPr>
              <a:t>as long as it meets the definition of “integrated”</a:t>
            </a:r>
          </a:p>
          <a:p>
            <a:pPr>
              <a:spcBef>
                <a:spcPts val="1200"/>
              </a:spcBef>
            </a:pPr>
            <a:r>
              <a:rPr lang="en-US" dirty="0" smtClean="0">
                <a:latin typeface="Calibri" panose="020F0502020204030204" pitchFamily="34" charset="0"/>
                <a:cs typeface="Calibri" panose="020F0502020204030204" pitchFamily="34" charset="0"/>
              </a:rPr>
              <a:t>Sometimes </a:t>
            </a:r>
            <a:r>
              <a:rPr lang="en-US" dirty="0">
                <a:latin typeface="Calibri" panose="020F0502020204030204" pitchFamily="34" charset="0"/>
                <a:cs typeface="Calibri" panose="020F0502020204030204" pitchFamily="34" charset="0"/>
              </a:rPr>
              <a:t>involves developing/creating a new position (customized employment)</a:t>
            </a:r>
          </a:p>
          <a:p>
            <a:pPr>
              <a:spcBef>
                <a:spcPts val="1200"/>
              </a:spcBef>
            </a:pPr>
            <a:r>
              <a:rPr lang="en-US" dirty="0">
                <a:latin typeface="Calibri" panose="020F0502020204030204" pitchFamily="34" charset="0"/>
                <a:cs typeface="Calibri" panose="020F0502020204030204" pitchFamily="34" charset="0"/>
              </a:rPr>
              <a:t>Sometimes involves </a:t>
            </a:r>
            <a:r>
              <a:rPr lang="en-US" dirty="0" smtClean="0">
                <a:latin typeface="Calibri" panose="020F0502020204030204" pitchFamily="34" charset="0"/>
                <a:cs typeface="Calibri" panose="020F0502020204030204" pitchFamily="34" charset="0"/>
              </a:rPr>
              <a:t>self-employment</a:t>
            </a:r>
          </a:p>
        </p:txBody>
      </p:sp>
      <p:pic>
        <p:nvPicPr>
          <p:cNvPr id="4" name="Picture 2" descr="Clip art of woman with binocula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0419" y="2455635"/>
            <a:ext cx="2084745" cy="2886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8885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9" y="255134"/>
            <a:ext cx="9806710" cy="1036850"/>
          </a:xfrm>
        </p:spPr>
        <p:txBody>
          <a:bodyPr/>
          <a:lstStyle/>
          <a:p>
            <a:r>
              <a:rPr lang="en-US" b="1" dirty="0" smtClean="0"/>
              <a:t>Completing Supported Employment</a:t>
            </a:r>
            <a:endParaRPr lang="en-US" b="1" dirty="0"/>
          </a:p>
        </p:txBody>
      </p:sp>
      <p:sp>
        <p:nvSpPr>
          <p:cNvPr id="3" name="Content Placeholder 2"/>
          <p:cNvSpPr>
            <a:spLocks noGrp="1"/>
          </p:cNvSpPr>
          <p:nvPr>
            <p:ph idx="1"/>
          </p:nvPr>
        </p:nvSpPr>
        <p:spPr>
          <a:xfrm>
            <a:off x="1295399" y="1972849"/>
            <a:ext cx="9601200" cy="5223354"/>
          </a:xfrm>
        </p:spPr>
        <p:txBody>
          <a:bodyPr>
            <a:noAutofit/>
          </a:bodyPr>
          <a:lstStyle/>
          <a:p>
            <a:pPr marL="0" indent="0">
              <a:buNone/>
            </a:pPr>
            <a:r>
              <a:rPr lang="en-US" dirty="0">
                <a:latin typeface="Calibri" panose="020F0502020204030204" pitchFamily="34" charset="0"/>
                <a:cs typeface="Calibri" panose="020F0502020204030204" pitchFamily="34" charset="0"/>
              </a:rPr>
              <a:t>A</a:t>
            </a:r>
            <a:r>
              <a:rPr lang="en-US" dirty="0" smtClean="0">
                <a:latin typeface="Calibri" panose="020F0502020204030204" pitchFamily="34" charset="0"/>
                <a:cs typeface="Calibri" panose="020F0502020204030204" pitchFamily="34" charset="0"/>
              </a:rPr>
              <a:t>n </a:t>
            </a:r>
            <a:r>
              <a:rPr lang="en-US" dirty="0">
                <a:latin typeface="Calibri" panose="020F0502020204030204" pitchFamily="34" charset="0"/>
                <a:cs typeface="Calibri" panose="020F0502020204030204" pitchFamily="34" charset="0"/>
              </a:rPr>
              <a:t>individual has completed </a:t>
            </a:r>
            <a:r>
              <a:rPr lang="en-US" dirty="0" smtClean="0">
                <a:latin typeface="Calibri" panose="020F0502020204030204" pitchFamily="34" charset="0"/>
                <a:cs typeface="Calibri" panose="020F0502020204030204" pitchFamily="34" charset="0"/>
              </a:rPr>
              <a:t>SE </a:t>
            </a:r>
            <a:r>
              <a:rPr lang="en-US" dirty="0">
                <a:latin typeface="Calibri" panose="020F0502020204030204" pitchFamily="34" charset="0"/>
                <a:cs typeface="Calibri" panose="020F0502020204030204" pitchFamily="34" charset="0"/>
              </a:rPr>
              <a:t>when </a:t>
            </a:r>
            <a:r>
              <a:rPr lang="en-US" dirty="0" smtClean="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cs typeface="Calibri" panose="020F0502020204030204" pitchFamily="34" charset="0"/>
              </a:rPr>
              <a:t>(1) The individual </a:t>
            </a:r>
            <a:r>
              <a:rPr lang="en-US" dirty="0" smtClean="0">
                <a:latin typeface="Calibri" panose="020F0502020204030204" pitchFamily="34" charset="0"/>
                <a:cs typeface="Calibri" panose="020F0502020204030204" pitchFamily="34" charset="0"/>
              </a:rPr>
              <a:t>receives </a:t>
            </a:r>
            <a:r>
              <a:rPr lang="en-US" dirty="0">
                <a:latin typeface="Calibri" panose="020F0502020204030204" pitchFamily="34" charset="0"/>
                <a:cs typeface="Calibri" panose="020F0502020204030204" pitchFamily="34" charset="0"/>
              </a:rPr>
              <a:t>up to </a:t>
            </a:r>
            <a:r>
              <a:rPr lang="en-US" b="1" u="sng" dirty="0">
                <a:latin typeface="Calibri" panose="020F0502020204030204" pitchFamily="34" charset="0"/>
                <a:cs typeface="Calibri" panose="020F0502020204030204" pitchFamily="34" charset="0"/>
              </a:rPr>
              <a:t>24 months </a:t>
            </a:r>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(was 18 mo.) of SE; </a:t>
            </a:r>
            <a:r>
              <a:rPr lang="en-US" b="1" dirty="0" smtClean="0">
                <a:latin typeface="Calibri" panose="020F0502020204030204" pitchFamily="34" charset="0"/>
                <a:cs typeface="Calibri" panose="020F0502020204030204" pitchFamily="34" charset="0"/>
              </a:rPr>
              <a:t>OR</a:t>
            </a:r>
            <a:endParaRPr lang="en-US" dirty="0">
              <a:latin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cs typeface="Calibri" panose="020F0502020204030204" pitchFamily="34" charset="0"/>
              </a:rPr>
              <a:t>(2) The counselor and individual have determined that an extension of time to provide </a:t>
            </a:r>
            <a:r>
              <a:rPr lang="en-US" dirty="0" smtClean="0">
                <a:latin typeface="Calibri" panose="020F0502020204030204" pitchFamily="34" charset="0"/>
                <a:cs typeface="Calibri" panose="020F0502020204030204" pitchFamily="34" charset="0"/>
              </a:rPr>
              <a:t>SE </a:t>
            </a:r>
            <a:r>
              <a:rPr lang="en-US" dirty="0">
                <a:latin typeface="Calibri" panose="020F0502020204030204" pitchFamily="34" charset="0"/>
                <a:cs typeface="Calibri" panose="020F0502020204030204" pitchFamily="34" charset="0"/>
              </a:rPr>
              <a:t>s</a:t>
            </a:r>
            <a:r>
              <a:rPr lang="en-US" dirty="0" smtClean="0">
                <a:latin typeface="Calibri" panose="020F0502020204030204" pitchFamily="34" charset="0"/>
                <a:cs typeface="Calibri" panose="020F0502020204030204" pitchFamily="34" charset="0"/>
              </a:rPr>
              <a:t>ervices beyond </a:t>
            </a:r>
            <a:r>
              <a:rPr lang="en-US" dirty="0">
                <a:latin typeface="Calibri" panose="020F0502020204030204" pitchFamily="34" charset="0"/>
                <a:cs typeface="Calibri" panose="020F0502020204030204" pitchFamily="34" charset="0"/>
              </a:rPr>
              <a:t>24 months is necessary to support and maintain the individual in supported employment before the individual transitions to extended services and that extension of time has concluded; </a:t>
            </a:r>
            <a:endParaRPr lang="en-US" dirty="0" smtClean="0">
              <a:latin typeface="Calibri" panose="020F0502020204030204" pitchFamily="34" charset="0"/>
              <a:cs typeface="Calibri" panose="020F0502020204030204" pitchFamily="34" charset="0"/>
            </a:endParaRPr>
          </a:p>
          <a:p>
            <a:pPr marL="0" indent="0">
              <a:buNone/>
            </a:pPr>
            <a:r>
              <a:rPr lang="en-US" b="1" dirty="0" smtClean="0">
                <a:latin typeface="Calibri" panose="020F0502020204030204" pitchFamily="34" charset="0"/>
                <a:cs typeface="Calibri" panose="020F0502020204030204" pitchFamily="34" charset="0"/>
              </a:rPr>
              <a:t>AND</a:t>
            </a:r>
            <a:endParaRPr lang="en-US" dirty="0">
              <a:latin typeface="Calibri" panose="020F0502020204030204" pitchFamily="34" charset="0"/>
              <a:cs typeface="Calibri" panose="020F0502020204030204" pitchFamily="34" charset="0"/>
            </a:endParaRPr>
          </a:p>
          <a:p>
            <a:pPr indent="0">
              <a:buNone/>
            </a:pPr>
            <a:r>
              <a:rPr lang="en-US" dirty="0" smtClean="0">
                <a:latin typeface="Calibri" panose="020F0502020204030204" pitchFamily="34" charset="0"/>
                <a:cs typeface="Calibri" panose="020F0502020204030204" pitchFamily="34" charset="0"/>
              </a:rPr>
              <a:t>(a) </a:t>
            </a:r>
            <a:r>
              <a:rPr lang="en-US" dirty="0">
                <a:latin typeface="Calibri" panose="020F0502020204030204" pitchFamily="34" charset="0"/>
                <a:cs typeface="Calibri" panose="020F0502020204030204" pitchFamily="34" charset="0"/>
              </a:rPr>
              <a:t>The individual has transitioned to extended services provided by either the designated State unit for youth with the most significant disabilities, or another </a:t>
            </a:r>
            <a:r>
              <a:rPr lang="en-US" dirty="0" smtClean="0">
                <a:latin typeface="Calibri" panose="020F0502020204030204" pitchFamily="34" charset="0"/>
                <a:cs typeface="Calibri" panose="020F0502020204030204" pitchFamily="34" charset="0"/>
              </a:rPr>
              <a:t>provider </a:t>
            </a:r>
            <a:r>
              <a:rPr lang="en-US" b="1" dirty="0" smtClean="0">
                <a:latin typeface="Calibri" panose="020F0502020204030204" pitchFamily="34" charset="0"/>
                <a:cs typeface="Calibri" panose="020F0502020204030204" pitchFamily="34" charset="0"/>
              </a:rPr>
              <a:t>AND</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35497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9" y="255134"/>
            <a:ext cx="9806710" cy="1036850"/>
          </a:xfrm>
        </p:spPr>
        <p:txBody>
          <a:bodyPr/>
          <a:lstStyle/>
          <a:p>
            <a:r>
              <a:rPr lang="en-US" b="1" dirty="0" smtClean="0"/>
              <a:t>Completing Supported Employment, continued</a:t>
            </a:r>
            <a:endParaRPr lang="en-US" b="1" dirty="0"/>
          </a:p>
        </p:txBody>
      </p:sp>
      <p:sp>
        <p:nvSpPr>
          <p:cNvPr id="3" name="Content Placeholder 2"/>
          <p:cNvSpPr>
            <a:spLocks noGrp="1"/>
          </p:cNvSpPr>
          <p:nvPr>
            <p:ph idx="1"/>
          </p:nvPr>
        </p:nvSpPr>
        <p:spPr>
          <a:xfrm>
            <a:off x="1239032" y="1860114"/>
            <a:ext cx="9601200" cy="4692073"/>
          </a:xfrm>
        </p:spPr>
        <p:txBody>
          <a:bodyPr>
            <a:normAutofit/>
          </a:bodyPr>
          <a:lstStyle/>
          <a:p>
            <a:pPr indent="0">
              <a:buNone/>
            </a:pPr>
            <a:r>
              <a:rPr lang="en-US" dirty="0">
                <a:latin typeface="Calibri" panose="020F0502020204030204" pitchFamily="34" charset="0"/>
                <a:cs typeface="Calibri" panose="020F0502020204030204" pitchFamily="34" charset="0"/>
              </a:rPr>
              <a:t>(b) The individual has maintained employment and achieved stability in the work setting for at least 90 days after transitioning to extended services; </a:t>
            </a:r>
            <a:r>
              <a:rPr lang="en-US" b="1" dirty="0" smtClean="0">
                <a:latin typeface="Calibri" panose="020F0502020204030204" pitchFamily="34" charset="0"/>
                <a:cs typeface="Calibri" panose="020F0502020204030204" pitchFamily="34" charset="0"/>
              </a:rPr>
              <a:t>AND</a:t>
            </a:r>
            <a:endParaRPr lang="en-US" dirty="0" smtClean="0">
              <a:latin typeface="Calibri" panose="020F0502020204030204" pitchFamily="34" charset="0"/>
              <a:cs typeface="Calibri" panose="020F0502020204030204" pitchFamily="34" charset="0"/>
            </a:endParaRPr>
          </a:p>
          <a:p>
            <a:pPr indent="0">
              <a:buNone/>
            </a:pPr>
            <a:r>
              <a:rPr lang="en-US" dirty="0" smtClean="0">
                <a:latin typeface="Calibri" panose="020F0502020204030204" pitchFamily="34" charset="0"/>
                <a:cs typeface="Calibri" panose="020F0502020204030204" pitchFamily="34" charset="0"/>
              </a:rPr>
              <a:t>(c) The employment is individualized and customized consistent with the strengths, abilities, interests, and informed choice of the individual.</a:t>
            </a:r>
          </a:p>
          <a:p>
            <a:pPr indent="0">
              <a:buNone/>
            </a:pPr>
            <a:r>
              <a:rPr lang="en-US" dirty="0" smtClean="0">
                <a:latin typeface="Calibri" panose="020F0502020204030204" pitchFamily="34" charset="0"/>
                <a:cs typeface="Calibri" panose="020F0502020204030204" pitchFamily="34" charset="0"/>
              </a:rPr>
              <a:t>NOTE:  The exception is when the individual has other vocational rehabilitation services listed on the IPE and is working on a </a:t>
            </a:r>
            <a:r>
              <a:rPr lang="en-US" b="1" dirty="0" smtClean="0">
                <a:latin typeface="Calibri" panose="020F0502020204030204" pitchFamily="34" charset="0"/>
                <a:cs typeface="Calibri" panose="020F0502020204030204" pitchFamily="34" charset="0"/>
              </a:rPr>
              <a:t>“short-term basis” </a:t>
            </a:r>
            <a:r>
              <a:rPr lang="en-US" dirty="0" smtClean="0">
                <a:latin typeface="Calibri" panose="020F0502020204030204" pitchFamily="34" charset="0"/>
                <a:cs typeface="Calibri" panose="020F0502020204030204" pitchFamily="34" charset="0"/>
              </a:rPr>
              <a:t>(defined on next slide) toward the achievement of competitive integrated employment in supported employment.</a:t>
            </a:r>
          </a:p>
          <a:p>
            <a:pPr indent="0">
              <a:buNone/>
            </a:pPr>
            <a:r>
              <a:rPr lang="en-US" b="1" dirty="0" smtClean="0">
                <a:latin typeface="Calibri" panose="020F0502020204030204" pitchFamily="34" charset="0"/>
                <a:cs typeface="Calibri" panose="020F0502020204030204" pitchFamily="34" charset="0"/>
              </a:rPr>
              <a:t>FOR YOUTH </a:t>
            </a:r>
            <a:r>
              <a:rPr lang="en-US" dirty="0" smtClean="0">
                <a:latin typeface="Calibri" panose="020F0502020204030204" pitchFamily="34" charset="0"/>
                <a:cs typeface="Calibri" panose="020F0502020204030204" pitchFamily="34" charset="0"/>
              </a:rPr>
              <a:t>(under 25), VR can provide extended services for up to 4 years/up to the age of 25</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86308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9" y="255134"/>
            <a:ext cx="9806710" cy="1036850"/>
          </a:xfrm>
        </p:spPr>
        <p:txBody>
          <a:bodyPr/>
          <a:lstStyle/>
          <a:p>
            <a:r>
              <a:rPr lang="en-US" b="1" dirty="0" smtClean="0">
                <a:latin typeface="Calibri" panose="020F0502020204030204" pitchFamily="34" charset="0"/>
                <a:cs typeface="Calibri" panose="020F0502020204030204" pitchFamily="34" charset="0"/>
              </a:rPr>
              <a:t>Supported Employment, “Short-Term </a:t>
            </a:r>
            <a:r>
              <a:rPr lang="en-US" b="1" dirty="0">
                <a:latin typeface="Calibri" panose="020F0502020204030204" pitchFamily="34" charset="0"/>
                <a:cs typeface="Calibri" panose="020F0502020204030204" pitchFamily="34" charset="0"/>
              </a:rPr>
              <a:t>B</a:t>
            </a:r>
            <a:r>
              <a:rPr lang="en-US" b="1" dirty="0" smtClean="0">
                <a:latin typeface="Calibri" panose="020F0502020204030204" pitchFamily="34" charset="0"/>
                <a:cs typeface="Calibri" panose="020F0502020204030204" pitchFamily="34" charset="0"/>
              </a:rPr>
              <a:t>asis”</a:t>
            </a:r>
            <a:endParaRPr lang="en-US"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295399" y="1966585"/>
            <a:ext cx="9601200" cy="4692073"/>
          </a:xfrm>
        </p:spPr>
        <p:txBody>
          <a:bodyPr>
            <a:normAutofit/>
          </a:bodyPr>
          <a:lstStyle/>
          <a:p>
            <a:pPr marL="0" indent="0">
              <a:buNone/>
            </a:pPr>
            <a:r>
              <a:rPr lang="en-US" b="1" dirty="0">
                <a:latin typeface="Calibri" panose="020F0502020204030204" pitchFamily="34" charset="0"/>
                <a:cs typeface="Calibri" panose="020F0502020204030204" pitchFamily="34" charset="0"/>
              </a:rPr>
              <a:t>Under WIOA “Supported </a:t>
            </a:r>
            <a:r>
              <a:rPr lang="en-US" b="1" dirty="0" smtClean="0">
                <a:latin typeface="Calibri" panose="020F0502020204030204" pitchFamily="34" charset="0"/>
                <a:cs typeface="Calibri" panose="020F0502020204030204" pitchFamily="34" charset="0"/>
              </a:rPr>
              <a:t>Employment (SE), “Short-Term” Basis:</a:t>
            </a:r>
            <a:endParaRPr lang="en-US" b="1" dirty="0">
              <a:latin typeface="Calibri" panose="020F0502020204030204" pitchFamily="34" charset="0"/>
              <a:cs typeface="Calibri" panose="020F0502020204030204" pitchFamily="34" charset="0"/>
            </a:endParaRPr>
          </a:p>
          <a:p>
            <a:pPr marL="0" indent="0">
              <a:buNone/>
            </a:pPr>
            <a:r>
              <a:rPr lang="en-US" dirty="0" smtClean="0">
                <a:latin typeface="Calibri" panose="020F0502020204030204" pitchFamily="34" charset="0"/>
                <a:cs typeface="Calibri" panose="020F0502020204030204" pitchFamily="34" charset="0"/>
              </a:rPr>
              <a:t>As an EXCEPTION, an individual can be placed into a SE worksite on a “Short-Term Basis” WITHOUT meeting all CIE criteria as long </a:t>
            </a:r>
            <a:r>
              <a:rPr lang="en-US" dirty="0">
                <a:latin typeface="Calibri" panose="020F0502020204030204" pitchFamily="34" charset="0"/>
                <a:cs typeface="Calibri" panose="020F0502020204030204" pitchFamily="34" charset="0"/>
              </a:rPr>
              <a:t>as the </a:t>
            </a:r>
            <a:r>
              <a:rPr lang="en-US" dirty="0" smtClean="0">
                <a:latin typeface="Calibri" panose="020F0502020204030204" pitchFamily="34" charset="0"/>
                <a:cs typeface="Calibri" panose="020F0502020204030204" pitchFamily="34" charset="0"/>
              </a:rPr>
              <a:t>SE </a:t>
            </a:r>
            <a:r>
              <a:rPr lang="en-US" dirty="0">
                <a:latin typeface="Calibri" panose="020F0502020204030204" pitchFamily="34" charset="0"/>
                <a:cs typeface="Calibri" panose="020F0502020204030204" pitchFamily="34" charset="0"/>
              </a:rPr>
              <a:t>worksite is in an integrated </a:t>
            </a:r>
            <a:r>
              <a:rPr lang="en-US" dirty="0" smtClean="0">
                <a:latin typeface="Calibri" panose="020F0502020204030204" pitchFamily="34" charset="0"/>
                <a:cs typeface="Calibri" panose="020F0502020204030204" pitchFamily="34" charset="0"/>
              </a:rPr>
              <a:t>setting and the individual can </a:t>
            </a:r>
            <a:r>
              <a:rPr lang="en-US" dirty="0">
                <a:latin typeface="Calibri" panose="020F0502020204030204" pitchFamily="34" charset="0"/>
                <a:cs typeface="Calibri" panose="020F0502020204030204" pitchFamily="34" charset="0"/>
              </a:rPr>
              <a:t>reasonably anticipate achieving competitive integrated </a:t>
            </a:r>
            <a:r>
              <a:rPr lang="en-US" dirty="0" smtClean="0">
                <a:latin typeface="Calibri" panose="020F0502020204030204" pitchFamily="34" charset="0"/>
                <a:cs typeface="Calibri" panose="020F0502020204030204" pitchFamily="34" charset="0"/>
              </a:rPr>
              <a:t>employment</a:t>
            </a:r>
            <a:endParaRPr lang="en-US" dirty="0">
              <a:latin typeface="Calibri" panose="020F0502020204030204" pitchFamily="34" charset="0"/>
              <a:cs typeface="Calibri" panose="020F0502020204030204" pitchFamily="34" charset="0"/>
            </a:endParaRPr>
          </a:p>
          <a:p>
            <a:pPr lvl="1"/>
            <a:r>
              <a:rPr lang="en-US" sz="2400" dirty="0">
                <a:solidFill>
                  <a:srgbClr val="034680"/>
                </a:solidFill>
                <a:latin typeface="Calibri" panose="020F0502020204030204" pitchFamily="34" charset="0"/>
                <a:cs typeface="Calibri" panose="020F0502020204030204" pitchFamily="34" charset="0"/>
              </a:rPr>
              <a:t>Within six months of achieving a supported employment outcome; or</a:t>
            </a:r>
          </a:p>
          <a:p>
            <a:pPr lvl="1"/>
            <a:r>
              <a:rPr lang="en-US" sz="2400" dirty="0">
                <a:solidFill>
                  <a:srgbClr val="034680"/>
                </a:solidFill>
                <a:latin typeface="Calibri" panose="020F0502020204030204" pitchFamily="34" charset="0"/>
                <a:cs typeface="Calibri" panose="020F0502020204030204" pitchFamily="34" charset="0"/>
              </a:rPr>
              <a:t>In limited circumstances, within a period not to exceed 12 months from the achievement of the supported employment outcome, if a longer period is necessary based on the needs of the individual, and the individual has demonstrated progress toward competitive earnings based on information contained in the service record</a:t>
            </a:r>
            <a:r>
              <a:rPr lang="en-US" sz="2400" dirty="0" smtClean="0">
                <a:solidFill>
                  <a:srgbClr val="034680"/>
                </a:solidFill>
                <a:latin typeface="Calibri" panose="020F0502020204030204" pitchFamily="34" charset="0"/>
                <a:cs typeface="Calibri" panose="020F0502020204030204" pitchFamily="34" charset="0"/>
              </a:rPr>
              <a:t>.</a:t>
            </a:r>
            <a:endParaRPr lang="en-US" sz="2400" dirty="0">
              <a:solidFill>
                <a:srgbClr val="03468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266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3296" y="255134"/>
            <a:ext cx="10048813" cy="1036850"/>
          </a:xfrm>
        </p:spPr>
        <p:txBody>
          <a:bodyPr/>
          <a:lstStyle/>
          <a:p>
            <a:r>
              <a:rPr lang="en-US" b="1" dirty="0" smtClean="0">
                <a:latin typeface="Calibri" panose="020F0502020204030204" pitchFamily="34" charset="0"/>
                <a:cs typeface="Calibri" panose="020F0502020204030204" pitchFamily="34" charset="0"/>
              </a:rPr>
              <a:t>Supported Employment, “Short-term basis” continued</a:t>
            </a:r>
            <a:endParaRPr lang="en-US"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277102" y="2165927"/>
            <a:ext cx="9601200" cy="4692073"/>
          </a:xfrm>
        </p:spPr>
        <p:txBody>
          <a:bodyPr>
            <a:normAutofit/>
          </a:bodyPr>
          <a:lstStyle/>
          <a:p>
            <a:pPr marL="0" indent="0">
              <a:buNone/>
            </a:pPr>
            <a:r>
              <a:rPr lang="en-US" b="1" dirty="0" smtClean="0">
                <a:latin typeface="Calibri" panose="020F0502020204030204" pitchFamily="34" charset="0"/>
                <a:cs typeface="Calibri" panose="020F0502020204030204" pitchFamily="34" charset="0"/>
              </a:rPr>
              <a:t>Starting point of “SE Short-Term Basis”</a:t>
            </a: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The six-month short-term basis period, and the additional six months that may be available in limited circumstances, </a:t>
            </a:r>
            <a:r>
              <a:rPr lang="en-US" b="1" dirty="0">
                <a:latin typeface="Calibri" panose="020F0502020204030204" pitchFamily="34" charset="0"/>
                <a:cs typeface="Calibri" panose="020F0502020204030204" pitchFamily="34" charset="0"/>
              </a:rPr>
              <a:t>begins</a:t>
            </a:r>
            <a:r>
              <a:rPr lang="en-US" dirty="0">
                <a:latin typeface="Calibri" panose="020F0502020204030204" pitchFamily="34" charset="0"/>
                <a:cs typeface="Calibri" panose="020F0502020204030204" pitchFamily="34" charset="0"/>
              </a:rPr>
              <a:t> after an individual has completed up to 24 months of supported employment services (unless a longer period of time is necessary based upon the individual’s needs) and the individual has achieved a supported employment outcome, meaning that the individual is stable in the supported employment placement for a minimum period of 90 days following the transition to extended services. At this point, the individual has achieved a supported employment outcome in accordance with §</a:t>
            </a:r>
            <a:r>
              <a:rPr lang="en-US" dirty="0" smtClean="0">
                <a:latin typeface="Calibri" panose="020F0502020204030204" pitchFamily="34" charset="0"/>
                <a:cs typeface="Calibri" panose="020F0502020204030204" pitchFamily="34" charset="0"/>
              </a:rPr>
              <a:t>363.54 described later.</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31237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9" y="255134"/>
            <a:ext cx="9797473" cy="1036850"/>
          </a:xfrm>
        </p:spPr>
        <p:txBody>
          <a:bodyPr/>
          <a:lstStyle/>
          <a:p>
            <a:r>
              <a:rPr lang="en-US" b="1" dirty="0" smtClean="0">
                <a:latin typeface="Calibri" panose="020F0502020204030204" pitchFamily="34" charset="0"/>
                <a:cs typeface="Calibri" panose="020F0502020204030204" pitchFamily="34" charset="0"/>
              </a:rPr>
              <a:t>PART 1: Competitive </a:t>
            </a:r>
            <a:r>
              <a:rPr lang="en-US" b="1" dirty="0">
                <a:latin typeface="Calibri" panose="020F0502020204030204" pitchFamily="34" charset="0"/>
                <a:cs typeface="Calibri" panose="020F0502020204030204" pitchFamily="34" charset="0"/>
              </a:rPr>
              <a:t>Integrated Employment (CIE)</a:t>
            </a:r>
          </a:p>
        </p:txBody>
      </p:sp>
      <p:sp>
        <p:nvSpPr>
          <p:cNvPr id="3" name="Content Placeholder 2"/>
          <p:cNvSpPr>
            <a:spLocks noGrp="1"/>
          </p:cNvSpPr>
          <p:nvPr>
            <p:ph idx="1"/>
          </p:nvPr>
        </p:nvSpPr>
        <p:spPr>
          <a:xfrm>
            <a:off x="739036" y="1970313"/>
            <a:ext cx="10157564" cy="4604658"/>
          </a:xfrm>
        </p:spPr>
        <p:txBody>
          <a:bodyPr>
            <a:normAutofit fontScale="40000" lnSpcReduction="20000"/>
          </a:bodyPr>
          <a:lstStyle/>
          <a:p>
            <a:pPr marL="0" indent="0">
              <a:buNone/>
            </a:pPr>
            <a:r>
              <a:rPr lang="en-US" sz="6000" b="1" dirty="0" smtClean="0">
                <a:latin typeface="Calibri" panose="020F0502020204030204" pitchFamily="34" charset="0"/>
                <a:cs typeface="Calibri" panose="020F0502020204030204" pitchFamily="34" charset="0"/>
              </a:rPr>
              <a:t>VR </a:t>
            </a:r>
            <a:r>
              <a:rPr lang="en-US" sz="6000" b="1" dirty="0">
                <a:latin typeface="Calibri" panose="020F0502020204030204" pitchFamily="34" charset="0"/>
                <a:cs typeface="Calibri" panose="020F0502020204030204" pitchFamily="34" charset="0"/>
              </a:rPr>
              <a:t>agencies </a:t>
            </a:r>
            <a:r>
              <a:rPr lang="en-US" sz="6000" b="1" dirty="0" smtClean="0">
                <a:latin typeface="Calibri" panose="020F0502020204030204" pitchFamily="34" charset="0"/>
                <a:cs typeface="Calibri" panose="020F0502020204030204" pitchFamily="34" charset="0"/>
              </a:rPr>
              <a:t>must achieve </a:t>
            </a:r>
            <a:r>
              <a:rPr lang="en-US" sz="6000" b="1" dirty="0">
                <a:latin typeface="Calibri" panose="020F0502020204030204" pitchFamily="34" charset="0"/>
                <a:cs typeface="Calibri" panose="020F0502020204030204" pitchFamily="34" charset="0"/>
              </a:rPr>
              <a:t>Competitive Integrated Employment (CIE) </a:t>
            </a:r>
            <a:r>
              <a:rPr lang="en-US" sz="6000" b="1" dirty="0" smtClean="0">
                <a:latin typeface="Calibri" panose="020F0502020204030204" pitchFamily="34" charset="0"/>
                <a:cs typeface="Calibri" panose="020F0502020204030204" pitchFamily="34" charset="0"/>
              </a:rPr>
              <a:t>outcomes for </a:t>
            </a:r>
            <a:r>
              <a:rPr lang="en-US" sz="6000" b="1" dirty="0">
                <a:latin typeface="Calibri" panose="020F0502020204030204" pitchFamily="34" charset="0"/>
                <a:cs typeface="Calibri" panose="020F0502020204030204" pitchFamily="34" charset="0"/>
              </a:rPr>
              <a:t>those individuals with the most significant </a:t>
            </a:r>
            <a:r>
              <a:rPr lang="en-US" sz="6000" b="1" dirty="0" smtClean="0">
                <a:latin typeface="Calibri" panose="020F0502020204030204" pitchFamily="34" charset="0"/>
                <a:cs typeface="Calibri" panose="020F0502020204030204" pitchFamily="34" charset="0"/>
              </a:rPr>
              <a:t>disabilities (MSD) utilizing Supported </a:t>
            </a:r>
            <a:r>
              <a:rPr lang="en-US" sz="6000" b="1" dirty="0">
                <a:latin typeface="Calibri" panose="020F0502020204030204" pitchFamily="34" charset="0"/>
                <a:cs typeface="Calibri" panose="020F0502020204030204" pitchFamily="34" charset="0"/>
              </a:rPr>
              <a:t>Employment (SE) and Customized Employment (CE) </a:t>
            </a:r>
            <a:r>
              <a:rPr lang="en-US" sz="6000" b="1" dirty="0" smtClean="0">
                <a:latin typeface="Calibri" panose="020F0502020204030204" pitchFamily="34" charset="0"/>
                <a:cs typeface="Calibri" panose="020F0502020204030204" pitchFamily="34" charset="0"/>
              </a:rPr>
              <a:t>and other effective strategies</a:t>
            </a:r>
            <a:r>
              <a:rPr lang="en-US" sz="6000" b="1" dirty="0">
                <a:latin typeface="Calibri" panose="020F0502020204030204" pitchFamily="34" charset="0"/>
                <a:cs typeface="Calibri" panose="020F0502020204030204" pitchFamily="34" charset="0"/>
              </a:rPr>
              <a:t>.</a:t>
            </a:r>
          </a:p>
          <a:p>
            <a:pPr marL="0" indent="0">
              <a:buNone/>
            </a:pPr>
            <a:r>
              <a:rPr lang="en-US" sz="6000" dirty="0">
                <a:latin typeface="Calibri" panose="020F0502020204030204" pitchFamily="34" charset="0"/>
                <a:cs typeface="Calibri" panose="020F0502020204030204" pitchFamily="34" charset="0"/>
              </a:rPr>
              <a:t>"Competitive, integrated employment" (CIE</a:t>
            </a:r>
            <a:r>
              <a:rPr lang="en-US" sz="6000" dirty="0" smtClean="0">
                <a:latin typeface="Calibri" panose="020F0502020204030204" pitchFamily="34" charset="0"/>
                <a:cs typeface="Calibri" panose="020F0502020204030204" pitchFamily="34" charset="0"/>
              </a:rPr>
              <a:t>): </a:t>
            </a:r>
            <a:endParaRPr lang="en-US" sz="6000" dirty="0">
              <a:latin typeface="Calibri" panose="020F0502020204030204" pitchFamily="34" charset="0"/>
              <a:cs typeface="Calibri" panose="020F0502020204030204" pitchFamily="34" charset="0"/>
            </a:endParaRPr>
          </a:p>
          <a:p>
            <a:pPr marL="365760" indent="0">
              <a:buNone/>
            </a:pPr>
            <a:r>
              <a:rPr lang="en-US" sz="6000" dirty="0" smtClean="0">
                <a:latin typeface="Calibri" panose="020F0502020204030204" pitchFamily="34" charset="0"/>
                <a:cs typeface="Calibri" panose="020F0502020204030204" pitchFamily="34" charset="0"/>
              </a:rPr>
              <a:t>Full-time </a:t>
            </a:r>
            <a:r>
              <a:rPr lang="en-US" sz="6000" dirty="0">
                <a:latin typeface="Calibri" panose="020F0502020204030204" pitchFamily="34" charset="0"/>
                <a:cs typeface="Calibri" panose="020F0502020204030204" pitchFamily="34" charset="0"/>
              </a:rPr>
              <a:t>or part-time </a:t>
            </a:r>
            <a:r>
              <a:rPr lang="en-US" sz="6000" dirty="0" smtClean="0">
                <a:latin typeface="Calibri" panose="020F0502020204030204" pitchFamily="34" charset="0"/>
                <a:cs typeface="Calibri" panose="020F0502020204030204" pitchFamily="34" charset="0"/>
              </a:rPr>
              <a:t>employment </a:t>
            </a:r>
            <a:r>
              <a:rPr lang="en-US" sz="6000" dirty="0">
                <a:latin typeface="Calibri" panose="020F0502020204030204" pitchFamily="34" charset="0"/>
                <a:cs typeface="Calibri" panose="020F0502020204030204" pitchFamily="34" charset="0"/>
              </a:rPr>
              <a:t>(</a:t>
            </a:r>
            <a:r>
              <a:rPr lang="en-US" sz="6000" b="1" dirty="0">
                <a:latin typeface="Calibri" panose="020F0502020204030204" pitchFamily="34" charset="0"/>
                <a:cs typeface="Calibri" panose="020F0502020204030204" pitchFamily="34" charset="0"/>
              </a:rPr>
              <a:t>including self-employment</a:t>
            </a:r>
            <a:r>
              <a:rPr lang="en-US" sz="6000" dirty="0">
                <a:latin typeface="Calibri" panose="020F0502020204030204" pitchFamily="34" charset="0"/>
                <a:cs typeface="Calibri" panose="020F0502020204030204" pitchFamily="34" charset="0"/>
              </a:rPr>
              <a:t>) </a:t>
            </a:r>
            <a:r>
              <a:rPr lang="en-US" sz="6000" dirty="0" smtClean="0">
                <a:latin typeface="Calibri" panose="020F0502020204030204" pitchFamily="34" charset="0"/>
                <a:cs typeface="Calibri" panose="020F0502020204030204" pitchFamily="34" charset="0"/>
              </a:rPr>
              <a:t>when wage </a:t>
            </a:r>
            <a:r>
              <a:rPr lang="en-US" sz="6000" dirty="0">
                <a:latin typeface="Calibri" panose="020F0502020204030204" pitchFamily="34" charset="0"/>
                <a:cs typeface="Calibri" panose="020F0502020204030204" pitchFamily="34" charset="0"/>
              </a:rPr>
              <a:t>-</a:t>
            </a:r>
          </a:p>
          <a:p>
            <a:pPr marL="1062990" lvl="1" indent="-548640">
              <a:buFont typeface="+mj-lt"/>
              <a:buAutoNum type="arabicParenR"/>
            </a:pPr>
            <a:r>
              <a:rPr lang="en-US" sz="6000" dirty="0">
                <a:solidFill>
                  <a:srgbClr val="034680"/>
                </a:solidFill>
                <a:latin typeface="Calibri" panose="020F0502020204030204" pitchFamily="34" charset="0"/>
                <a:cs typeface="Calibri" panose="020F0502020204030204" pitchFamily="34" charset="0"/>
              </a:rPr>
              <a:t>Is not less than the higher of the rate specified in: Federal, State or local minimum wage law for the place of employment;</a:t>
            </a:r>
          </a:p>
          <a:p>
            <a:pPr marL="1062990" lvl="1" indent="-548640">
              <a:buFont typeface="+mj-lt"/>
              <a:buAutoNum type="arabicParenR"/>
            </a:pPr>
            <a:r>
              <a:rPr lang="en-US" sz="6000" dirty="0" smtClean="0">
                <a:solidFill>
                  <a:srgbClr val="034680"/>
                </a:solidFill>
                <a:latin typeface="Calibri" panose="020F0502020204030204" pitchFamily="34" charset="0"/>
                <a:cs typeface="Calibri" panose="020F0502020204030204" pitchFamily="34" charset="0"/>
              </a:rPr>
              <a:t>At least equal to the </a:t>
            </a:r>
            <a:r>
              <a:rPr lang="en-US" sz="6000" dirty="0">
                <a:solidFill>
                  <a:srgbClr val="034680"/>
                </a:solidFill>
                <a:latin typeface="Calibri" panose="020F0502020204030204" pitchFamily="34" charset="0"/>
                <a:cs typeface="Calibri" panose="020F0502020204030204" pitchFamily="34" charset="0"/>
              </a:rPr>
              <a:t>customary rate paid by the employer for the same or similar work performed by other employees who are not individuals with disabilities and who are similarly situated in similar occupations by the same employer and who have similar training, experience, and skills; </a:t>
            </a:r>
            <a:r>
              <a:rPr lang="en-US" dirty="0"/>
              <a:t/>
            </a:r>
            <a:br>
              <a:rPr lang="en-US" dirty="0"/>
            </a:br>
            <a:endParaRPr lang="en-US" dirty="0"/>
          </a:p>
        </p:txBody>
      </p:sp>
    </p:spTree>
    <p:custDataLst>
      <p:tags r:id="rId1"/>
    </p:custDataLst>
    <p:extLst>
      <p:ext uri="{BB962C8B-B14F-4D97-AF65-F5344CB8AC3E}">
        <p14:creationId xmlns:p14="http://schemas.microsoft.com/office/powerpoint/2010/main" val="2451968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9" y="255134"/>
            <a:ext cx="9806710" cy="1036850"/>
          </a:xfrm>
        </p:spPr>
        <p:txBody>
          <a:bodyPr/>
          <a:lstStyle/>
          <a:p>
            <a:r>
              <a:rPr lang="en-US" b="1" dirty="0" smtClean="0"/>
              <a:t>Supported Employment “Extended Services”</a:t>
            </a:r>
            <a:endParaRPr lang="en-US" b="1" dirty="0"/>
          </a:p>
        </p:txBody>
      </p:sp>
      <p:sp>
        <p:nvSpPr>
          <p:cNvPr id="3" name="Content Placeholder 2"/>
          <p:cNvSpPr>
            <a:spLocks noGrp="1"/>
          </p:cNvSpPr>
          <p:nvPr>
            <p:ph idx="1"/>
          </p:nvPr>
        </p:nvSpPr>
        <p:spPr>
          <a:xfrm>
            <a:off x="1295399" y="2423785"/>
            <a:ext cx="9601200" cy="4215866"/>
          </a:xfrm>
        </p:spPr>
        <p:txBody>
          <a:bodyPr>
            <a:normAutofit fontScale="32500" lnSpcReduction="20000"/>
          </a:bodyPr>
          <a:lstStyle/>
          <a:p>
            <a:pPr marL="0" indent="0">
              <a:buNone/>
            </a:pPr>
            <a:r>
              <a:rPr lang="en-US" sz="8000" b="1" dirty="0" smtClean="0">
                <a:latin typeface="Calibri" panose="020F0502020204030204" pitchFamily="34" charset="0"/>
                <a:cs typeface="Calibri" panose="020F0502020204030204" pitchFamily="34" charset="0"/>
              </a:rPr>
              <a:t>“ Extended Services” Definition: (34 CFR Part 361.5 (19))</a:t>
            </a:r>
          </a:p>
          <a:p>
            <a:pPr marL="0" indent="0">
              <a:buNone/>
            </a:pPr>
            <a:r>
              <a:rPr lang="en-US" sz="8000" b="1" dirty="0" smtClean="0">
                <a:latin typeface="Calibri" panose="020F0502020204030204" pitchFamily="34" charset="0"/>
                <a:cs typeface="Calibri" panose="020F0502020204030204" pitchFamily="34" charset="0"/>
              </a:rPr>
              <a:t>Ongoing support services and other appropriate services that are:</a:t>
            </a:r>
            <a:endParaRPr lang="en-US" sz="8000" dirty="0" smtClean="0">
              <a:latin typeface="Calibri" panose="020F0502020204030204" pitchFamily="34" charset="0"/>
              <a:cs typeface="Calibri" panose="020F0502020204030204" pitchFamily="34" charset="0"/>
            </a:endParaRPr>
          </a:p>
          <a:p>
            <a:r>
              <a:rPr lang="en-US" sz="7400" dirty="0" smtClean="0">
                <a:latin typeface="Calibri" panose="020F0502020204030204" pitchFamily="34" charset="0"/>
                <a:cs typeface="Calibri" panose="020F0502020204030204" pitchFamily="34" charset="0"/>
              </a:rPr>
              <a:t>Needed to support and maintain an individual with a most significant </a:t>
            </a:r>
            <a:r>
              <a:rPr lang="en-US" sz="7400" dirty="0">
                <a:latin typeface="Calibri" panose="020F0502020204030204" pitchFamily="34" charset="0"/>
                <a:cs typeface="Calibri" panose="020F0502020204030204" pitchFamily="34" charset="0"/>
              </a:rPr>
              <a:t>disability including a youth with a most significant disability, in supported employment;</a:t>
            </a:r>
            <a:endParaRPr lang="en-US" sz="7400" dirty="0" smtClean="0">
              <a:latin typeface="Calibri" panose="020F0502020204030204" pitchFamily="34" charset="0"/>
              <a:cs typeface="Calibri" panose="020F0502020204030204" pitchFamily="34" charset="0"/>
            </a:endParaRPr>
          </a:p>
          <a:p>
            <a:r>
              <a:rPr lang="en-US" sz="7400" dirty="0" smtClean="0">
                <a:latin typeface="Calibri" panose="020F0502020204030204" pitchFamily="34" charset="0"/>
                <a:cs typeface="Calibri" panose="020F0502020204030204" pitchFamily="34" charset="0"/>
              </a:rPr>
              <a:t> </a:t>
            </a:r>
            <a:r>
              <a:rPr lang="en-US" sz="7400" dirty="0">
                <a:latin typeface="Calibri" panose="020F0502020204030204" pitchFamily="34" charset="0"/>
                <a:cs typeface="Calibri" panose="020F0502020204030204" pitchFamily="34" charset="0"/>
              </a:rPr>
              <a:t>Organized or made available, singly or in combination, in such a way as to assist an eligible individual in maintaining supported employment</a:t>
            </a:r>
            <a:r>
              <a:rPr lang="en-US" sz="7400" dirty="0" smtClean="0">
                <a:latin typeface="Calibri" panose="020F0502020204030204" pitchFamily="34" charset="0"/>
                <a:cs typeface="Calibri" panose="020F0502020204030204" pitchFamily="34" charset="0"/>
              </a:rPr>
              <a:t>;</a:t>
            </a:r>
          </a:p>
          <a:p>
            <a:r>
              <a:rPr lang="en-US" sz="7400" dirty="0">
                <a:latin typeface="Calibri" panose="020F0502020204030204" pitchFamily="34" charset="0"/>
                <a:cs typeface="Calibri" panose="020F0502020204030204" pitchFamily="34" charset="0"/>
              </a:rPr>
              <a:t>Based on the needs of an eligible individual, as specified in an individualized plan for employment</a:t>
            </a:r>
            <a:r>
              <a:rPr lang="en-US" sz="7400" dirty="0" smtClean="0">
                <a:latin typeface="Calibri" panose="020F0502020204030204" pitchFamily="34" charset="0"/>
                <a:cs typeface="Calibri" panose="020F0502020204030204" pitchFamily="34" charset="0"/>
              </a:rPr>
              <a:t>;</a:t>
            </a:r>
          </a:p>
          <a:p>
            <a:pPr marL="0" indent="0">
              <a:buNone/>
            </a:pPr>
            <a:r>
              <a:rPr lang="en-US" dirty="0"/>
              <a:t/>
            </a:r>
            <a:br>
              <a:rPr lang="en-US" dirty="0"/>
            </a:br>
            <a:endParaRPr lang="en-US" dirty="0"/>
          </a:p>
        </p:txBody>
      </p:sp>
    </p:spTree>
    <p:extLst>
      <p:ext uri="{BB962C8B-B14F-4D97-AF65-F5344CB8AC3E}">
        <p14:creationId xmlns:p14="http://schemas.microsoft.com/office/powerpoint/2010/main" val="3853479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268" y="255134"/>
            <a:ext cx="10466842" cy="1036850"/>
          </a:xfrm>
        </p:spPr>
        <p:txBody>
          <a:bodyPr/>
          <a:lstStyle/>
          <a:p>
            <a:r>
              <a:rPr lang="en-US" b="1" dirty="0" smtClean="0"/>
              <a:t>“Extended Services” are also…</a:t>
            </a:r>
            <a:endParaRPr lang="en-US" b="1" dirty="0"/>
          </a:p>
        </p:txBody>
      </p:sp>
      <p:sp>
        <p:nvSpPr>
          <p:cNvPr id="3" name="Content Placeholder 2"/>
          <p:cNvSpPr>
            <a:spLocks noGrp="1"/>
          </p:cNvSpPr>
          <p:nvPr>
            <p:ph idx="1"/>
          </p:nvPr>
        </p:nvSpPr>
        <p:spPr>
          <a:xfrm>
            <a:off x="1282874" y="2329840"/>
            <a:ext cx="9601200" cy="4692073"/>
          </a:xfrm>
        </p:spPr>
        <p:txBody>
          <a:bodyPr>
            <a:normAutofit fontScale="32500" lnSpcReduction="20000"/>
          </a:bodyPr>
          <a:lstStyle/>
          <a:p>
            <a:pPr marL="0" indent="0">
              <a:buNone/>
            </a:pPr>
            <a:r>
              <a:rPr lang="en-US" sz="7400" b="1" dirty="0" smtClean="0">
                <a:latin typeface="Calibri" panose="020F0502020204030204" pitchFamily="34" charset="0"/>
                <a:cs typeface="Calibri" panose="020F0502020204030204" pitchFamily="34" charset="0"/>
              </a:rPr>
              <a:t>Ongoing support services and other appropriate services that are:</a:t>
            </a:r>
          </a:p>
          <a:p>
            <a:pPr marL="0" indent="0">
              <a:buNone/>
            </a:pPr>
            <a:endParaRPr lang="en-US" sz="7400" dirty="0" smtClean="0">
              <a:latin typeface="Calibri" panose="020F0502020204030204" pitchFamily="34" charset="0"/>
              <a:cs typeface="Calibri" panose="020F0502020204030204" pitchFamily="34" charset="0"/>
            </a:endParaRPr>
          </a:p>
          <a:p>
            <a:r>
              <a:rPr lang="en-US" sz="7400" dirty="0" smtClean="0">
                <a:latin typeface="Calibri" panose="020F0502020204030204" pitchFamily="34" charset="0"/>
                <a:cs typeface="Calibri" panose="020F0502020204030204" pitchFamily="34" charset="0"/>
              </a:rPr>
              <a:t>Provided </a:t>
            </a:r>
            <a:r>
              <a:rPr lang="en-US" sz="7400" dirty="0">
                <a:latin typeface="Calibri" panose="020F0502020204030204" pitchFamily="34" charset="0"/>
                <a:cs typeface="Calibri" panose="020F0502020204030204" pitchFamily="34" charset="0"/>
              </a:rPr>
              <a:t>by a State agency, a private nonprofit organization, employer, or any other appropriate resource, after an individual has made the transition from support from the designated State unit; </a:t>
            </a:r>
            <a:r>
              <a:rPr lang="en-US" sz="7400" dirty="0" smtClean="0">
                <a:latin typeface="Calibri" panose="020F0502020204030204" pitchFamily="34" charset="0"/>
                <a:cs typeface="Calibri" panose="020F0502020204030204" pitchFamily="34" charset="0"/>
              </a:rPr>
              <a:t>and</a:t>
            </a:r>
          </a:p>
          <a:p>
            <a:r>
              <a:rPr lang="en-US" sz="7400" dirty="0">
                <a:latin typeface="Calibri" panose="020F0502020204030204" pitchFamily="34" charset="0"/>
                <a:cs typeface="Calibri" panose="020F0502020204030204" pitchFamily="34" charset="0"/>
              </a:rPr>
              <a:t>Provided to a youth with a most significant disability </a:t>
            </a:r>
            <a:r>
              <a:rPr lang="en-US" sz="7400" dirty="0" smtClean="0">
                <a:latin typeface="Calibri" panose="020F0502020204030204" pitchFamily="34" charset="0"/>
                <a:cs typeface="Calibri" panose="020F0502020204030204" pitchFamily="34" charset="0"/>
              </a:rPr>
              <a:t>for </a:t>
            </a:r>
            <a:r>
              <a:rPr lang="en-US" sz="7400" dirty="0">
                <a:latin typeface="Calibri" panose="020F0502020204030204" pitchFamily="34" charset="0"/>
                <a:cs typeface="Calibri" panose="020F0502020204030204" pitchFamily="34" charset="0"/>
              </a:rPr>
              <a:t>a period </a:t>
            </a:r>
            <a:r>
              <a:rPr lang="en-US" sz="7400" b="1" dirty="0">
                <a:latin typeface="Calibri" panose="020F0502020204030204" pitchFamily="34" charset="0"/>
                <a:cs typeface="Calibri" panose="020F0502020204030204" pitchFamily="34" charset="0"/>
              </a:rPr>
              <a:t>not to exceed four years</a:t>
            </a:r>
            <a:r>
              <a:rPr lang="en-US" sz="7400" dirty="0">
                <a:latin typeface="Calibri" panose="020F0502020204030204" pitchFamily="34" charset="0"/>
                <a:cs typeface="Calibri" panose="020F0502020204030204" pitchFamily="34" charset="0"/>
              </a:rPr>
              <a:t>, or at such time that a youth reaches age 25 and no longer meets the definition of a youth with a disability under paragraph (c)(58) of this section, whichever occurs first. </a:t>
            </a:r>
            <a:r>
              <a:rPr lang="en-US" sz="7400" dirty="0" smtClean="0">
                <a:latin typeface="Calibri" panose="020F0502020204030204" pitchFamily="34" charset="0"/>
                <a:cs typeface="Calibri" panose="020F0502020204030204" pitchFamily="34" charset="0"/>
              </a:rPr>
              <a:t>VR can only provide extended </a:t>
            </a:r>
            <a:r>
              <a:rPr lang="en-US" sz="7400" dirty="0">
                <a:latin typeface="Calibri" panose="020F0502020204030204" pitchFamily="34" charset="0"/>
                <a:cs typeface="Calibri" panose="020F0502020204030204" pitchFamily="34" charset="0"/>
              </a:rPr>
              <a:t>services to </a:t>
            </a:r>
            <a:r>
              <a:rPr lang="en-US" sz="7400" dirty="0" smtClean="0">
                <a:latin typeface="Calibri" panose="020F0502020204030204" pitchFamily="34" charset="0"/>
                <a:cs typeface="Calibri" panose="020F0502020204030204" pitchFamily="34" charset="0"/>
              </a:rPr>
              <a:t>youth </a:t>
            </a:r>
            <a:r>
              <a:rPr lang="en-US" sz="7400" dirty="0">
                <a:latin typeface="Calibri" panose="020F0502020204030204" pitchFamily="34" charset="0"/>
                <a:cs typeface="Calibri" panose="020F0502020204030204" pitchFamily="34" charset="0"/>
              </a:rPr>
              <a:t>with a most significant disability.</a:t>
            </a:r>
            <a:r>
              <a:rPr lang="en-US" dirty="0"/>
              <a:t/>
            </a:r>
            <a:br>
              <a:rPr lang="en-US" dirty="0"/>
            </a:br>
            <a:endParaRPr lang="en-US" dirty="0"/>
          </a:p>
        </p:txBody>
      </p:sp>
    </p:spTree>
    <p:extLst>
      <p:ext uri="{BB962C8B-B14F-4D97-AF65-F5344CB8AC3E}">
        <p14:creationId xmlns:p14="http://schemas.microsoft.com/office/powerpoint/2010/main" val="194379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6340" y="280186"/>
            <a:ext cx="10331758" cy="1036850"/>
          </a:xfrm>
        </p:spPr>
        <p:txBody>
          <a:bodyPr/>
          <a:lstStyle/>
          <a:p>
            <a:r>
              <a:rPr lang="en-US" b="1" dirty="0" smtClean="0"/>
              <a:t>Documenting Supported Employment Services…..</a:t>
            </a:r>
            <a:endParaRPr lang="en-US" b="1" dirty="0"/>
          </a:p>
        </p:txBody>
      </p:sp>
      <p:sp>
        <p:nvSpPr>
          <p:cNvPr id="3" name="Content Placeholder 2"/>
          <p:cNvSpPr>
            <a:spLocks noGrp="1"/>
          </p:cNvSpPr>
          <p:nvPr>
            <p:ph idx="1"/>
          </p:nvPr>
        </p:nvSpPr>
        <p:spPr>
          <a:xfrm>
            <a:off x="1295399" y="1878418"/>
            <a:ext cx="9601200" cy="4156622"/>
          </a:xfrm>
        </p:spPr>
        <p:txBody>
          <a:bodyPr>
            <a:noAutofit/>
          </a:bodyPr>
          <a:lstStyle/>
          <a:p>
            <a:pPr marL="0" indent="0">
              <a:buNone/>
            </a:pPr>
            <a:r>
              <a:rPr lang="en-US" dirty="0" smtClean="0">
                <a:latin typeface="Calibri" panose="020F0502020204030204" pitchFamily="34" charset="0"/>
                <a:cs typeface="Calibri" panose="020F0502020204030204" pitchFamily="34" charset="0"/>
              </a:rPr>
              <a:t>The IPE for the individual with a most significant disability for whom an employment outcome in a SE setting has been determined must:  </a:t>
            </a:r>
          </a:p>
          <a:p>
            <a:pPr indent="0">
              <a:buNone/>
            </a:pPr>
            <a:r>
              <a:rPr lang="en-US" dirty="0" smtClean="0">
                <a:latin typeface="Calibri" panose="020F0502020204030204" pitchFamily="34" charset="0"/>
                <a:cs typeface="Calibri" panose="020F0502020204030204" pitchFamily="34" charset="0"/>
              </a:rPr>
              <a:t>(1) Specify the supported employment services to be provided; </a:t>
            </a:r>
          </a:p>
          <a:p>
            <a:pPr indent="0">
              <a:buNone/>
            </a:pPr>
            <a:r>
              <a:rPr lang="en-US" dirty="0" smtClean="0">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2) Specify the expected extended services needed, which may include natural supports; </a:t>
            </a:r>
          </a:p>
          <a:p>
            <a:pPr indent="0">
              <a:buNone/>
            </a:pPr>
            <a:r>
              <a:rPr lang="en-US" dirty="0">
                <a:latin typeface="Calibri" panose="020F0502020204030204" pitchFamily="34" charset="0"/>
                <a:cs typeface="Calibri" panose="020F0502020204030204" pitchFamily="34" charset="0"/>
              </a:rPr>
              <a:t>(3) Identify the source of extended services or, to the extent that it is not possible to identify the source of extended services at the time the individualized plan for employment is developed, include a description of the basis for concluding that there is a reasonable expectation that those sources will become available; </a:t>
            </a:r>
          </a:p>
        </p:txBody>
      </p:sp>
    </p:spTree>
    <p:extLst>
      <p:ext uri="{BB962C8B-B14F-4D97-AF65-F5344CB8AC3E}">
        <p14:creationId xmlns:p14="http://schemas.microsoft.com/office/powerpoint/2010/main" val="3675986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9385" y="236344"/>
            <a:ext cx="9592723" cy="1036850"/>
          </a:xfrm>
        </p:spPr>
        <p:txBody>
          <a:bodyPr/>
          <a:lstStyle/>
          <a:p>
            <a:r>
              <a:rPr lang="en-US" b="1" dirty="0" smtClean="0"/>
              <a:t>Documenting SE Services, continued</a:t>
            </a:r>
            <a:endParaRPr lang="en-US" b="1" dirty="0"/>
          </a:p>
        </p:txBody>
      </p:sp>
      <p:sp>
        <p:nvSpPr>
          <p:cNvPr id="3" name="Content Placeholder 2"/>
          <p:cNvSpPr>
            <a:spLocks noGrp="1"/>
          </p:cNvSpPr>
          <p:nvPr>
            <p:ph idx="1"/>
          </p:nvPr>
        </p:nvSpPr>
        <p:spPr>
          <a:xfrm>
            <a:off x="1295399" y="1878417"/>
            <a:ext cx="9601200" cy="4321967"/>
          </a:xfrm>
        </p:spPr>
        <p:txBody>
          <a:bodyPr>
            <a:normAutofit fontScale="70000" lnSpcReduction="20000"/>
          </a:bodyPr>
          <a:lstStyle/>
          <a:p>
            <a:pPr indent="0">
              <a:buNone/>
            </a:pPr>
            <a:r>
              <a:rPr lang="en-US" sz="3400" dirty="0" smtClean="0">
                <a:latin typeface="Calibri" panose="020F0502020204030204" pitchFamily="34" charset="0"/>
                <a:cs typeface="Calibri" panose="020F0502020204030204" pitchFamily="34" charset="0"/>
              </a:rPr>
              <a:t>(</a:t>
            </a:r>
            <a:r>
              <a:rPr lang="en-US" sz="3400" dirty="0">
                <a:latin typeface="Calibri" panose="020F0502020204030204" pitchFamily="34" charset="0"/>
                <a:cs typeface="Calibri" panose="020F0502020204030204" pitchFamily="34" charset="0"/>
              </a:rPr>
              <a:t>4) Provide for periodic monitoring to ensure that the individual is making satisfactory progress toward meeting the weekly work requirement established in the individualized plan for employment by the time of transition to extended services; </a:t>
            </a:r>
          </a:p>
          <a:p>
            <a:pPr indent="0">
              <a:buNone/>
            </a:pPr>
            <a:r>
              <a:rPr lang="en-US" sz="3400" dirty="0">
                <a:latin typeface="Calibri" panose="020F0502020204030204" pitchFamily="34" charset="0"/>
                <a:cs typeface="Calibri" panose="020F0502020204030204" pitchFamily="34" charset="0"/>
              </a:rPr>
              <a:t>(5) Provide for the coordination of services provided under an individualized plan for employment with services provided under other individualized plans established under other Federal or State programs; </a:t>
            </a:r>
          </a:p>
          <a:p>
            <a:pPr indent="0">
              <a:buNone/>
            </a:pPr>
            <a:r>
              <a:rPr lang="en-US" sz="3400" dirty="0" smtClean="0">
                <a:latin typeface="Calibri" panose="020F0502020204030204" pitchFamily="34" charset="0"/>
                <a:cs typeface="Calibri" panose="020F0502020204030204" pitchFamily="34" charset="0"/>
              </a:rPr>
              <a:t>(</a:t>
            </a:r>
            <a:r>
              <a:rPr lang="en-US" sz="3400" dirty="0">
                <a:latin typeface="Calibri" panose="020F0502020204030204" pitchFamily="34" charset="0"/>
                <a:cs typeface="Calibri" panose="020F0502020204030204" pitchFamily="34" charset="0"/>
              </a:rPr>
              <a:t>6) To the extent that job skills training is provided, identify that the training will be provided on site; and </a:t>
            </a:r>
          </a:p>
          <a:p>
            <a:pPr indent="0">
              <a:buNone/>
            </a:pPr>
            <a:r>
              <a:rPr lang="en-US" sz="3400" dirty="0">
                <a:latin typeface="Calibri" panose="020F0502020204030204" pitchFamily="34" charset="0"/>
                <a:cs typeface="Calibri" panose="020F0502020204030204" pitchFamily="34" charset="0"/>
              </a:rPr>
              <a:t>(7) Include placement in an integrated setting for the maximum number of hours possible based on the unique strengths, resources, priorities, concerns, abilities, capabilities, interests, and informed choice of individuals with the most significant disabilities. </a:t>
            </a:r>
            <a:endParaRPr lang="en-US" sz="3400" dirty="0">
              <a:solidFill>
                <a:srgbClr val="03468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77775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2"/>
                </a:solidFill>
              </a:rPr>
              <a:t>Successful SE Outcomes</a:t>
            </a:r>
            <a:endParaRPr lang="en-US" b="1" dirty="0">
              <a:solidFill>
                <a:schemeClr val="bg2"/>
              </a:solidFill>
            </a:endParaRPr>
          </a:p>
        </p:txBody>
      </p:sp>
      <p:sp>
        <p:nvSpPr>
          <p:cNvPr id="3" name="Content Placeholder 2"/>
          <p:cNvSpPr>
            <a:spLocks noGrp="1"/>
          </p:cNvSpPr>
          <p:nvPr>
            <p:ph idx="1"/>
          </p:nvPr>
        </p:nvSpPr>
        <p:spPr>
          <a:xfrm>
            <a:off x="1295400" y="2298526"/>
            <a:ext cx="9706276" cy="4343400"/>
          </a:xfrm>
        </p:spPr>
        <p:txBody>
          <a:bodyPr/>
          <a:lstStyle/>
          <a:p>
            <a:r>
              <a:rPr lang="en-US" dirty="0" smtClean="0"/>
              <a:t>Once individual is stably employed, funding for services is transitioned to the extended services resource (typically DD or MH)*</a:t>
            </a:r>
          </a:p>
          <a:p>
            <a:r>
              <a:rPr lang="en-US" dirty="0" smtClean="0"/>
              <a:t>At least 90 days after this transition takes place, the VR case is closed as successfully employed</a:t>
            </a:r>
          </a:p>
          <a:p>
            <a:endParaRPr lang="en-US" dirty="0"/>
          </a:p>
          <a:p>
            <a:pPr marL="0" indent="0">
              <a:buNone/>
            </a:pPr>
            <a:r>
              <a:rPr lang="en-US" i="1" dirty="0" smtClean="0">
                <a:latin typeface="Calibri" panose="020F0502020204030204" pitchFamily="34" charset="0"/>
                <a:cs typeface="Calibri" panose="020F0502020204030204" pitchFamily="34" charset="0"/>
              </a:rPr>
              <a:t>*ONE EXCEPTION FOR “YOUTH” – VR may pay for the extended services for youth with the most significant disabilities for up to 4 years or until the individual turns 25 years old</a:t>
            </a:r>
            <a:endParaRPr lang="en-US"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52182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512" y="255134"/>
            <a:ext cx="10473088" cy="1036850"/>
          </a:xfrm>
        </p:spPr>
        <p:txBody>
          <a:bodyPr/>
          <a:lstStyle/>
          <a:p>
            <a:r>
              <a:rPr lang="en-US" b="1" dirty="0" smtClean="0"/>
              <a:t>Successful Supported Employment Outcomes</a:t>
            </a:r>
            <a:endParaRPr lang="en-US" b="1" dirty="0"/>
          </a:p>
        </p:txBody>
      </p:sp>
      <p:sp>
        <p:nvSpPr>
          <p:cNvPr id="3" name="Content Placeholder 2"/>
          <p:cNvSpPr>
            <a:spLocks noGrp="1"/>
          </p:cNvSpPr>
          <p:nvPr>
            <p:ph idx="1"/>
          </p:nvPr>
        </p:nvSpPr>
        <p:spPr>
          <a:xfrm>
            <a:off x="1177448" y="2148214"/>
            <a:ext cx="5987440" cy="4177430"/>
          </a:xfrm>
        </p:spPr>
        <p:txBody>
          <a:bodyPr>
            <a:noAutofit/>
          </a:bodyPr>
          <a:lstStyle/>
          <a:p>
            <a:pPr marL="0" indent="0">
              <a:buNone/>
            </a:pPr>
            <a:r>
              <a:rPr lang="en-US" dirty="0" smtClean="0">
                <a:latin typeface="Calibri" panose="020F0502020204030204" pitchFamily="34" charset="0"/>
                <a:cs typeface="Calibri" panose="020F0502020204030204" pitchFamily="34" charset="0"/>
              </a:rPr>
              <a:t>The key to SE is MATCHING and SUPPORTING the client to the right worksite as the BRIDGE to achieving &amp; sustaining COMPETITIVE INTEGRATED EMPLOYMENT for those with the most significant disabilities</a:t>
            </a:r>
          </a:p>
          <a:p>
            <a:pPr marL="0" indent="0">
              <a:buNone/>
            </a:pPr>
            <a:endParaRPr lang="en-US" dirty="0" smtClean="0">
              <a:latin typeface="Calibri" panose="020F0502020204030204" pitchFamily="34" charset="0"/>
              <a:cs typeface="Calibri" panose="020F0502020204030204" pitchFamily="34" charset="0"/>
            </a:endParaRPr>
          </a:p>
          <a:p>
            <a:pPr marL="0" indent="0">
              <a:buNone/>
            </a:pPr>
            <a:r>
              <a:rPr lang="en-US" b="1" dirty="0">
                <a:latin typeface="Calibri" panose="020F0502020204030204" pitchFamily="34" charset="0"/>
                <a:cs typeface="Calibri" panose="020F0502020204030204" pitchFamily="34" charset="0"/>
              </a:rPr>
              <a:t>Successful </a:t>
            </a:r>
            <a:r>
              <a:rPr lang="en-US" b="1" dirty="0" smtClean="0">
                <a:latin typeface="Calibri" panose="020F0502020204030204" pitchFamily="34" charset="0"/>
                <a:cs typeface="Calibri" panose="020F0502020204030204" pitchFamily="34" charset="0"/>
              </a:rPr>
              <a:t>VR Outcomes </a:t>
            </a:r>
            <a:r>
              <a:rPr lang="en-US" b="1" dirty="0">
                <a:latin typeface="Calibri" panose="020F0502020204030204" pitchFamily="34" charset="0"/>
                <a:cs typeface="Calibri" panose="020F0502020204030204" pitchFamily="34" charset="0"/>
              </a:rPr>
              <a:t>= </a:t>
            </a:r>
            <a:r>
              <a:rPr lang="en-US" b="1" dirty="0" smtClean="0">
                <a:latin typeface="Calibri" panose="020F0502020204030204" pitchFamily="34" charset="0"/>
                <a:cs typeface="Calibri" panose="020F0502020204030204" pitchFamily="34" charset="0"/>
              </a:rPr>
              <a:t>CIE placement  sustained through 2</a:t>
            </a:r>
            <a:r>
              <a:rPr lang="en-US" b="1" baseline="30000" dirty="0" smtClean="0">
                <a:latin typeface="Calibri" panose="020F0502020204030204" pitchFamily="34" charset="0"/>
                <a:cs typeface="Calibri" panose="020F0502020204030204" pitchFamily="34" charset="0"/>
              </a:rPr>
              <a:t>nd</a:t>
            </a:r>
            <a:r>
              <a:rPr lang="en-US" b="1" dirty="0" smtClean="0">
                <a:latin typeface="Calibri" panose="020F0502020204030204" pitchFamily="34" charset="0"/>
                <a:cs typeface="Calibri" panose="020F0502020204030204" pitchFamily="34" charset="0"/>
              </a:rPr>
              <a:t> </a:t>
            </a:r>
            <a:r>
              <a:rPr lang="en-US" b="1" dirty="0">
                <a:latin typeface="Calibri" panose="020F0502020204030204" pitchFamily="34" charset="0"/>
                <a:cs typeface="Calibri" panose="020F0502020204030204" pitchFamily="34" charset="0"/>
              </a:rPr>
              <a:t>and 4</a:t>
            </a:r>
            <a:r>
              <a:rPr lang="en-US" b="1" baseline="30000" dirty="0">
                <a:latin typeface="Calibri" panose="020F0502020204030204" pitchFamily="34" charset="0"/>
                <a:cs typeface="Calibri" panose="020F0502020204030204" pitchFamily="34" charset="0"/>
              </a:rPr>
              <a:t>th</a:t>
            </a:r>
            <a:r>
              <a:rPr lang="en-US" b="1" dirty="0">
                <a:latin typeface="Calibri" panose="020F0502020204030204" pitchFamily="34" charset="0"/>
                <a:cs typeface="Calibri" panose="020F0502020204030204" pitchFamily="34" charset="0"/>
              </a:rPr>
              <a:t> quarter after </a:t>
            </a:r>
            <a:r>
              <a:rPr lang="en-US" b="1" dirty="0" smtClean="0">
                <a:latin typeface="Calibri" panose="020F0502020204030204" pitchFamily="34" charset="0"/>
                <a:cs typeface="Calibri" panose="020F0502020204030204" pitchFamily="34" charset="0"/>
              </a:rPr>
              <a:t>placement</a:t>
            </a:r>
            <a:endParaRPr lang="en-US" sz="3200" b="1" dirty="0" smtClean="0">
              <a:latin typeface="Calibri" panose="020F0502020204030204" pitchFamily="34" charset="0"/>
              <a:cs typeface="Calibri" panose="020F0502020204030204" pitchFamily="34" charset="0"/>
            </a:endParaRPr>
          </a:p>
        </p:txBody>
      </p:sp>
      <p:pic>
        <p:nvPicPr>
          <p:cNvPr id="4" name="Picture 4" descr="picture of square peg being forced into a round ho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6610" y="1932458"/>
            <a:ext cx="2743200" cy="3758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7328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Non-Traditional </a:t>
            </a:r>
            <a:r>
              <a:rPr lang="en-US" b="1" dirty="0" smtClean="0">
                <a:solidFill>
                  <a:schemeClr val="bg2"/>
                </a:solidFill>
              </a:rPr>
              <a:t>SE Providers in Remote Areas</a:t>
            </a:r>
            <a:endParaRPr lang="en-US" b="1" dirty="0">
              <a:solidFill>
                <a:schemeClr val="bg2"/>
              </a:solidFill>
            </a:endParaRPr>
          </a:p>
        </p:txBody>
      </p:sp>
      <p:sp>
        <p:nvSpPr>
          <p:cNvPr id="3" name="Content Placeholder 2"/>
          <p:cNvSpPr>
            <a:spLocks noGrp="1"/>
          </p:cNvSpPr>
          <p:nvPr>
            <p:ph idx="1"/>
          </p:nvPr>
        </p:nvSpPr>
        <p:spPr>
          <a:xfrm>
            <a:off x="478201" y="2239737"/>
            <a:ext cx="5117592" cy="4245864"/>
          </a:xfrm>
        </p:spPr>
        <p:txBody>
          <a:bodyPr/>
          <a:lstStyle/>
          <a:p>
            <a:pPr marL="0" indent="0">
              <a:buNone/>
            </a:pPr>
            <a:r>
              <a:rPr lang="en-US" dirty="0" smtClean="0">
                <a:latin typeface="Calibri" panose="020F0502020204030204" pitchFamily="34" charset="0"/>
                <a:cs typeface="Calibri" panose="020F0502020204030204" pitchFamily="34" charset="0"/>
              </a:rPr>
              <a:t>While many states struggle with finding adequate SE resources in RURAL areas, Alaska’s many small and REMOTE communities present unique challenges.  Many Alaskan communities are only accessible by air or boat with only a few VR participants in the community – not enough to support a CRP – and employment options may be limited too.</a:t>
            </a:r>
            <a:endParaRPr lang="en-US" dirty="0">
              <a:latin typeface="Calibri" panose="020F0502020204030204" pitchFamily="34" charset="0"/>
              <a:cs typeface="Calibri" panose="020F0502020204030204" pitchFamily="34" charset="0"/>
            </a:endParaRPr>
          </a:p>
        </p:txBody>
      </p:sp>
      <p:pic>
        <p:nvPicPr>
          <p:cNvPr id="4" name="Picture 3" descr="Map of Alaska superimposed on map of entire US" title="Map of Alask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4759" y="2145792"/>
            <a:ext cx="5404784" cy="4087368"/>
          </a:xfrm>
          <a:prstGeom prst="rect">
            <a:avLst/>
          </a:prstGeom>
        </p:spPr>
      </p:pic>
    </p:spTree>
    <p:extLst>
      <p:ext uri="{BB962C8B-B14F-4D97-AF65-F5344CB8AC3E}">
        <p14:creationId xmlns:p14="http://schemas.microsoft.com/office/powerpoint/2010/main" val="3872607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Non-Traditional </a:t>
            </a:r>
            <a:r>
              <a:rPr lang="en-US" b="1" dirty="0" smtClean="0">
                <a:solidFill>
                  <a:schemeClr val="bg2"/>
                </a:solidFill>
              </a:rPr>
              <a:t>SE Providers – cont’d</a:t>
            </a:r>
            <a:endParaRPr lang="en-US" b="1" dirty="0">
              <a:solidFill>
                <a:schemeClr val="bg2"/>
              </a:solidFill>
            </a:endParaRPr>
          </a:p>
        </p:txBody>
      </p:sp>
      <p:sp>
        <p:nvSpPr>
          <p:cNvPr id="3" name="Content Placeholder 2"/>
          <p:cNvSpPr>
            <a:spLocks noGrp="1"/>
          </p:cNvSpPr>
          <p:nvPr>
            <p:ph idx="1"/>
          </p:nvPr>
        </p:nvSpPr>
        <p:spPr>
          <a:xfrm>
            <a:off x="4876800" y="1726894"/>
            <a:ext cx="7010400" cy="3425952"/>
          </a:xfrm>
        </p:spPr>
        <p:txBody>
          <a:bodyPr>
            <a:noAutofit/>
          </a:bodyPr>
          <a:lstStyle/>
          <a:p>
            <a:pPr marL="0" indent="0">
              <a:buNone/>
            </a:pPr>
            <a:r>
              <a:rPr lang="en-US" dirty="0" smtClean="0">
                <a:latin typeface="Calibri" panose="020F0502020204030204" pitchFamily="34" charset="0"/>
                <a:cs typeface="Calibri" panose="020F0502020204030204" pitchFamily="34" charset="0"/>
              </a:rPr>
              <a:t>In order to meet the need for supported employment services in rural areas, Alaska DVR has taken a couple of different approaches. </a:t>
            </a:r>
          </a:p>
          <a:p>
            <a:pPr marL="0" indent="0">
              <a:buNone/>
            </a:pPr>
            <a:r>
              <a:rPr lang="en-US" dirty="0" smtClean="0">
                <a:latin typeface="Calibri" panose="020F0502020204030204" pitchFamily="34" charset="0"/>
                <a:cs typeface="Calibri" panose="020F0502020204030204" pitchFamily="34" charset="0"/>
              </a:rPr>
              <a:t>First, they have invited individuals to apply to be an on-call provider of services, without being part of an agency or being accredited.  These individuals are required to complete training leading to a Certificate in Employment Services from ACRE.</a:t>
            </a:r>
            <a:endParaRPr lang="en-US" dirty="0">
              <a:latin typeface="Calibri" panose="020F0502020204030204" pitchFamily="34" charset="0"/>
              <a:cs typeface="Calibri" panose="020F0502020204030204" pitchFamily="34" charset="0"/>
            </a:endParaRPr>
          </a:p>
        </p:txBody>
      </p:sp>
      <p:pic>
        <p:nvPicPr>
          <p:cNvPr id="5" name="Picture 3" descr="Photo of amphibious craft driving down a ramp into the water in Ketchikan AK" title="Ride the duck"/>
          <p:cNvPicPr>
            <a:picLocks noChangeAspect="1" noChangeArrowheads="1"/>
          </p:cNvPicPr>
          <p:nvPr/>
        </p:nvPicPr>
        <p:blipFill>
          <a:blip r:embed="rId3" cstate="print"/>
          <a:srcRect/>
          <a:stretch>
            <a:fillRect/>
          </a:stretch>
        </p:blipFill>
        <p:spPr bwMode="auto">
          <a:xfrm>
            <a:off x="353568" y="1873639"/>
            <a:ext cx="4133088" cy="2425767"/>
          </a:xfrm>
          <a:prstGeom prst="rect">
            <a:avLst/>
          </a:prstGeom>
          <a:noFill/>
        </p:spPr>
      </p:pic>
      <p:sp>
        <p:nvSpPr>
          <p:cNvPr id="6" name="TextBox 5"/>
          <p:cNvSpPr txBox="1"/>
          <p:nvPr/>
        </p:nvSpPr>
        <p:spPr>
          <a:xfrm>
            <a:off x="353568" y="5152846"/>
            <a:ext cx="11143488" cy="1200329"/>
          </a:xfrm>
          <a:prstGeom prst="rect">
            <a:avLst/>
          </a:prstGeom>
          <a:noFill/>
        </p:spPr>
        <p:txBody>
          <a:bodyPr wrap="square" rtlCol="0">
            <a:spAutoFit/>
          </a:bodyPr>
          <a:lstStyle/>
          <a:p>
            <a:r>
              <a:rPr lang="en-US" sz="2400" dirty="0" smtClean="0">
                <a:solidFill>
                  <a:srgbClr val="034680"/>
                </a:solidFill>
                <a:latin typeface="Calibri" panose="020F0502020204030204" pitchFamily="34" charset="0"/>
                <a:cs typeface="Calibri" panose="020F0502020204030204" pitchFamily="34" charset="0"/>
              </a:rPr>
              <a:t>Providers include former teachers, social workers, tribal VR staff, baristas, retirees, business owners – you name it.  Larry from Ketchikan owns a “Ride the Duck” business in Alaska’s 5th largest city – population 8,000 </a:t>
            </a:r>
            <a:endParaRPr lang="en-US" sz="2400" dirty="0">
              <a:solidFill>
                <a:srgbClr val="03468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78416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Non-Traditional </a:t>
            </a:r>
            <a:r>
              <a:rPr lang="en-US" b="1" dirty="0" smtClean="0">
                <a:solidFill>
                  <a:schemeClr val="bg2"/>
                </a:solidFill>
              </a:rPr>
              <a:t>SE Providers, continued</a:t>
            </a:r>
            <a:endParaRPr lang="en-US" b="1" dirty="0">
              <a:solidFill>
                <a:schemeClr val="bg2"/>
              </a:solidFill>
            </a:endParaRPr>
          </a:p>
        </p:txBody>
      </p:sp>
      <p:sp>
        <p:nvSpPr>
          <p:cNvPr id="3" name="Content Placeholder 2"/>
          <p:cNvSpPr>
            <a:spLocks noGrp="1"/>
          </p:cNvSpPr>
          <p:nvPr>
            <p:ph idx="1"/>
          </p:nvPr>
        </p:nvSpPr>
        <p:spPr>
          <a:xfrm>
            <a:off x="496991" y="2400655"/>
            <a:ext cx="10933176" cy="4245864"/>
          </a:xfrm>
        </p:spPr>
        <p:txBody>
          <a:bodyPr/>
          <a:lstStyle/>
          <a:p>
            <a:r>
              <a:rPr lang="en-US" dirty="0" smtClean="0">
                <a:latin typeface="Calibri" panose="020F0502020204030204" pitchFamily="34" charset="0"/>
                <a:cs typeface="Calibri" panose="020F0502020204030204" pitchFamily="34" charset="0"/>
              </a:rPr>
              <a:t>More recently, Alaska DVR has offered free training at the Statewide Special Education Conference to </a:t>
            </a:r>
            <a:r>
              <a:rPr lang="en-US" dirty="0" err="1" smtClean="0">
                <a:latin typeface="Calibri" panose="020F0502020204030204" pitchFamily="34" charset="0"/>
                <a:cs typeface="Calibri" panose="020F0502020204030204" pitchFamily="34" charset="0"/>
              </a:rPr>
              <a:t>SpEd</a:t>
            </a:r>
            <a:r>
              <a:rPr lang="en-US" dirty="0" smtClean="0">
                <a:latin typeface="Calibri" panose="020F0502020204030204" pitchFamily="34" charset="0"/>
                <a:cs typeface="Calibri" panose="020F0502020204030204" pitchFamily="34" charset="0"/>
              </a:rPr>
              <a:t> staff (teachers, aides, </a:t>
            </a:r>
            <a:r>
              <a:rPr lang="en-US" dirty="0" err="1" smtClean="0">
                <a:latin typeface="Calibri" panose="020F0502020204030204" pitchFamily="34" charset="0"/>
                <a:cs typeface="Calibri" panose="020F0502020204030204" pitchFamily="34" charset="0"/>
              </a:rPr>
              <a:t>etc</a:t>
            </a:r>
            <a:r>
              <a:rPr lang="en-US" dirty="0" smtClean="0">
                <a:latin typeface="Calibri" panose="020F0502020204030204" pitchFamily="34" charset="0"/>
                <a:cs typeface="Calibri" panose="020F0502020204030204" pitchFamily="34" charset="0"/>
              </a:rPr>
              <a:t>) who are interested in providing Pre-Employment Transition Services and Supported Employment after school and during the summer vacation.  West Virginia VR uses this model too.</a:t>
            </a:r>
          </a:p>
          <a:p>
            <a:r>
              <a:rPr lang="en-US" dirty="0" smtClean="0">
                <a:latin typeface="Calibri" panose="020F0502020204030204" pitchFamily="34" charset="0"/>
                <a:cs typeface="Calibri" panose="020F0502020204030204" pitchFamily="34" charset="0"/>
              </a:rPr>
              <a:t>The school is often the center of these small communities, and the school personnel are well acquainted with individuals who need VR services,</a:t>
            </a:r>
            <a:r>
              <a:rPr lang="en-US" dirty="0" smtClean="0">
                <a:solidFill>
                  <a:srgbClr val="C00000"/>
                </a:solidFill>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as well as with their families and community resources.  This model has allowed AK DVR to provide needed services where there is a very small population.</a:t>
            </a:r>
          </a:p>
        </p:txBody>
      </p:sp>
    </p:spTree>
    <p:extLst>
      <p:ext uri="{BB962C8B-B14F-4D97-AF65-F5344CB8AC3E}">
        <p14:creationId xmlns:p14="http://schemas.microsoft.com/office/powerpoint/2010/main" val="3331582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More Supported Employment Examples</a:t>
            </a:r>
            <a:endParaRPr lang="en-US" b="1" dirty="0"/>
          </a:p>
        </p:txBody>
      </p:sp>
      <p:sp>
        <p:nvSpPr>
          <p:cNvPr id="3" name="Content Placeholder 2"/>
          <p:cNvSpPr>
            <a:spLocks noGrp="1"/>
          </p:cNvSpPr>
          <p:nvPr>
            <p:ph idx="1"/>
          </p:nvPr>
        </p:nvSpPr>
        <p:spPr/>
        <p:txBody>
          <a:bodyPr/>
          <a:lstStyle/>
          <a:p>
            <a:pPr marL="0" indent="0">
              <a:buNone/>
            </a:pPr>
            <a:r>
              <a:rPr lang="en-US" dirty="0" smtClean="0">
                <a:latin typeface="Calibri" panose="020F0502020204030204" pitchFamily="34" charset="0"/>
                <a:cs typeface="Calibri" panose="020F0502020204030204" pitchFamily="34" charset="0"/>
              </a:rPr>
              <a:t>The next several slides provide illustrations of more typical states with VR agencies that have partnered with CRPs, businesses, county DD agencies, and school personnel to provide SE services.  </a:t>
            </a:r>
          </a:p>
          <a:p>
            <a:pPr marL="0" indent="0">
              <a:buNone/>
            </a:pPr>
            <a:r>
              <a:rPr lang="en-US" dirty="0" smtClean="0">
                <a:latin typeface="Calibri" panose="020F0502020204030204" pitchFamily="34" charset="0"/>
                <a:cs typeface="Calibri" panose="020F0502020204030204" pitchFamily="34" charset="0"/>
              </a:rPr>
              <a:t>These include:</a:t>
            </a:r>
            <a:endParaRPr lang="en-US" dirty="0">
              <a:latin typeface="Calibri" panose="020F0502020204030204" pitchFamily="34" charset="0"/>
              <a:cs typeface="Calibri" panose="020F0502020204030204" pitchFamily="34" charset="0"/>
            </a:endParaRPr>
          </a:p>
          <a:p>
            <a:pPr>
              <a:buFont typeface="Wingdings" panose="05000000000000000000" pitchFamily="2" charset="2"/>
              <a:buChar char="Ø"/>
            </a:pPr>
            <a:r>
              <a:rPr lang="en-US" dirty="0" smtClean="0">
                <a:latin typeface="Calibri" panose="020F0502020204030204" pitchFamily="34" charset="0"/>
                <a:cs typeface="Calibri" panose="020F0502020204030204" pitchFamily="34" charset="0"/>
              </a:rPr>
              <a:t>Vermont Progressive Employment – used statewide in VT and other states</a:t>
            </a:r>
          </a:p>
          <a:p>
            <a:pPr>
              <a:buFont typeface="Wingdings" panose="05000000000000000000" pitchFamily="2" charset="2"/>
              <a:buChar char="Ø"/>
            </a:pPr>
            <a:r>
              <a:rPr lang="en-US" dirty="0" smtClean="0">
                <a:latin typeface="Calibri" panose="020F0502020204030204" pitchFamily="34" charset="0"/>
                <a:cs typeface="Calibri" panose="020F0502020204030204" pitchFamily="34" charset="0"/>
              </a:rPr>
              <a:t>Project Search – used in many states to provide services in specific communities across the country</a:t>
            </a:r>
          </a:p>
          <a:p>
            <a:pPr>
              <a:buFont typeface="Wingdings" panose="05000000000000000000" pitchFamily="2" charset="2"/>
              <a:buChar char="Ø"/>
            </a:pPr>
            <a:r>
              <a:rPr lang="en-US" dirty="0" smtClean="0">
                <a:latin typeface="Calibri" panose="020F0502020204030204" pitchFamily="34" charset="0"/>
                <a:cs typeface="Calibri" panose="020F0502020204030204" pitchFamily="34" charset="0"/>
              </a:rPr>
              <a:t>WA DVR School to Work – used in seven counties across the state</a:t>
            </a:r>
          </a:p>
        </p:txBody>
      </p:sp>
    </p:spTree>
    <p:extLst>
      <p:ext uri="{BB962C8B-B14F-4D97-AF65-F5344CB8AC3E}">
        <p14:creationId xmlns:p14="http://schemas.microsoft.com/office/powerpoint/2010/main" val="1131433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9" y="255134"/>
            <a:ext cx="9797473" cy="1036850"/>
          </a:xfrm>
        </p:spPr>
        <p:txBody>
          <a:bodyPr/>
          <a:lstStyle/>
          <a:p>
            <a:r>
              <a:rPr lang="en-US" b="1" dirty="0" smtClean="0">
                <a:latin typeface="Calibri" panose="020F0502020204030204" pitchFamily="34" charset="0"/>
                <a:cs typeface="Calibri" panose="020F0502020204030204" pitchFamily="34" charset="0"/>
              </a:rPr>
              <a:t>Competitive </a:t>
            </a:r>
            <a:r>
              <a:rPr lang="en-US" b="1" dirty="0">
                <a:latin typeface="Calibri" panose="020F0502020204030204" pitchFamily="34" charset="0"/>
                <a:cs typeface="Calibri" panose="020F0502020204030204" pitchFamily="34" charset="0"/>
              </a:rPr>
              <a:t>Integrated Employment (CIE</a:t>
            </a:r>
            <a:r>
              <a:rPr lang="en-US" b="1" dirty="0" smtClean="0">
                <a:latin typeface="Calibri" panose="020F0502020204030204" pitchFamily="34" charset="0"/>
                <a:cs typeface="Calibri" panose="020F0502020204030204" pitchFamily="34" charset="0"/>
              </a:rPr>
              <a:t>) Income, continued</a:t>
            </a:r>
            <a:endParaRPr lang="en-US"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295400" y="1828799"/>
            <a:ext cx="9601200" cy="4152379"/>
          </a:xfrm>
        </p:spPr>
        <p:txBody>
          <a:bodyPr>
            <a:normAutofit fontScale="47500" lnSpcReduction="20000"/>
          </a:bodyPr>
          <a:lstStyle/>
          <a:p>
            <a:pPr marL="0" indent="0">
              <a:buNone/>
            </a:pPr>
            <a:endParaRPr lang="en-US" sz="3400" dirty="0" smtClean="0">
              <a:latin typeface="Calibri" panose="020F0502020204030204" pitchFamily="34" charset="0"/>
              <a:cs typeface="Calibri" panose="020F0502020204030204" pitchFamily="34" charset="0"/>
            </a:endParaRPr>
          </a:p>
          <a:p>
            <a:pPr marL="0" indent="0">
              <a:buNone/>
            </a:pPr>
            <a:r>
              <a:rPr lang="en-US" sz="5100" dirty="0">
                <a:latin typeface="Calibri" panose="020F0502020204030204" pitchFamily="34" charset="0"/>
                <a:cs typeface="Calibri" panose="020F0502020204030204" pitchFamily="34" charset="0"/>
              </a:rPr>
              <a:t>O</a:t>
            </a:r>
            <a:r>
              <a:rPr lang="en-US" sz="5100" dirty="0" smtClean="0">
                <a:latin typeface="Calibri" panose="020F0502020204030204" pitchFamily="34" charset="0"/>
                <a:cs typeface="Calibri" panose="020F0502020204030204" pitchFamily="34" charset="0"/>
              </a:rPr>
              <a:t>ther income related criteria to achieving CIE outcomes:</a:t>
            </a:r>
          </a:p>
          <a:p>
            <a:pPr marL="0" indent="0">
              <a:buNone/>
            </a:pPr>
            <a:endParaRPr lang="en-US" sz="3400" dirty="0" smtClean="0">
              <a:latin typeface="Calibri" panose="020F0502020204030204" pitchFamily="34" charset="0"/>
              <a:cs typeface="Calibri" panose="020F0502020204030204" pitchFamily="34" charset="0"/>
            </a:endParaRPr>
          </a:p>
          <a:p>
            <a:pPr marL="514350" lvl="1" indent="0">
              <a:buNone/>
            </a:pPr>
            <a:r>
              <a:rPr lang="en-US" sz="5100" dirty="0" smtClean="0">
                <a:solidFill>
                  <a:srgbClr val="034680"/>
                </a:solidFill>
                <a:latin typeface="Calibri" panose="020F0502020204030204" pitchFamily="34" charset="0"/>
                <a:cs typeface="Calibri" panose="020F0502020204030204" pitchFamily="34" charset="0"/>
              </a:rPr>
              <a:t>3)	In </a:t>
            </a:r>
            <a:r>
              <a:rPr lang="en-US" sz="5100" dirty="0">
                <a:solidFill>
                  <a:srgbClr val="034680"/>
                </a:solidFill>
                <a:latin typeface="Calibri" panose="020F0502020204030204" pitchFamily="34" charset="0"/>
                <a:cs typeface="Calibri" panose="020F0502020204030204" pitchFamily="34" charset="0"/>
              </a:rPr>
              <a:t>the case of an individual who is </a:t>
            </a:r>
            <a:r>
              <a:rPr lang="en-US" sz="5100" b="1" dirty="0">
                <a:solidFill>
                  <a:srgbClr val="034680"/>
                </a:solidFill>
                <a:latin typeface="Calibri" panose="020F0502020204030204" pitchFamily="34" charset="0"/>
                <a:cs typeface="Calibri" panose="020F0502020204030204" pitchFamily="34" charset="0"/>
              </a:rPr>
              <a:t>self-employed</a:t>
            </a:r>
            <a:r>
              <a:rPr lang="en-US" sz="5100" dirty="0">
                <a:solidFill>
                  <a:srgbClr val="034680"/>
                </a:solidFill>
                <a:latin typeface="Calibri" panose="020F0502020204030204" pitchFamily="34" charset="0"/>
                <a:cs typeface="Calibri" panose="020F0502020204030204" pitchFamily="34" charset="0"/>
              </a:rPr>
              <a:t>, yields an income </a:t>
            </a:r>
            <a:r>
              <a:rPr lang="en-US" sz="5100" dirty="0" smtClean="0">
                <a:solidFill>
                  <a:srgbClr val="034680"/>
                </a:solidFill>
                <a:latin typeface="Calibri" panose="020F0502020204030204" pitchFamily="34" charset="0"/>
                <a:cs typeface="Calibri" panose="020F0502020204030204" pitchFamily="34" charset="0"/>
              </a:rPr>
              <a:t>	that </a:t>
            </a:r>
            <a:r>
              <a:rPr lang="en-US" sz="5100" dirty="0">
                <a:solidFill>
                  <a:srgbClr val="034680"/>
                </a:solidFill>
                <a:latin typeface="Calibri" panose="020F0502020204030204" pitchFamily="34" charset="0"/>
                <a:cs typeface="Calibri" panose="020F0502020204030204" pitchFamily="34" charset="0"/>
              </a:rPr>
              <a:t>is comparable to the income received by other individuals who </a:t>
            </a:r>
            <a:r>
              <a:rPr lang="en-US" sz="5100" dirty="0" smtClean="0">
                <a:solidFill>
                  <a:srgbClr val="034680"/>
                </a:solidFill>
                <a:latin typeface="Calibri" panose="020F0502020204030204" pitchFamily="34" charset="0"/>
                <a:cs typeface="Calibri" panose="020F0502020204030204" pitchFamily="34" charset="0"/>
              </a:rPr>
              <a:t>	are </a:t>
            </a:r>
            <a:r>
              <a:rPr lang="en-US" sz="5100" dirty="0">
                <a:solidFill>
                  <a:srgbClr val="034680"/>
                </a:solidFill>
                <a:latin typeface="Calibri" panose="020F0502020204030204" pitchFamily="34" charset="0"/>
                <a:cs typeface="Calibri" panose="020F0502020204030204" pitchFamily="34" charset="0"/>
              </a:rPr>
              <a:t>not individuals with disabilities and who are self-employed in </a:t>
            </a:r>
            <a:r>
              <a:rPr lang="en-US" sz="5100" dirty="0" smtClean="0">
                <a:solidFill>
                  <a:srgbClr val="034680"/>
                </a:solidFill>
                <a:latin typeface="Calibri" panose="020F0502020204030204" pitchFamily="34" charset="0"/>
                <a:cs typeface="Calibri" panose="020F0502020204030204" pitchFamily="34" charset="0"/>
              </a:rPr>
              <a:t>	similar </a:t>
            </a:r>
            <a:r>
              <a:rPr lang="en-US" sz="5100" dirty="0">
                <a:solidFill>
                  <a:srgbClr val="034680"/>
                </a:solidFill>
                <a:latin typeface="Calibri" panose="020F0502020204030204" pitchFamily="34" charset="0"/>
                <a:cs typeface="Calibri" panose="020F0502020204030204" pitchFamily="34" charset="0"/>
              </a:rPr>
              <a:t>occupations or on similar tasks and who have similar training, </a:t>
            </a:r>
            <a:r>
              <a:rPr lang="en-US" sz="5100" dirty="0" smtClean="0">
                <a:solidFill>
                  <a:srgbClr val="034680"/>
                </a:solidFill>
                <a:latin typeface="Calibri" panose="020F0502020204030204" pitchFamily="34" charset="0"/>
                <a:cs typeface="Calibri" panose="020F0502020204030204" pitchFamily="34" charset="0"/>
              </a:rPr>
              <a:t>	experience</a:t>
            </a:r>
            <a:r>
              <a:rPr lang="en-US" sz="5100" dirty="0">
                <a:solidFill>
                  <a:srgbClr val="034680"/>
                </a:solidFill>
                <a:latin typeface="Calibri" panose="020F0502020204030204" pitchFamily="34" charset="0"/>
                <a:cs typeface="Calibri" panose="020F0502020204030204" pitchFamily="34" charset="0"/>
              </a:rPr>
              <a:t>, and skills; </a:t>
            </a:r>
            <a:r>
              <a:rPr lang="en-US" sz="5100" dirty="0" smtClean="0">
                <a:solidFill>
                  <a:srgbClr val="034680"/>
                </a:solidFill>
                <a:latin typeface="Calibri" panose="020F0502020204030204" pitchFamily="34" charset="0"/>
                <a:cs typeface="Calibri" panose="020F0502020204030204" pitchFamily="34" charset="0"/>
              </a:rPr>
              <a:t>and</a:t>
            </a:r>
          </a:p>
          <a:p>
            <a:pPr marL="514350" lvl="1" indent="0">
              <a:buNone/>
            </a:pPr>
            <a:endParaRPr lang="en-US" sz="3400" dirty="0">
              <a:solidFill>
                <a:srgbClr val="034680"/>
              </a:solidFill>
              <a:latin typeface="Calibri" panose="020F0502020204030204" pitchFamily="34" charset="0"/>
              <a:cs typeface="Calibri" panose="020F0502020204030204" pitchFamily="34" charset="0"/>
            </a:endParaRPr>
          </a:p>
          <a:p>
            <a:pPr marL="514350" lvl="1" indent="0">
              <a:buNone/>
            </a:pPr>
            <a:r>
              <a:rPr lang="en-US" sz="5100" dirty="0" smtClean="0">
                <a:solidFill>
                  <a:srgbClr val="034680"/>
                </a:solidFill>
                <a:latin typeface="Calibri" panose="020F0502020204030204" pitchFamily="34" charset="0"/>
                <a:cs typeface="Calibri" panose="020F0502020204030204" pitchFamily="34" charset="0"/>
              </a:rPr>
              <a:t>4)	Is </a:t>
            </a:r>
            <a:r>
              <a:rPr lang="en-US" sz="5100" dirty="0">
                <a:solidFill>
                  <a:srgbClr val="034680"/>
                </a:solidFill>
                <a:latin typeface="Calibri" panose="020F0502020204030204" pitchFamily="34" charset="0"/>
                <a:cs typeface="Calibri" panose="020F0502020204030204" pitchFamily="34" charset="0"/>
              </a:rPr>
              <a:t>eligible for the level of benefits provided to other </a:t>
            </a:r>
            <a:r>
              <a:rPr lang="en-US" sz="5100" dirty="0" smtClean="0">
                <a:solidFill>
                  <a:srgbClr val="034680"/>
                </a:solidFill>
                <a:latin typeface="Calibri" panose="020F0502020204030204" pitchFamily="34" charset="0"/>
                <a:cs typeface="Calibri" panose="020F0502020204030204" pitchFamily="34" charset="0"/>
              </a:rPr>
              <a:t>employees</a:t>
            </a:r>
            <a:r>
              <a:rPr lang="en-US" sz="5100" dirty="0" smtClean="0">
                <a:solidFill>
                  <a:srgbClr val="C00000"/>
                </a:solidFill>
                <a:latin typeface="Calibri" panose="020F0502020204030204" pitchFamily="34" charset="0"/>
                <a:cs typeface="Calibri" panose="020F0502020204030204" pitchFamily="34" charset="0"/>
              </a:rPr>
              <a:t>.</a:t>
            </a:r>
            <a:endParaRPr lang="en-US" sz="5100" dirty="0">
              <a:solidFill>
                <a:srgbClr val="C00000"/>
              </a:solidFill>
              <a:latin typeface="Calibri" panose="020F0502020204030204" pitchFamily="34" charset="0"/>
              <a:cs typeface="Calibri" panose="020F0502020204030204" pitchFamily="34" charset="0"/>
            </a:endParaRPr>
          </a:p>
          <a:p>
            <a:pPr marL="0" indent="0">
              <a:buNone/>
            </a:pPr>
            <a:r>
              <a:rPr lang="en-US" dirty="0"/>
              <a:t/>
            </a:r>
            <a:br>
              <a:rPr lang="en-US" dirty="0"/>
            </a:br>
            <a:endParaRPr lang="en-US" dirty="0"/>
          </a:p>
        </p:txBody>
      </p:sp>
    </p:spTree>
    <p:custDataLst>
      <p:tags r:id="rId1"/>
    </p:custDataLst>
    <p:extLst>
      <p:ext uri="{BB962C8B-B14F-4D97-AF65-F5344CB8AC3E}">
        <p14:creationId xmlns:p14="http://schemas.microsoft.com/office/powerpoint/2010/main" val="4280442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Vermont Progressive Employment Model</a:t>
            </a:r>
            <a:endParaRPr lang="en-US" b="1" dirty="0"/>
          </a:p>
        </p:txBody>
      </p:sp>
      <p:sp>
        <p:nvSpPr>
          <p:cNvPr id="3" name="Content Placeholder 2"/>
          <p:cNvSpPr>
            <a:spLocks noGrp="1"/>
          </p:cNvSpPr>
          <p:nvPr>
            <p:ph idx="1"/>
          </p:nvPr>
        </p:nvSpPr>
        <p:spPr>
          <a:xfrm>
            <a:off x="1295400" y="2204581"/>
            <a:ext cx="9601200" cy="4343400"/>
          </a:xfrm>
        </p:spPr>
        <p:txBody>
          <a:bodyPr/>
          <a:lstStyle/>
          <a:p>
            <a:pPr marL="0" indent="0">
              <a:buNone/>
            </a:pPr>
            <a:r>
              <a:rPr lang="en-US" dirty="0" smtClean="0">
                <a:latin typeface="Calibri" panose="020F0502020204030204" pitchFamily="34" charset="0"/>
                <a:cs typeface="Calibri" panose="020F0502020204030204" pitchFamily="34" charset="0"/>
              </a:rPr>
              <a:t>Many VR agencies are moving toward a “progressive employment” model. First labeled by Vermont VR and now used in several other states, the key principles are:</a:t>
            </a:r>
          </a:p>
          <a:p>
            <a:pPr marL="984250" indent="-342900">
              <a:buFont typeface="Wingdings" panose="05000000000000000000" pitchFamily="2" charset="2"/>
              <a:buChar char="ü"/>
            </a:pPr>
            <a:r>
              <a:rPr lang="en-US" dirty="0" smtClean="0">
                <a:latin typeface="Calibri" panose="020F0502020204030204" pitchFamily="34" charset="0"/>
                <a:cs typeface="Calibri" panose="020F0502020204030204" pitchFamily="34" charset="0"/>
              </a:rPr>
              <a:t>Everyone is ready for something (businesses and applicants)</a:t>
            </a:r>
          </a:p>
          <a:p>
            <a:pPr marL="984250" indent="-342900">
              <a:buFont typeface="Wingdings" panose="05000000000000000000" pitchFamily="2" charset="2"/>
              <a:buChar char="ü"/>
            </a:pPr>
            <a:r>
              <a:rPr lang="en-US" dirty="0" smtClean="0">
                <a:latin typeface="Calibri" panose="020F0502020204030204" pitchFamily="34" charset="0"/>
                <a:cs typeface="Calibri" panose="020F0502020204030204" pitchFamily="34" charset="0"/>
              </a:rPr>
              <a:t>Small success leads to further success</a:t>
            </a:r>
          </a:p>
          <a:p>
            <a:pPr marL="984250" indent="-342900">
              <a:buFont typeface="Wingdings" panose="05000000000000000000" pitchFamily="2" charset="2"/>
              <a:buChar char="ü"/>
            </a:pPr>
            <a:r>
              <a:rPr lang="en-US" dirty="0" smtClean="0">
                <a:latin typeface="Calibri" panose="020F0502020204030204" pitchFamily="34" charset="0"/>
                <a:cs typeface="Calibri" panose="020F0502020204030204" pitchFamily="34" charset="0"/>
              </a:rPr>
              <a:t>Offer flexibility and low risk to both the business and applicant</a:t>
            </a:r>
          </a:p>
          <a:p>
            <a:pPr marL="984250" indent="-342900">
              <a:buFont typeface="Wingdings" panose="05000000000000000000" pitchFamily="2" charset="2"/>
              <a:buChar char="ü"/>
            </a:pPr>
            <a:r>
              <a:rPr lang="en-US" dirty="0" smtClean="0">
                <a:latin typeface="Calibri" panose="020F0502020204030204" pitchFamily="34" charset="0"/>
                <a:cs typeface="Calibri" panose="020F0502020204030204" pitchFamily="34" charset="0"/>
              </a:rPr>
              <a:t>Eliminate the need to be “job ready”</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99535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Progressive Employment offers</a:t>
            </a:r>
            <a:r>
              <a:rPr lang="en-US" dirty="0" smtClean="0"/>
              <a:t>	</a:t>
            </a:r>
            <a:endParaRPr lang="en-US" dirty="0"/>
          </a:p>
        </p:txBody>
      </p:sp>
      <p:sp>
        <p:nvSpPr>
          <p:cNvPr id="3" name="Content Placeholder 2"/>
          <p:cNvSpPr>
            <a:spLocks noGrp="1"/>
          </p:cNvSpPr>
          <p:nvPr>
            <p:ph idx="1"/>
          </p:nvPr>
        </p:nvSpPr>
        <p:spPr>
          <a:xfrm>
            <a:off x="845820" y="1709802"/>
            <a:ext cx="10050780" cy="4947781"/>
          </a:xfrm>
        </p:spPr>
        <p:txBody>
          <a:bodyPr>
            <a:noAutofit/>
          </a:bodyPr>
          <a:lstStyle/>
          <a:p>
            <a:r>
              <a:rPr lang="en-US" dirty="0" smtClean="0">
                <a:latin typeface="Calibri" panose="020F0502020204030204" pitchFamily="34" charset="0"/>
                <a:cs typeface="Calibri" panose="020F0502020204030204" pitchFamily="34" charset="0"/>
              </a:rPr>
              <a:t>A continuum of placement options geared to the skills &amp; interests of the individual and the level of engagement negotiated with the business</a:t>
            </a:r>
          </a:p>
          <a:p>
            <a:r>
              <a:rPr lang="en-US" dirty="0" smtClean="0">
                <a:latin typeface="Calibri" panose="020F0502020204030204" pitchFamily="34" charset="0"/>
                <a:cs typeface="Calibri" panose="020F0502020204030204" pitchFamily="34" charset="0"/>
              </a:rPr>
              <a:t>A method to evaluate existing work skills, reduce fear, and identify training, support, or accommodation needs</a:t>
            </a:r>
          </a:p>
          <a:p>
            <a:r>
              <a:rPr lang="en-US" dirty="0" smtClean="0">
                <a:latin typeface="Calibri" panose="020F0502020204030204" pitchFamily="34" charset="0"/>
                <a:cs typeface="Calibri" panose="020F0502020204030204" pitchFamily="34" charset="0"/>
              </a:rPr>
              <a:t>Options:</a:t>
            </a:r>
          </a:p>
          <a:p>
            <a:pPr lvl="1">
              <a:buFont typeface="Wingdings" panose="05000000000000000000" pitchFamily="2" charset="2"/>
              <a:buChar char="Ø"/>
            </a:pPr>
            <a:r>
              <a:rPr lang="en-US" sz="2400" dirty="0" smtClean="0">
                <a:solidFill>
                  <a:srgbClr val="034680"/>
                </a:solidFill>
                <a:latin typeface="Calibri" panose="020F0502020204030204" pitchFamily="34" charset="0"/>
                <a:cs typeface="Calibri" panose="020F0502020204030204" pitchFamily="34" charset="0"/>
              </a:rPr>
              <a:t>Practice interview</a:t>
            </a:r>
          </a:p>
          <a:p>
            <a:pPr lvl="1">
              <a:buFont typeface="Wingdings" panose="05000000000000000000" pitchFamily="2" charset="2"/>
              <a:buChar char="Ø"/>
            </a:pPr>
            <a:r>
              <a:rPr lang="en-US" sz="2400" dirty="0" smtClean="0">
                <a:solidFill>
                  <a:srgbClr val="034680"/>
                </a:solidFill>
                <a:latin typeface="Calibri" panose="020F0502020204030204" pitchFamily="34" charset="0"/>
                <a:cs typeface="Calibri" panose="020F0502020204030204" pitchFamily="34" charset="0"/>
              </a:rPr>
              <a:t>Company tour</a:t>
            </a:r>
          </a:p>
          <a:p>
            <a:pPr lvl="1">
              <a:buFont typeface="Wingdings" panose="05000000000000000000" pitchFamily="2" charset="2"/>
              <a:buChar char="Ø"/>
            </a:pPr>
            <a:r>
              <a:rPr lang="en-US" sz="2400" dirty="0" smtClean="0">
                <a:solidFill>
                  <a:srgbClr val="034680"/>
                </a:solidFill>
                <a:latin typeface="Calibri" panose="020F0502020204030204" pitchFamily="34" charset="0"/>
                <a:cs typeface="Calibri" panose="020F0502020204030204" pitchFamily="34" charset="0"/>
              </a:rPr>
              <a:t>Job shadowing</a:t>
            </a:r>
          </a:p>
          <a:p>
            <a:pPr lvl="1">
              <a:buFont typeface="Wingdings" panose="05000000000000000000" pitchFamily="2" charset="2"/>
              <a:buChar char="Ø"/>
            </a:pPr>
            <a:r>
              <a:rPr lang="en-US" sz="2400" dirty="0" smtClean="0">
                <a:solidFill>
                  <a:srgbClr val="034680"/>
                </a:solidFill>
                <a:latin typeface="Calibri" panose="020F0502020204030204" pitchFamily="34" charset="0"/>
                <a:cs typeface="Calibri" panose="020F0502020204030204" pitchFamily="34" charset="0"/>
              </a:rPr>
              <a:t>Short term work experience/internship</a:t>
            </a:r>
          </a:p>
          <a:p>
            <a:pPr lvl="1">
              <a:buFont typeface="Wingdings" panose="05000000000000000000" pitchFamily="2" charset="2"/>
              <a:buChar char="Ø"/>
            </a:pPr>
            <a:r>
              <a:rPr lang="en-US" sz="2400" dirty="0" smtClean="0">
                <a:solidFill>
                  <a:srgbClr val="034680"/>
                </a:solidFill>
                <a:latin typeface="Calibri" panose="020F0502020204030204" pitchFamily="34" charset="0"/>
                <a:cs typeface="Calibri" panose="020F0502020204030204" pitchFamily="34" charset="0"/>
              </a:rPr>
              <a:t>On-the-job training</a:t>
            </a:r>
          </a:p>
          <a:p>
            <a:pPr lvl="1">
              <a:buFont typeface="Wingdings" panose="05000000000000000000" pitchFamily="2" charset="2"/>
              <a:buChar char="Ø"/>
            </a:pPr>
            <a:r>
              <a:rPr lang="en-US" sz="2400" dirty="0" smtClean="0">
                <a:solidFill>
                  <a:srgbClr val="034680"/>
                </a:solidFill>
                <a:latin typeface="Calibri" panose="020F0502020204030204" pitchFamily="34" charset="0"/>
                <a:cs typeface="Calibri" panose="020F0502020204030204" pitchFamily="34" charset="0"/>
              </a:rPr>
              <a:t>Temp to hire</a:t>
            </a:r>
            <a:endParaRPr lang="en-US" sz="2400" dirty="0">
              <a:solidFill>
                <a:srgbClr val="03468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3324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More on Vermont</a:t>
            </a:r>
            <a:r>
              <a:rPr lang="en-US" dirty="0" smtClean="0"/>
              <a:t>	</a:t>
            </a:r>
            <a:endParaRPr lang="en-US" dirty="0"/>
          </a:p>
        </p:txBody>
      </p:sp>
      <p:sp>
        <p:nvSpPr>
          <p:cNvPr id="3" name="Content Placeholder 2"/>
          <p:cNvSpPr>
            <a:spLocks noGrp="1"/>
          </p:cNvSpPr>
          <p:nvPr>
            <p:ph idx="1"/>
          </p:nvPr>
        </p:nvSpPr>
        <p:spPr>
          <a:xfrm>
            <a:off x="5747657" y="1903445"/>
            <a:ext cx="5746102" cy="4343400"/>
          </a:xfrm>
        </p:spPr>
        <p:txBody>
          <a:bodyPr/>
          <a:lstStyle/>
          <a:p>
            <a:pPr marL="0" indent="0">
              <a:buNone/>
            </a:pPr>
            <a:r>
              <a:rPr lang="en-US" dirty="0" smtClean="0">
                <a:latin typeface="Calibri" panose="020F0502020204030204" pitchFamily="34" charset="0"/>
                <a:cs typeface="Calibri" panose="020F0502020204030204" pitchFamily="34" charset="0"/>
              </a:rPr>
              <a:t>Vermont also contracts with CRPs to pay for co-located Business Account Managers (“BAMs”) who work alongside state staff to provide business services and develop Progressive Employment Opportunities.</a:t>
            </a:r>
          </a:p>
          <a:p>
            <a:pPr marL="0" indent="0">
              <a:buNone/>
            </a:pPr>
            <a:r>
              <a:rPr lang="en-US" dirty="0" smtClean="0">
                <a:latin typeface="Calibri" panose="020F0502020204030204" pitchFamily="34" charset="0"/>
                <a:cs typeface="Calibri" panose="020F0502020204030204" pitchFamily="34" charset="0"/>
              </a:rPr>
              <a:t>Local teams of VRCs and BAMs meet weekly for “</a:t>
            </a:r>
            <a:r>
              <a:rPr lang="en-US" dirty="0" err="1" smtClean="0">
                <a:latin typeface="Calibri" panose="020F0502020204030204" pitchFamily="34" charset="0"/>
                <a:cs typeface="Calibri" panose="020F0502020204030204" pitchFamily="34" charset="0"/>
              </a:rPr>
              <a:t>Jobsville</a:t>
            </a:r>
            <a:r>
              <a:rPr lang="en-US" dirty="0" smtClean="0">
                <a:latin typeface="Calibri" panose="020F0502020204030204" pitchFamily="34" charset="0"/>
                <a:cs typeface="Calibri" panose="020F0502020204030204" pitchFamily="34" charset="0"/>
              </a:rPr>
              <a:t>” meetings where labor market, business development, and challenging cases are shared.</a:t>
            </a:r>
            <a:endParaRPr lang="en-US" dirty="0">
              <a:latin typeface="Calibri" panose="020F0502020204030204" pitchFamily="34" charset="0"/>
              <a:cs typeface="Calibri" panose="020F0502020204030204" pitchFamily="34" charset="0"/>
            </a:endParaRPr>
          </a:p>
        </p:txBody>
      </p:sp>
      <p:pic>
        <p:nvPicPr>
          <p:cNvPr id="4" name="Picture 3" descr="Clip art of four people at a conference tab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021" y="2537927"/>
            <a:ext cx="3816289" cy="3243846"/>
          </a:xfrm>
          <a:prstGeom prst="rect">
            <a:avLst/>
          </a:prstGeom>
        </p:spPr>
      </p:pic>
    </p:spTree>
    <p:extLst>
      <p:ext uri="{BB962C8B-B14F-4D97-AF65-F5344CB8AC3E}">
        <p14:creationId xmlns:p14="http://schemas.microsoft.com/office/powerpoint/2010/main" val="632941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2"/>
                </a:solidFill>
              </a:rPr>
              <a:t>Project SEARCH</a:t>
            </a:r>
            <a:endParaRPr lang="en-US" b="1" dirty="0">
              <a:solidFill>
                <a:schemeClr val="bg2"/>
              </a:solidFill>
            </a:endParaRPr>
          </a:p>
        </p:txBody>
      </p:sp>
      <p:sp>
        <p:nvSpPr>
          <p:cNvPr id="3" name="Content Placeholder 2"/>
          <p:cNvSpPr>
            <a:spLocks noGrp="1"/>
          </p:cNvSpPr>
          <p:nvPr>
            <p:ph idx="1"/>
          </p:nvPr>
        </p:nvSpPr>
        <p:spPr>
          <a:xfrm>
            <a:off x="1295400" y="2292263"/>
            <a:ext cx="9601200" cy="4343400"/>
          </a:xfrm>
        </p:spPr>
        <p:txBody>
          <a:bodyPr>
            <a:noAutofit/>
          </a:bodyPr>
          <a:lstStyle/>
          <a:p>
            <a:r>
              <a:rPr lang="en-US" dirty="0" smtClean="0">
                <a:latin typeface="Calibri" panose="020F0502020204030204" pitchFamily="34" charset="0"/>
                <a:cs typeface="Calibri" panose="020F0502020204030204" pitchFamily="34" charset="0"/>
              </a:rPr>
              <a:t>Serving youth with developmental disabilities</a:t>
            </a:r>
            <a:endParaRPr lang="en-US" dirty="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Successful </a:t>
            </a:r>
            <a:r>
              <a:rPr lang="en-US" dirty="0">
                <a:latin typeface="Calibri" panose="020F0502020204030204" pitchFamily="34" charset="0"/>
                <a:cs typeface="Calibri" panose="020F0502020204030204" pitchFamily="34" charset="0"/>
              </a:rPr>
              <a:t>outcome is competitive employment in an integrated </a:t>
            </a:r>
            <a:r>
              <a:rPr lang="en-US" dirty="0" smtClean="0">
                <a:latin typeface="Calibri" panose="020F0502020204030204" pitchFamily="34" charset="0"/>
                <a:cs typeface="Calibri" panose="020F0502020204030204" pitchFamily="34" charset="0"/>
              </a:rPr>
              <a:t>setting</a:t>
            </a:r>
          </a:p>
          <a:p>
            <a:r>
              <a:rPr lang="en-US" dirty="0" smtClean="0">
                <a:latin typeface="Calibri" panose="020F0502020204030204" pitchFamily="34" charset="0"/>
                <a:cs typeface="Calibri" panose="020F0502020204030204" pitchFamily="34" charset="0"/>
              </a:rPr>
              <a:t>Business-led program offers</a:t>
            </a:r>
            <a:endParaRPr lang="en-US" dirty="0">
              <a:latin typeface="Calibri" panose="020F0502020204030204" pitchFamily="34" charset="0"/>
              <a:cs typeface="Calibri" panose="020F0502020204030204" pitchFamily="34" charset="0"/>
            </a:endParaRPr>
          </a:p>
          <a:p>
            <a:pPr lvl="1">
              <a:buFont typeface="Wingdings" panose="05000000000000000000" pitchFamily="2" charset="2"/>
              <a:buChar char="ü"/>
            </a:pPr>
            <a:r>
              <a:rPr lang="en-US" sz="2400" dirty="0">
                <a:solidFill>
                  <a:srgbClr val="034680"/>
                </a:solidFill>
                <a:latin typeface="Calibri" panose="020F0502020204030204" pitchFamily="34" charset="0"/>
                <a:cs typeface="Calibri" panose="020F0502020204030204" pitchFamily="34" charset="0"/>
              </a:rPr>
              <a:t>Employment in an integrated setting (that is, working alongside coworkers with and without disabilities</a:t>
            </a:r>
            <a:r>
              <a:rPr lang="en-US" sz="2400" dirty="0" smtClean="0">
                <a:solidFill>
                  <a:srgbClr val="034680"/>
                </a:solidFill>
                <a:latin typeface="Calibri" panose="020F0502020204030204" pitchFamily="34" charset="0"/>
                <a:cs typeface="Calibri" panose="020F0502020204030204" pitchFamily="34" charset="0"/>
              </a:rPr>
              <a:t>)</a:t>
            </a:r>
            <a:endParaRPr lang="en-US" sz="2400" dirty="0">
              <a:solidFill>
                <a:srgbClr val="C00000"/>
              </a:solidFill>
              <a:latin typeface="Calibri" panose="020F0502020204030204" pitchFamily="34" charset="0"/>
              <a:cs typeface="Calibri" panose="020F0502020204030204" pitchFamily="34" charset="0"/>
            </a:endParaRPr>
          </a:p>
          <a:p>
            <a:pPr lvl="1">
              <a:buFont typeface="Wingdings" panose="05000000000000000000" pitchFamily="2" charset="2"/>
              <a:buChar char="ü"/>
            </a:pPr>
            <a:r>
              <a:rPr lang="en-US" sz="2400" dirty="0">
                <a:solidFill>
                  <a:srgbClr val="034680"/>
                </a:solidFill>
                <a:latin typeface="Calibri" panose="020F0502020204030204" pitchFamily="34" charset="0"/>
                <a:cs typeface="Calibri" panose="020F0502020204030204" pitchFamily="34" charset="0"/>
              </a:rPr>
              <a:t>Year-round work (not seasonal employment)</a:t>
            </a:r>
          </a:p>
          <a:p>
            <a:pPr lvl="1">
              <a:buFont typeface="Wingdings" panose="05000000000000000000" pitchFamily="2" charset="2"/>
              <a:buChar char="ü"/>
            </a:pPr>
            <a:r>
              <a:rPr lang="en-US" sz="2400" dirty="0">
                <a:solidFill>
                  <a:srgbClr val="034680"/>
                </a:solidFill>
                <a:latin typeface="Calibri" panose="020F0502020204030204" pitchFamily="34" charset="0"/>
                <a:cs typeface="Calibri" panose="020F0502020204030204" pitchFamily="34" charset="0"/>
              </a:rPr>
              <a:t>16 hours/week or </a:t>
            </a:r>
            <a:r>
              <a:rPr lang="en-US" sz="2400" dirty="0" smtClean="0">
                <a:solidFill>
                  <a:srgbClr val="034680"/>
                </a:solidFill>
                <a:latin typeface="Calibri" panose="020F0502020204030204" pitchFamily="34" charset="0"/>
                <a:cs typeface="Calibri" panose="020F0502020204030204" pitchFamily="34" charset="0"/>
              </a:rPr>
              <a:t>more along with employment skills curriculum</a:t>
            </a:r>
            <a:endParaRPr lang="en-US" sz="2400" dirty="0">
              <a:solidFill>
                <a:srgbClr val="034680"/>
              </a:solidFill>
              <a:latin typeface="Calibri" panose="020F0502020204030204" pitchFamily="34" charset="0"/>
              <a:cs typeface="Calibri" panose="020F0502020204030204" pitchFamily="34" charset="0"/>
            </a:endParaRPr>
          </a:p>
          <a:p>
            <a:pPr lvl="1">
              <a:buFont typeface="Wingdings" panose="05000000000000000000" pitchFamily="2" charset="2"/>
              <a:buChar char="ü"/>
            </a:pPr>
            <a:r>
              <a:rPr lang="en-US" sz="2400" dirty="0">
                <a:solidFill>
                  <a:srgbClr val="034680"/>
                </a:solidFill>
                <a:latin typeface="Calibri" panose="020F0502020204030204" pitchFamily="34" charset="0"/>
                <a:cs typeface="Calibri" panose="020F0502020204030204" pitchFamily="34" charset="0"/>
              </a:rPr>
              <a:t>Minimum wage or </a:t>
            </a:r>
            <a:r>
              <a:rPr lang="en-US" sz="2400" dirty="0" smtClean="0">
                <a:solidFill>
                  <a:srgbClr val="034680"/>
                </a:solidFill>
                <a:latin typeface="Calibri" panose="020F0502020204030204" pitchFamily="34" charset="0"/>
                <a:cs typeface="Calibri" panose="020F0502020204030204" pitchFamily="34" charset="0"/>
              </a:rPr>
              <a:t>higher</a:t>
            </a:r>
            <a:endParaRPr lang="en-US" sz="2400" dirty="0">
              <a:solidFill>
                <a:srgbClr val="03468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39182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2"/>
                </a:solidFill>
              </a:rPr>
              <a:t>Project SEARCH</a:t>
            </a:r>
            <a:r>
              <a:rPr lang="en-US" b="1" dirty="0" smtClean="0">
                <a:solidFill>
                  <a:srgbClr val="C00000"/>
                </a:solidFill>
              </a:rPr>
              <a:t> </a:t>
            </a:r>
            <a:r>
              <a:rPr lang="en-US" b="1" dirty="0" smtClean="0"/>
              <a:t>Partners Include:</a:t>
            </a:r>
            <a:endParaRPr lang="en-US" b="1" dirty="0"/>
          </a:p>
        </p:txBody>
      </p:sp>
      <p:sp>
        <p:nvSpPr>
          <p:cNvPr id="3" name="Content Placeholder 2"/>
          <p:cNvSpPr>
            <a:spLocks noGrp="1"/>
          </p:cNvSpPr>
          <p:nvPr>
            <p:ph idx="1"/>
          </p:nvPr>
        </p:nvSpPr>
        <p:spPr>
          <a:xfrm>
            <a:off x="765110" y="1828800"/>
            <a:ext cx="11036746" cy="4754880"/>
          </a:xfrm>
        </p:spPr>
        <p:txBody>
          <a:bodyPr>
            <a:normAutofit fontScale="55000" lnSpcReduction="20000"/>
          </a:bodyPr>
          <a:lstStyle/>
          <a:p>
            <a:pPr marL="320040" lvl="1" indent="0">
              <a:buNone/>
            </a:pPr>
            <a:endParaRPr lang="en-US" sz="4400" dirty="0" smtClean="0">
              <a:solidFill>
                <a:srgbClr val="034680"/>
              </a:solidFill>
              <a:latin typeface="Calibri" panose="020F0502020204030204" pitchFamily="34" charset="0"/>
              <a:cs typeface="Calibri" panose="020F0502020204030204" pitchFamily="34" charset="0"/>
            </a:endParaRPr>
          </a:p>
          <a:p>
            <a:pPr lvl="2">
              <a:buFont typeface="Wingdings" panose="05000000000000000000" pitchFamily="2" charset="2"/>
              <a:buChar char="ü"/>
            </a:pPr>
            <a:r>
              <a:rPr lang="en-US" sz="4400" dirty="0" smtClean="0">
                <a:solidFill>
                  <a:srgbClr val="034680"/>
                </a:solidFill>
                <a:latin typeface="Calibri" panose="020F0502020204030204" pitchFamily="34" charset="0"/>
                <a:cs typeface="Calibri" panose="020F0502020204030204" pitchFamily="34" charset="0"/>
              </a:rPr>
              <a:t>Businesses (most often hospitals, sometimes hotels and State/Federal offices)</a:t>
            </a:r>
            <a:endParaRPr lang="en-US" sz="4400" dirty="0">
              <a:solidFill>
                <a:srgbClr val="034680"/>
              </a:solidFill>
              <a:latin typeface="Calibri" panose="020F0502020204030204" pitchFamily="34" charset="0"/>
              <a:cs typeface="Calibri" panose="020F0502020204030204" pitchFamily="34" charset="0"/>
            </a:endParaRPr>
          </a:p>
          <a:p>
            <a:pPr lvl="2">
              <a:buFont typeface="Wingdings" panose="05000000000000000000" pitchFamily="2" charset="2"/>
              <a:buChar char="ü"/>
            </a:pPr>
            <a:r>
              <a:rPr lang="en-US" sz="4400" dirty="0" smtClean="0">
                <a:solidFill>
                  <a:srgbClr val="034680"/>
                </a:solidFill>
                <a:latin typeface="Calibri" panose="020F0502020204030204" pitchFamily="34" charset="0"/>
                <a:cs typeface="Calibri" panose="020F0502020204030204" pitchFamily="34" charset="0"/>
              </a:rPr>
              <a:t>Education/Schools</a:t>
            </a:r>
            <a:endParaRPr lang="en-US" sz="4400" dirty="0">
              <a:solidFill>
                <a:srgbClr val="034680"/>
              </a:solidFill>
              <a:latin typeface="Calibri" panose="020F0502020204030204" pitchFamily="34" charset="0"/>
              <a:cs typeface="Calibri" panose="020F0502020204030204" pitchFamily="34" charset="0"/>
            </a:endParaRPr>
          </a:p>
          <a:p>
            <a:pPr lvl="2">
              <a:buFont typeface="Wingdings" panose="05000000000000000000" pitchFamily="2" charset="2"/>
              <a:buChar char="ü"/>
            </a:pPr>
            <a:r>
              <a:rPr lang="en-US" sz="4400" dirty="0">
                <a:solidFill>
                  <a:srgbClr val="034680"/>
                </a:solidFill>
                <a:latin typeface="Calibri" panose="020F0502020204030204" pitchFamily="34" charset="0"/>
                <a:cs typeface="Calibri" panose="020F0502020204030204" pitchFamily="34" charset="0"/>
              </a:rPr>
              <a:t>Vocational Rehabilitation</a:t>
            </a:r>
          </a:p>
          <a:p>
            <a:pPr lvl="2">
              <a:buFont typeface="Wingdings" panose="05000000000000000000" pitchFamily="2" charset="2"/>
              <a:buChar char="ü"/>
            </a:pPr>
            <a:r>
              <a:rPr lang="en-US" sz="4400" dirty="0">
                <a:solidFill>
                  <a:srgbClr val="034680"/>
                </a:solidFill>
                <a:latin typeface="Calibri" panose="020F0502020204030204" pitchFamily="34" charset="0"/>
                <a:cs typeface="Calibri" panose="020F0502020204030204" pitchFamily="34" charset="0"/>
              </a:rPr>
              <a:t>Community Rehabilitation Providers</a:t>
            </a:r>
          </a:p>
          <a:p>
            <a:pPr lvl="2">
              <a:buFont typeface="Wingdings" panose="05000000000000000000" pitchFamily="2" charset="2"/>
              <a:buChar char="ü"/>
            </a:pPr>
            <a:r>
              <a:rPr lang="en-US" sz="4400" dirty="0">
                <a:solidFill>
                  <a:srgbClr val="034680"/>
                </a:solidFill>
                <a:latin typeface="Calibri" panose="020F0502020204030204" pitchFamily="34" charset="0"/>
                <a:cs typeface="Calibri" panose="020F0502020204030204" pitchFamily="34" charset="0"/>
              </a:rPr>
              <a:t>Long-term Support Agencies</a:t>
            </a:r>
          </a:p>
          <a:p>
            <a:pPr lvl="2">
              <a:buFont typeface="Wingdings" panose="05000000000000000000" pitchFamily="2" charset="2"/>
              <a:buChar char="ü"/>
            </a:pPr>
            <a:r>
              <a:rPr lang="en-US" sz="4400" dirty="0">
                <a:solidFill>
                  <a:srgbClr val="034680"/>
                </a:solidFill>
                <a:latin typeface="Calibri" panose="020F0502020204030204" pitchFamily="34" charset="0"/>
                <a:cs typeface="Calibri" panose="020F0502020204030204" pitchFamily="34" charset="0"/>
              </a:rPr>
              <a:t>Families</a:t>
            </a:r>
          </a:p>
          <a:p>
            <a:pPr lvl="2">
              <a:buFont typeface="Wingdings" panose="05000000000000000000" pitchFamily="2" charset="2"/>
              <a:buChar char="ü"/>
            </a:pPr>
            <a:r>
              <a:rPr lang="en-US" sz="4400" dirty="0">
                <a:solidFill>
                  <a:srgbClr val="034680"/>
                </a:solidFill>
                <a:latin typeface="Calibri" panose="020F0502020204030204" pitchFamily="34" charset="0"/>
                <a:cs typeface="Calibri" panose="020F0502020204030204" pitchFamily="34" charset="0"/>
              </a:rPr>
              <a:t>Social Security Administration</a:t>
            </a:r>
          </a:p>
          <a:p>
            <a:r>
              <a:rPr lang="en-US" sz="4400" dirty="0" smtClean="0">
                <a:latin typeface="Calibri" panose="020F0502020204030204" pitchFamily="34" charset="0"/>
                <a:cs typeface="Calibri" panose="020F0502020204030204" pitchFamily="34" charset="0"/>
              </a:rPr>
              <a:t>Students work at </a:t>
            </a:r>
            <a:r>
              <a:rPr lang="en-US" sz="4400" dirty="0">
                <a:latin typeface="Calibri" panose="020F0502020204030204" pitchFamily="34" charset="0"/>
                <a:cs typeface="Calibri" panose="020F0502020204030204" pitchFamily="34" charset="0"/>
              </a:rPr>
              <a:t>the business each school day for a minimum of six hours for an entire academic </a:t>
            </a:r>
            <a:r>
              <a:rPr lang="en-US" sz="4400" dirty="0" smtClean="0">
                <a:latin typeface="Calibri" panose="020F0502020204030204" pitchFamily="34" charset="0"/>
                <a:cs typeface="Calibri" panose="020F0502020204030204" pitchFamily="34" charset="0"/>
              </a:rPr>
              <a:t>year, experiencing different tasks and locations.</a:t>
            </a:r>
            <a:endParaRPr lang="en-US" sz="4400" dirty="0">
              <a:latin typeface="Calibri" panose="020F0502020204030204" pitchFamily="34" charset="0"/>
              <a:cs typeface="Calibri" panose="020F0502020204030204" pitchFamily="34" charset="0"/>
            </a:endParaRPr>
          </a:p>
          <a:p>
            <a:r>
              <a:rPr lang="en-US" sz="4400" dirty="0" smtClean="0">
                <a:latin typeface="Calibri" panose="020F0502020204030204" pitchFamily="34" charset="0"/>
                <a:cs typeface="Calibri" panose="020F0502020204030204" pitchFamily="34" charset="0"/>
              </a:rPr>
              <a:t>Partners provide </a:t>
            </a:r>
            <a:r>
              <a:rPr lang="en-US" sz="4400" dirty="0">
                <a:latin typeface="Calibri" panose="020F0502020204030204" pitchFamily="34" charset="0"/>
                <a:cs typeface="Calibri" panose="020F0502020204030204" pitchFamily="34" charset="0"/>
              </a:rPr>
              <a:t>consistent on-site staff including a special education teacher from the school district and job coaches (usually funded by Vocational Rehabilitation and a supported employment agency and/or the school). </a:t>
            </a:r>
          </a:p>
          <a:p>
            <a:endParaRPr lang="en-US" dirty="0"/>
          </a:p>
        </p:txBody>
      </p:sp>
    </p:spTree>
    <p:extLst>
      <p:ext uri="{BB962C8B-B14F-4D97-AF65-F5344CB8AC3E}">
        <p14:creationId xmlns:p14="http://schemas.microsoft.com/office/powerpoint/2010/main" val="4147507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2"/>
                </a:solidFill>
              </a:rPr>
              <a:t>Washington School to Work (S2W)</a:t>
            </a:r>
            <a:endParaRPr lang="en-US" b="1" dirty="0">
              <a:solidFill>
                <a:schemeClr val="bg2"/>
              </a:solidFill>
            </a:endParaRPr>
          </a:p>
        </p:txBody>
      </p:sp>
      <p:sp>
        <p:nvSpPr>
          <p:cNvPr id="3" name="Content Placeholder 2"/>
          <p:cNvSpPr>
            <a:spLocks noGrp="1"/>
          </p:cNvSpPr>
          <p:nvPr>
            <p:ph idx="1"/>
          </p:nvPr>
        </p:nvSpPr>
        <p:spPr>
          <a:xfrm>
            <a:off x="719328" y="1828800"/>
            <a:ext cx="10177272" cy="1112461"/>
          </a:xfrm>
        </p:spPr>
        <p:txBody>
          <a:bodyPr>
            <a:normAutofit/>
          </a:bodyPr>
          <a:lstStyle/>
          <a:p>
            <a:r>
              <a:rPr lang="en-US" dirty="0" smtClean="0">
                <a:latin typeface="Calibri" panose="020F0502020204030204" pitchFamily="34" charset="0"/>
                <a:cs typeface="Calibri" panose="020F0502020204030204" pitchFamily="34" charset="0"/>
              </a:rPr>
              <a:t>S2W originated as </a:t>
            </a:r>
            <a:r>
              <a:rPr lang="en-US" dirty="0">
                <a:latin typeface="Calibri" panose="020F0502020204030204" pitchFamily="34" charset="0"/>
                <a:cs typeface="Calibri" panose="020F0502020204030204" pitchFamily="34" charset="0"/>
              </a:rPr>
              <a:t>a collaboration </a:t>
            </a:r>
            <a:r>
              <a:rPr lang="en-US" dirty="0" smtClean="0">
                <a:latin typeface="Calibri" panose="020F0502020204030204" pitchFamily="34" charset="0"/>
                <a:cs typeface="Calibri" panose="020F0502020204030204" pitchFamily="34" charset="0"/>
              </a:rPr>
              <a:t>among 17 </a:t>
            </a:r>
            <a:r>
              <a:rPr lang="en-US" dirty="0">
                <a:latin typeface="Calibri" panose="020F0502020204030204" pitchFamily="34" charset="0"/>
                <a:cs typeface="Calibri" panose="020F0502020204030204" pitchFamily="34" charset="0"/>
              </a:rPr>
              <a:t>King County school </a:t>
            </a:r>
            <a:r>
              <a:rPr lang="en-US" dirty="0" smtClean="0">
                <a:latin typeface="Calibri" panose="020F0502020204030204" pitchFamily="34" charset="0"/>
                <a:cs typeface="Calibri" panose="020F0502020204030204" pitchFamily="34" charset="0"/>
              </a:rPr>
              <a:t>districts</a:t>
            </a:r>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15 </a:t>
            </a:r>
            <a:r>
              <a:rPr lang="en-US" dirty="0">
                <a:latin typeface="Calibri" panose="020F0502020204030204" pitchFamily="34" charset="0"/>
                <a:cs typeface="Calibri" panose="020F0502020204030204" pitchFamily="34" charset="0"/>
              </a:rPr>
              <a:t>employment support </a:t>
            </a:r>
            <a:r>
              <a:rPr lang="en-US" dirty="0" smtClean="0">
                <a:latin typeface="Calibri" panose="020F0502020204030204" pitchFamily="34" charset="0"/>
                <a:cs typeface="Calibri" panose="020F0502020204030204" pitchFamily="34" charset="0"/>
              </a:rPr>
              <a:t>agencies (CRPs), the </a:t>
            </a:r>
            <a:r>
              <a:rPr lang="en-US" dirty="0">
                <a:latin typeface="Calibri" panose="020F0502020204030204" pitchFamily="34" charset="0"/>
                <a:cs typeface="Calibri" panose="020F0502020204030204" pitchFamily="34" charset="0"/>
              </a:rPr>
              <a:t>King County Work Training Program, </a:t>
            </a:r>
            <a:r>
              <a:rPr lang="en-US" dirty="0" smtClean="0">
                <a:latin typeface="Calibri" panose="020F0502020204030204" pitchFamily="34" charset="0"/>
                <a:cs typeface="Calibri" panose="020F0502020204030204" pitchFamily="34" charset="0"/>
              </a:rPr>
              <a:t>Washington DVR and DDD</a:t>
            </a:r>
          </a:p>
        </p:txBody>
      </p:sp>
      <p:pic>
        <p:nvPicPr>
          <p:cNvPr id="4" name="Picture 3" descr="Photo of young man with developmental disabilities driving a scooter past vending machines" title="School to Work"/>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6881" y="3226356"/>
            <a:ext cx="4015682" cy="2516076"/>
          </a:xfrm>
          <a:prstGeom prst="rect">
            <a:avLst/>
          </a:prstGeom>
        </p:spPr>
      </p:pic>
      <p:sp>
        <p:nvSpPr>
          <p:cNvPr id="5" name="Rectangle 4"/>
          <p:cNvSpPr/>
          <p:nvPr/>
        </p:nvSpPr>
        <p:spPr>
          <a:xfrm>
            <a:off x="7346880" y="5881223"/>
            <a:ext cx="4015683" cy="646331"/>
          </a:xfrm>
          <a:prstGeom prst="rect">
            <a:avLst/>
          </a:prstGeom>
        </p:spPr>
        <p:txBody>
          <a:bodyPr wrap="square">
            <a:spAutoFit/>
          </a:bodyPr>
          <a:lstStyle/>
          <a:p>
            <a:pPr algn="ctr"/>
            <a:r>
              <a:rPr lang="en-US" sz="1200" dirty="0"/>
              <a:t>http://www.kingcounty.gov/depts/community-human-services/developmental-disabilities/services/school-to-work.aspx</a:t>
            </a:r>
          </a:p>
        </p:txBody>
      </p:sp>
      <p:sp>
        <p:nvSpPr>
          <p:cNvPr id="6" name="TextBox 5"/>
          <p:cNvSpPr txBox="1"/>
          <p:nvPr/>
        </p:nvSpPr>
        <p:spPr>
          <a:xfrm>
            <a:off x="719328" y="3226356"/>
            <a:ext cx="6181344"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rgbClr val="034680"/>
                </a:solidFill>
                <a:latin typeface="Calibri" panose="020F0502020204030204" pitchFamily="34" charset="0"/>
                <a:cs typeface="Calibri" panose="020F0502020204030204" pitchFamily="34" charset="0"/>
              </a:rPr>
              <a:t>S2W takes a team approach. Students with developmental disabilities work with a job coach, their school, their parents, DVR, and DD to help them find a job before they leave </a:t>
            </a:r>
            <a:r>
              <a:rPr lang="en-US" sz="2400" dirty="0" smtClean="0">
                <a:solidFill>
                  <a:srgbClr val="034680"/>
                </a:solidFill>
                <a:latin typeface="Calibri" panose="020F0502020204030204" pitchFamily="34" charset="0"/>
                <a:cs typeface="Calibri" panose="020F0502020204030204" pitchFamily="34" charset="0"/>
              </a:rPr>
              <a:t>school</a:t>
            </a:r>
          </a:p>
          <a:p>
            <a:pPr marL="285750" indent="-285750">
              <a:buFont typeface="Arial" panose="020B0604020202020204" pitchFamily="34" charset="0"/>
              <a:buChar char="•"/>
            </a:pPr>
            <a:endParaRPr lang="en-US" sz="2400" dirty="0" smtClean="0">
              <a:solidFill>
                <a:srgbClr val="03468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400" dirty="0" smtClean="0">
                <a:solidFill>
                  <a:srgbClr val="034680"/>
                </a:solidFill>
                <a:latin typeface="Calibri" panose="020F0502020204030204" pitchFamily="34" charset="0"/>
                <a:cs typeface="Calibri" panose="020F0502020204030204" pitchFamily="34" charset="0"/>
              </a:rPr>
              <a:t>S2W is now active in seven WA counties</a:t>
            </a:r>
            <a:endParaRPr lang="en-US" sz="2400" dirty="0">
              <a:solidFill>
                <a:srgbClr val="03468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40556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2"/>
                </a:solidFill>
              </a:rPr>
              <a:t>Washington School to Work (S2W) – cont’d</a:t>
            </a:r>
            <a:endParaRPr lang="en-US" b="1" dirty="0">
              <a:solidFill>
                <a:schemeClr val="bg2"/>
              </a:solidFill>
            </a:endParaRPr>
          </a:p>
        </p:txBody>
      </p:sp>
      <p:sp>
        <p:nvSpPr>
          <p:cNvPr id="3" name="Content Placeholder 2"/>
          <p:cNvSpPr>
            <a:spLocks noGrp="1"/>
          </p:cNvSpPr>
          <p:nvPr>
            <p:ph idx="1"/>
          </p:nvPr>
        </p:nvSpPr>
        <p:spPr>
          <a:xfrm>
            <a:off x="719328" y="1828800"/>
            <a:ext cx="10177272" cy="4791456"/>
          </a:xfrm>
        </p:spPr>
        <p:txBody>
          <a:bodyPr>
            <a:normAutofit lnSpcReduction="10000"/>
          </a:bodyPr>
          <a:lstStyle/>
          <a:p>
            <a:r>
              <a:rPr lang="en-US" dirty="0" smtClean="0">
                <a:latin typeface="Calibri" panose="020F0502020204030204" pitchFamily="34" charset="0"/>
                <a:cs typeface="Calibri" panose="020F0502020204030204" pitchFamily="34" charset="0"/>
              </a:rPr>
              <a:t>Job development and coaching staff are provided by CRPs and assigned to a specific school (or schools)</a:t>
            </a:r>
          </a:p>
          <a:p>
            <a:r>
              <a:rPr lang="en-US" dirty="0" smtClean="0">
                <a:latin typeface="Calibri" panose="020F0502020204030204" pitchFamily="34" charset="0"/>
                <a:cs typeface="Calibri" panose="020F0502020204030204" pitchFamily="34" charset="0"/>
              </a:rPr>
              <a:t>CRP staff work with school staff to provide discovery/assessment activities leading to job development, placement, and training/support based on an IPE developed with the VR Counselor</a:t>
            </a:r>
          </a:p>
          <a:p>
            <a:r>
              <a:rPr lang="en-US" dirty="0" smtClean="0">
                <a:latin typeface="Calibri" panose="020F0502020204030204" pitchFamily="34" charset="0"/>
                <a:cs typeface="Calibri" panose="020F0502020204030204" pitchFamily="34" charset="0"/>
              </a:rPr>
              <a:t>VR contracts with and pays </a:t>
            </a:r>
            <a:r>
              <a:rPr lang="en-US" u="sng" dirty="0" smtClean="0">
                <a:latin typeface="Calibri" panose="020F0502020204030204" pitchFamily="34" charset="0"/>
                <a:cs typeface="Calibri" panose="020F0502020204030204" pitchFamily="34" charset="0"/>
              </a:rPr>
              <a:t>the county DD agency </a:t>
            </a:r>
            <a:r>
              <a:rPr lang="en-US" dirty="0" smtClean="0">
                <a:latin typeface="Calibri" panose="020F0502020204030204" pitchFamily="34" charset="0"/>
                <a:cs typeface="Calibri" panose="020F0502020204030204" pitchFamily="34" charset="0"/>
              </a:rPr>
              <a:t>a flat fee of $8,670 at the time of each student’s job stabilization and transition to DD funded long-term support (Extended Services)</a:t>
            </a:r>
          </a:p>
          <a:p>
            <a:r>
              <a:rPr lang="en-US" dirty="0" smtClean="0">
                <a:latin typeface="Calibri" panose="020F0502020204030204" pitchFamily="34" charset="0"/>
                <a:cs typeface="Calibri" panose="020F0502020204030204" pitchFamily="34" charset="0"/>
              </a:rPr>
              <a:t>Participating counties contract with and pay their CRPs in various ways – monthly payments, outcome payments, incentive payments, etc.</a:t>
            </a:r>
          </a:p>
          <a:p>
            <a:r>
              <a:rPr lang="en-US" dirty="0" smtClean="0">
                <a:latin typeface="Calibri" panose="020F0502020204030204" pitchFamily="34" charset="0"/>
                <a:cs typeface="Calibri" panose="020F0502020204030204" pitchFamily="34" charset="0"/>
              </a:rPr>
              <a:t>In some areas, schools also provide FTEs to do job development and placement as part of their transition program</a:t>
            </a:r>
          </a:p>
        </p:txBody>
      </p:sp>
    </p:spTree>
    <p:extLst>
      <p:ext uri="{BB962C8B-B14F-4D97-AF65-F5344CB8AC3E}">
        <p14:creationId xmlns:p14="http://schemas.microsoft.com/office/powerpoint/2010/main" val="602648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9" y="255134"/>
            <a:ext cx="9806710" cy="1036850"/>
          </a:xfrm>
        </p:spPr>
        <p:txBody>
          <a:bodyPr/>
          <a:lstStyle/>
          <a:p>
            <a:r>
              <a:rPr lang="en-US" b="1" dirty="0" smtClean="0"/>
              <a:t>Self-Employment Overview</a:t>
            </a:r>
            <a:endParaRPr lang="en-US" b="1" dirty="0"/>
          </a:p>
        </p:txBody>
      </p:sp>
      <p:sp>
        <p:nvSpPr>
          <p:cNvPr id="3" name="Content Placeholder 2"/>
          <p:cNvSpPr>
            <a:spLocks noGrp="1"/>
          </p:cNvSpPr>
          <p:nvPr>
            <p:ph idx="1"/>
          </p:nvPr>
        </p:nvSpPr>
        <p:spPr>
          <a:xfrm>
            <a:off x="1295399" y="2165927"/>
            <a:ext cx="9601200" cy="4692073"/>
          </a:xfrm>
        </p:spPr>
        <p:txBody>
          <a:bodyPr>
            <a:normAutofit/>
          </a:bodyPr>
          <a:lstStyle/>
          <a:p>
            <a:pPr marL="0" indent="0">
              <a:buNone/>
            </a:pPr>
            <a:r>
              <a:rPr lang="en-US" b="1" dirty="0" smtClean="0">
                <a:latin typeface="Calibri" panose="020F0502020204030204" pitchFamily="34" charset="0"/>
                <a:cs typeface="Calibri" panose="020F0502020204030204" pitchFamily="34" charset="0"/>
              </a:rPr>
              <a:t>Self-employment; still a viable option</a:t>
            </a:r>
          </a:p>
          <a:p>
            <a:r>
              <a:rPr lang="en-US" dirty="0" smtClean="0">
                <a:latin typeface="Calibri" panose="020F0502020204030204" pitchFamily="34" charset="0"/>
                <a:cs typeface="Calibri" panose="020F0502020204030204" pitchFamily="34" charset="0"/>
              </a:rPr>
              <a:t>Self-employment remains a viable option and can evolve from a variety of VR service approaches including Supported &amp; Customized Employment</a:t>
            </a:r>
            <a:endParaRPr lang="en-US" sz="1600" dirty="0" smtClean="0">
              <a:latin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cs typeface="Calibri" panose="020F0502020204030204" pitchFamily="34" charset="0"/>
              </a:rPr>
              <a:t>Self employment is considered “competitive integrated employment” if it results in an income that is comparable to that earned by:</a:t>
            </a:r>
          </a:p>
          <a:p>
            <a:pPr lvl="1"/>
            <a:r>
              <a:rPr lang="en-US" sz="2400" dirty="0">
                <a:solidFill>
                  <a:srgbClr val="034680"/>
                </a:solidFill>
                <a:latin typeface="Calibri" panose="020F0502020204030204" pitchFamily="34" charset="0"/>
                <a:cs typeface="Calibri" panose="020F0502020204030204" pitchFamily="34" charset="0"/>
              </a:rPr>
              <a:t>Other individuals who do not have disabilities</a:t>
            </a:r>
          </a:p>
          <a:p>
            <a:pPr lvl="1"/>
            <a:r>
              <a:rPr lang="en-US" sz="2400" dirty="0">
                <a:solidFill>
                  <a:srgbClr val="034680"/>
                </a:solidFill>
                <a:latin typeface="Calibri" panose="020F0502020204030204" pitchFamily="34" charset="0"/>
                <a:cs typeface="Calibri" panose="020F0502020204030204" pitchFamily="34" charset="0"/>
              </a:rPr>
              <a:t>Who are self-employed in similar occupations or on similar tasks</a:t>
            </a:r>
          </a:p>
          <a:p>
            <a:pPr lvl="1"/>
            <a:r>
              <a:rPr lang="en-US" sz="2400" dirty="0">
                <a:solidFill>
                  <a:srgbClr val="034680"/>
                </a:solidFill>
                <a:latin typeface="Calibri" panose="020F0502020204030204" pitchFamily="34" charset="0"/>
                <a:cs typeface="Calibri" panose="020F0502020204030204" pitchFamily="34" charset="0"/>
              </a:rPr>
              <a:t>And who have similar training, experience, and skills</a:t>
            </a:r>
          </a:p>
        </p:txBody>
      </p:sp>
    </p:spTree>
    <p:extLst>
      <p:ext uri="{BB962C8B-B14F-4D97-AF65-F5344CB8AC3E}">
        <p14:creationId xmlns:p14="http://schemas.microsoft.com/office/powerpoint/2010/main" val="314773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208" y="255134"/>
            <a:ext cx="9423919" cy="1036850"/>
          </a:xfrm>
        </p:spPr>
        <p:txBody>
          <a:bodyPr>
            <a:normAutofit/>
          </a:bodyPr>
          <a:lstStyle/>
          <a:p>
            <a:r>
              <a:rPr lang="en-US" b="1" dirty="0" smtClean="0"/>
              <a:t>Self-Employment as a SE or CE approach</a:t>
            </a:r>
            <a:endParaRPr lang="en-US" b="1" dirty="0"/>
          </a:p>
        </p:txBody>
      </p:sp>
      <p:sp>
        <p:nvSpPr>
          <p:cNvPr id="3" name="Content Placeholder 2"/>
          <p:cNvSpPr>
            <a:spLocks noGrp="1"/>
          </p:cNvSpPr>
          <p:nvPr>
            <p:ph idx="1"/>
          </p:nvPr>
        </p:nvSpPr>
        <p:spPr>
          <a:xfrm>
            <a:off x="1295400" y="1604866"/>
            <a:ext cx="9601200" cy="4945224"/>
          </a:xfrm>
        </p:spPr>
        <p:txBody>
          <a:bodyPr>
            <a:noAutofit/>
          </a:bodyPr>
          <a:lstStyle/>
          <a:p>
            <a:pPr marL="320040" lvl="1" indent="0">
              <a:buNone/>
            </a:pPr>
            <a:endParaRPr lang="en-US" sz="2400" dirty="0">
              <a:latin typeface="Calibri" panose="020F0502020204030204" pitchFamily="34" charset="0"/>
              <a:cs typeface="Calibri" panose="020F0502020204030204" pitchFamily="34" charset="0"/>
            </a:endParaRPr>
          </a:p>
          <a:p>
            <a:pPr marL="0" indent="0">
              <a:buNone/>
            </a:pPr>
            <a:r>
              <a:rPr lang="en-US" dirty="0" smtClean="0">
                <a:latin typeface="Calibri" panose="020F0502020204030204" pitchFamily="34" charset="0"/>
                <a:cs typeface="Calibri" panose="020F0502020204030204" pitchFamily="34" charset="0"/>
              </a:rPr>
              <a:t>Self employment could involve:</a:t>
            </a:r>
          </a:p>
          <a:p>
            <a:pPr marL="0" indent="0">
              <a:buNone/>
            </a:pPr>
            <a:endParaRPr lang="en-US" sz="1600" dirty="0" smtClean="0">
              <a:latin typeface="Calibri" panose="020F0502020204030204" pitchFamily="34" charset="0"/>
              <a:cs typeface="Calibri" panose="020F0502020204030204" pitchFamily="34" charset="0"/>
            </a:endParaRPr>
          </a:p>
          <a:p>
            <a:pPr lvl="1"/>
            <a:r>
              <a:rPr lang="en-US" sz="2400" dirty="0" smtClean="0">
                <a:solidFill>
                  <a:srgbClr val="034680"/>
                </a:solidFill>
                <a:latin typeface="Calibri" panose="020F0502020204030204" pitchFamily="34" charset="0"/>
                <a:cs typeface="Calibri" panose="020F0502020204030204" pitchFamily="34" charset="0"/>
              </a:rPr>
              <a:t>Business within a business</a:t>
            </a:r>
          </a:p>
          <a:p>
            <a:pPr lvl="1"/>
            <a:r>
              <a:rPr lang="en-US" sz="2400" dirty="0" smtClean="0">
                <a:solidFill>
                  <a:srgbClr val="034680"/>
                </a:solidFill>
                <a:latin typeface="Calibri" panose="020F0502020204030204" pitchFamily="34" charset="0"/>
                <a:cs typeface="Calibri" panose="020F0502020204030204" pitchFamily="34" charset="0"/>
              </a:rPr>
              <a:t>Resource ownership (e.g. owning equipment that is rented/leased out)</a:t>
            </a:r>
          </a:p>
          <a:p>
            <a:pPr lvl="1"/>
            <a:r>
              <a:rPr lang="en-US" sz="2400" dirty="0" smtClean="0">
                <a:solidFill>
                  <a:srgbClr val="034680"/>
                </a:solidFill>
                <a:latin typeface="Calibri" panose="020F0502020204030204" pitchFamily="34" charset="0"/>
                <a:cs typeface="Calibri" panose="020F0502020204030204" pitchFamily="34" charset="0"/>
              </a:rPr>
              <a:t>Sole proprietorship</a:t>
            </a:r>
          </a:p>
          <a:p>
            <a:pPr lvl="1"/>
            <a:r>
              <a:rPr lang="en-US" sz="2400" dirty="0" smtClean="0">
                <a:solidFill>
                  <a:srgbClr val="034680"/>
                </a:solidFill>
                <a:latin typeface="Calibri" panose="020F0502020204030204" pitchFamily="34" charset="0"/>
                <a:cs typeface="Calibri" panose="020F0502020204030204" pitchFamily="34" charset="0"/>
              </a:rPr>
              <a:t>Limited partnerships</a:t>
            </a:r>
          </a:p>
        </p:txBody>
      </p:sp>
    </p:spTree>
    <p:extLst>
      <p:ext uri="{BB962C8B-B14F-4D97-AF65-F5344CB8AC3E}">
        <p14:creationId xmlns:p14="http://schemas.microsoft.com/office/powerpoint/2010/main" val="232767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Supported Self-Employment</a:t>
            </a:r>
            <a:endParaRPr lang="en-US" b="1" dirty="0"/>
          </a:p>
        </p:txBody>
      </p:sp>
      <p:sp>
        <p:nvSpPr>
          <p:cNvPr id="3" name="Content Placeholder 2"/>
          <p:cNvSpPr>
            <a:spLocks noGrp="1"/>
          </p:cNvSpPr>
          <p:nvPr>
            <p:ph idx="1"/>
          </p:nvPr>
        </p:nvSpPr>
        <p:spPr>
          <a:xfrm>
            <a:off x="615820" y="1959428"/>
            <a:ext cx="10280780" cy="4627983"/>
          </a:xfrm>
        </p:spPr>
        <p:txBody>
          <a:bodyPr>
            <a:normAutofit lnSpcReduction="10000"/>
          </a:bodyPr>
          <a:lstStyle/>
          <a:p>
            <a:pPr marL="0" indent="0">
              <a:buNone/>
            </a:pPr>
            <a:r>
              <a:rPr lang="en-US" dirty="0" smtClean="0">
                <a:latin typeface="Calibri" panose="020F0502020204030204" pitchFamily="34" charset="0"/>
                <a:cs typeface="Calibri" panose="020F0502020204030204" pitchFamily="34" charset="0"/>
              </a:rPr>
              <a:t>Business owners don’t have to be able to do everything on their own.  Examples of supports arranged to promote success in a window cleaning business:</a:t>
            </a:r>
          </a:p>
          <a:p>
            <a:pPr lvl="1"/>
            <a:r>
              <a:rPr lang="en-US" sz="2400" dirty="0" smtClean="0">
                <a:solidFill>
                  <a:srgbClr val="034680"/>
                </a:solidFill>
                <a:latin typeface="Calibri" panose="020F0502020204030204" pitchFamily="34" charset="0"/>
                <a:cs typeface="Calibri" panose="020F0502020204030204" pitchFamily="34" charset="0"/>
              </a:rPr>
              <a:t>Record-keeping procedures to ensure good business practice – Small Business Development Center &amp; parents &amp; employment specialist</a:t>
            </a:r>
          </a:p>
          <a:p>
            <a:pPr lvl="1"/>
            <a:r>
              <a:rPr lang="en-US" sz="2400" dirty="0" smtClean="0">
                <a:solidFill>
                  <a:srgbClr val="034680"/>
                </a:solidFill>
                <a:latin typeface="Calibri" panose="020F0502020204030204" pitchFamily="34" charset="0"/>
                <a:cs typeface="Calibri" panose="020F0502020204030204" pitchFamily="34" charset="0"/>
              </a:rPr>
              <a:t>Assistance with bidding on jobs – parents</a:t>
            </a:r>
          </a:p>
          <a:p>
            <a:pPr lvl="1"/>
            <a:r>
              <a:rPr lang="en-US" sz="2400" dirty="0" smtClean="0">
                <a:solidFill>
                  <a:srgbClr val="034680"/>
                </a:solidFill>
                <a:latin typeface="Calibri" panose="020F0502020204030204" pitchFamily="34" charset="0"/>
                <a:cs typeface="Calibri" panose="020F0502020204030204" pitchFamily="34" charset="0"/>
              </a:rPr>
              <a:t>Training on all aspects of window cleaning business – A professional staff person with Clearview &amp; Precision Power Washing</a:t>
            </a:r>
          </a:p>
          <a:p>
            <a:pPr lvl="1"/>
            <a:r>
              <a:rPr lang="en-US" sz="2400" dirty="0" smtClean="0">
                <a:solidFill>
                  <a:srgbClr val="034680"/>
                </a:solidFill>
                <a:latin typeface="Calibri" panose="020F0502020204030204" pitchFamily="34" charset="0"/>
                <a:cs typeface="Calibri" panose="020F0502020204030204" pitchFamily="34" charset="0"/>
              </a:rPr>
              <a:t>Assistance with using window cleaning software, simplifying procedures – </a:t>
            </a:r>
            <a:r>
              <a:rPr lang="en-US" sz="2400" dirty="0">
                <a:solidFill>
                  <a:srgbClr val="034680"/>
                </a:solidFill>
                <a:latin typeface="Calibri" panose="020F0502020204030204" pitchFamily="34" charset="0"/>
                <a:cs typeface="Calibri" panose="020F0502020204030204" pitchFamily="34" charset="0"/>
              </a:rPr>
              <a:t>A professional staff </a:t>
            </a:r>
            <a:r>
              <a:rPr lang="en-US" sz="2400" dirty="0" smtClean="0">
                <a:solidFill>
                  <a:srgbClr val="034680"/>
                </a:solidFill>
                <a:latin typeface="Calibri" panose="020F0502020204030204" pitchFamily="34" charset="0"/>
                <a:cs typeface="Calibri" panose="020F0502020204030204" pitchFamily="34" charset="0"/>
              </a:rPr>
              <a:t>person and consumer’s parents</a:t>
            </a:r>
          </a:p>
          <a:p>
            <a:pPr lvl="1"/>
            <a:r>
              <a:rPr lang="en-US" sz="2400" dirty="0" smtClean="0">
                <a:solidFill>
                  <a:srgbClr val="034680"/>
                </a:solidFill>
                <a:latin typeface="Calibri" panose="020F0502020204030204" pitchFamily="34" charset="0"/>
                <a:cs typeface="Calibri" panose="020F0502020204030204" pitchFamily="34" charset="0"/>
              </a:rPr>
              <a:t>Taxes, salary, quarterly reports etc. – hired an accountant/tax consultant</a:t>
            </a:r>
          </a:p>
          <a:p>
            <a:pPr lvl="1"/>
            <a:r>
              <a:rPr lang="en-US" sz="2400" dirty="0" smtClean="0">
                <a:solidFill>
                  <a:srgbClr val="034680"/>
                </a:solidFill>
                <a:latin typeface="Calibri" panose="020F0502020204030204" pitchFamily="34" charset="0"/>
                <a:cs typeface="Calibri" panose="020F0502020204030204" pitchFamily="34" charset="0"/>
              </a:rPr>
              <a:t>Job coaching when needed – employment specialist </a:t>
            </a:r>
            <a:r>
              <a:rPr lang="en-US" dirty="0" smtClean="0"/>
              <a:t/>
            </a:r>
            <a:br>
              <a:rPr lang="en-US" dirty="0" smtClean="0"/>
            </a:br>
            <a:endParaRPr lang="en-US" dirty="0" smtClean="0"/>
          </a:p>
        </p:txBody>
      </p:sp>
      <p:sp>
        <p:nvSpPr>
          <p:cNvPr id="4" name="TextBox 3"/>
          <p:cNvSpPr txBox="1"/>
          <p:nvPr/>
        </p:nvSpPr>
        <p:spPr>
          <a:xfrm>
            <a:off x="9181323" y="5776050"/>
            <a:ext cx="2817845" cy="646331"/>
          </a:xfrm>
          <a:prstGeom prst="rect">
            <a:avLst/>
          </a:prstGeom>
          <a:noFill/>
          <a:ln>
            <a:solidFill>
              <a:srgbClr val="034680"/>
            </a:solidFill>
          </a:ln>
        </p:spPr>
        <p:txBody>
          <a:bodyPr wrap="square" rtlCol="0">
            <a:spAutoFit/>
          </a:bodyPr>
          <a:lstStyle/>
          <a:p>
            <a:r>
              <a:rPr lang="en-US" dirty="0" smtClean="0"/>
              <a:t>Info shared by Roger Shelley, U of Alaska CHD</a:t>
            </a:r>
            <a:endParaRPr lang="en-US" dirty="0"/>
          </a:p>
        </p:txBody>
      </p:sp>
    </p:spTree>
    <p:extLst>
      <p:ext uri="{BB962C8B-B14F-4D97-AF65-F5344CB8AC3E}">
        <p14:creationId xmlns:p14="http://schemas.microsoft.com/office/powerpoint/2010/main" val="3978614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9" y="255134"/>
            <a:ext cx="9806710" cy="1036850"/>
          </a:xfrm>
        </p:spPr>
        <p:txBody>
          <a:bodyPr/>
          <a:lstStyle/>
          <a:p>
            <a:r>
              <a:rPr lang="en-US" b="1" dirty="0" smtClean="0">
                <a:latin typeface="Calibri" panose="020F0502020204030204" pitchFamily="34" charset="0"/>
                <a:cs typeface="Calibri" panose="020F0502020204030204" pitchFamily="34" charset="0"/>
              </a:rPr>
              <a:t>Competitive Integrated Employment (CIE), continued</a:t>
            </a:r>
            <a:endParaRPr lang="en-US"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295400" y="1828799"/>
            <a:ext cx="9601200" cy="4535055"/>
          </a:xfrm>
        </p:spPr>
        <p:txBody>
          <a:bodyPr>
            <a:normAutofit lnSpcReduction="10000"/>
          </a:bodyPr>
          <a:lstStyle/>
          <a:p>
            <a:pPr marL="0" indent="0">
              <a:buNone/>
            </a:pPr>
            <a:r>
              <a:rPr lang="en-US" b="1" dirty="0" smtClean="0">
                <a:latin typeface="Calibri" panose="020F0502020204030204" pitchFamily="34" charset="0"/>
                <a:cs typeface="Calibri" panose="020F0502020204030204" pitchFamily="34" charset="0"/>
              </a:rPr>
              <a:t>In order meet a CIE outcome, the worksite must meet two criteria:    </a:t>
            </a:r>
            <a:endParaRPr lang="en-US" dirty="0" smtClean="0">
              <a:solidFill>
                <a:srgbClr val="034680"/>
              </a:solidFill>
              <a:latin typeface="Calibri" panose="020F0502020204030204" pitchFamily="34" charset="0"/>
              <a:cs typeface="Calibri" panose="020F0502020204030204" pitchFamily="34" charset="0"/>
            </a:endParaRPr>
          </a:p>
          <a:p>
            <a:pPr marL="662940" lvl="1" indent="-342900">
              <a:buFont typeface="+mj-lt"/>
              <a:buAutoNum type="arabicPeriod"/>
            </a:pPr>
            <a:r>
              <a:rPr lang="en-US" sz="2400" dirty="0" smtClean="0">
                <a:solidFill>
                  <a:srgbClr val="034680"/>
                </a:solidFill>
                <a:latin typeface="Calibri" panose="020F0502020204030204" pitchFamily="34" charset="0"/>
                <a:cs typeface="Calibri" panose="020F0502020204030204" pitchFamily="34" charset="0"/>
              </a:rPr>
              <a:t>Typically found in the community where </a:t>
            </a:r>
            <a:r>
              <a:rPr lang="en-US" sz="2400" dirty="0">
                <a:solidFill>
                  <a:srgbClr val="034680"/>
                </a:solidFill>
                <a:latin typeface="Calibri" panose="020F0502020204030204" pitchFamily="34" charset="0"/>
                <a:cs typeface="Calibri" panose="020F0502020204030204" pitchFamily="34" charset="0"/>
              </a:rPr>
              <a:t>the consumer regularly interacts, while performing their duties, with people </a:t>
            </a:r>
            <a:r>
              <a:rPr lang="en-US" sz="2400" dirty="0" smtClean="0">
                <a:solidFill>
                  <a:srgbClr val="034680"/>
                </a:solidFill>
                <a:latin typeface="Calibri" panose="020F0502020204030204" pitchFamily="34" charset="0"/>
                <a:cs typeface="Calibri" panose="020F0502020204030204" pitchFamily="34" charset="0"/>
              </a:rPr>
              <a:t>without disabilities (i.e. </a:t>
            </a:r>
            <a:r>
              <a:rPr lang="en-US" sz="2400" b="1" dirty="0" smtClean="0">
                <a:solidFill>
                  <a:srgbClr val="034680"/>
                </a:solidFill>
                <a:latin typeface="Calibri" panose="020F0502020204030204" pitchFamily="34" charset="0"/>
                <a:cs typeface="Calibri" panose="020F0502020204030204" pitchFamily="34" charset="0"/>
              </a:rPr>
              <a:t>"integrated </a:t>
            </a:r>
            <a:r>
              <a:rPr lang="en-US" sz="2400" b="1" dirty="0">
                <a:solidFill>
                  <a:srgbClr val="034680"/>
                </a:solidFill>
                <a:latin typeface="Calibri" panose="020F0502020204030204" pitchFamily="34" charset="0"/>
                <a:cs typeface="Calibri" panose="020F0502020204030204" pitchFamily="34" charset="0"/>
              </a:rPr>
              <a:t>setting</a:t>
            </a:r>
            <a:r>
              <a:rPr lang="en-US" sz="2400" dirty="0" smtClean="0">
                <a:solidFill>
                  <a:srgbClr val="034680"/>
                </a:solidFill>
                <a:latin typeface="Calibri" panose="020F0502020204030204" pitchFamily="34" charset="0"/>
                <a:cs typeface="Calibri" panose="020F0502020204030204" pitchFamily="34" charset="0"/>
              </a:rPr>
              <a:t>”)  </a:t>
            </a:r>
          </a:p>
          <a:p>
            <a:pPr marL="662940" lvl="1" indent="-342900">
              <a:buFont typeface="+mj-lt"/>
              <a:buAutoNum type="arabicPeriod"/>
            </a:pPr>
            <a:r>
              <a:rPr lang="en-US" sz="2400" dirty="0" smtClean="0">
                <a:solidFill>
                  <a:srgbClr val="034680"/>
                </a:solidFill>
                <a:latin typeface="Calibri" panose="020F0502020204030204" pitchFamily="34" charset="0"/>
                <a:cs typeface="Calibri" panose="020F0502020204030204" pitchFamily="34" charset="0"/>
              </a:rPr>
              <a:t>AND where those interactions typically occur </a:t>
            </a:r>
            <a:r>
              <a:rPr lang="en-US" sz="2400" dirty="0">
                <a:solidFill>
                  <a:srgbClr val="034680"/>
                </a:solidFill>
                <a:latin typeface="Calibri" panose="020F0502020204030204" pitchFamily="34" charset="0"/>
                <a:cs typeface="Calibri" panose="020F0502020204030204" pitchFamily="34" charset="0"/>
              </a:rPr>
              <a:t>in comparable </a:t>
            </a:r>
            <a:r>
              <a:rPr lang="en-US" sz="2400" dirty="0" smtClean="0">
                <a:solidFill>
                  <a:srgbClr val="034680"/>
                </a:solidFill>
                <a:latin typeface="Calibri" panose="020F0502020204030204" pitchFamily="34" charset="0"/>
                <a:cs typeface="Calibri" panose="020F0502020204030204" pitchFamily="34" charset="0"/>
              </a:rPr>
              <a:t>positions for individuals without disabilities. </a:t>
            </a:r>
          </a:p>
          <a:p>
            <a:pPr marL="914400" lvl="1"/>
            <a:r>
              <a:rPr lang="en-US" sz="2400" dirty="0">
                <a:solidFill>
                  <a:srgbClr val="034680"/>
                </a:solidFill>
                <a:latin typeface="Calibri" panose="020F0502020204030204" pitchFamily="34" charset="0"/>
                <a:cs typeface="Calibri" panose="020F0502020204030204" pitchFamily="34" charset="0"/>
              </a:rPr>
              <a:t>T</a:t>
            </a:r>
            <a:r>
              <a:rPr lang="en-US" sz="2400" dirty="0" smtClean="0">
                <a:solidFill>
                  <a:srgbClr val="034680"/>
                </a:solidFill>
                <a:latin typeface="Calibri" panose="020F0502020204030204" pitchFamily="34" charset="0"/>
                <a:cs typeface="Calibri" panose="020F0502020204030204" pitchFamily="34" charset="0"/>
              </a:rPr>
              <a:t>hese positions are intended </a:t>
            </a:r>
            <a:r>
              <a:rPr lang="en-US" sz="2400" dirty="0">
                <a:solidFill>
                  <a:srgbClr val="034680"/>
                </a:solidFill>
                <a:latin typeface="Calibri" panose="020F0502020204030204" pitchFamily="34" charset="0"/>
                <a:cs typeface="Calibri" panose="020F0502020204030204" pitchFamily="34" charset="0"/>
              </a:rPr>
              <a:t>to provide opportunities for advancement that are similar to those for other employees who are not individuals with disabilities and who have similar positions</a:t>
            </a:r>
            <a:r>
              <a:rPr lang="en-US" sz="2400" dirty="0" smtClean="0">
                <a:solidFill>
                  <a:srgbClr val="034680"/>
                </a:solidFill>
                <a:latin typeface="Calibri" panose="020F0502020204030204" pitchFamily="34" charset="0"/>
                <a:cs typeface="Calibri" panose="020F0502020204030204" pitchFamily="34" charset="0"/>
              </a:rPr>
              <a:t>.</a:t>
            </a:r>
          </a:p>
          <a:p>
            <a:pPr marL="914400" lvl="1"/>
            <a:r>
              <a:rPr lang="en-US" sz="2400" dirty="0" smtClean="0">
                <a:solidFill>
                  <a:srgbClr val="034680"/>
                </a:solidFill>
                <a:latin typeface="Calibri" panose="020F0502020204030204" pitchFamily="34" charset="0"/>
                <a:cs typeface="Calibri" panose="020F0502020204030204" pitchFamily="34" charset="0"/>
              </a:rPr>
              <a:t>More details are available on CIE on RSA’s website and on our WINTAC website:  http</a:t>
            </a:r>
            <a:r>
              <a:rPr lang="en-US" sz="2400" dirty="0">
                <a:solidFill>
                  <a:srgbClr val="034680"/>
                </a:solidFill>
                <a:latin typeface="Calibri" panose="020F0502020204030204" pitchFamily="34" charset="0"/>
                <a:cs typeface="Calibri" panose="020F0502020204030204" pitchFamily="34" charset="0"/>
              </a:rPr>
              <a:t>://</a:t>
            </a:r>
            <a:r>
              <a:rPr lang="en-US" sz="2400" dirty="0" smtClean="0">
                <a:solidFill>
                  <a:srgbClr val="034680"/>
                </a:solidFill>
                <a:latin typeface="Calibri" panose="020F0502020204030204" pitchFamily="34" charset="0"/>
                <a:cs typeface="Calibri" panose="020F0502020204030204" pitchFamily="34" charset="0"/>
              </a:rPr>
              <a:t>www.wintac.org/topic-areas/resources-and-strategies-for-competitive-integrated-employment</a:t>
            </a:r>
            <a:r>
              <a:rPr lang="en-US" dirty="0" smtClean="0"/>
              <a:t/>
            </a:r>
            <a:br>
              <a:rPr lang="en-US" dirty="0" smtClean="0"/>
            </a:br>
            <a:endParaRPr lang="en-US" dirty="0"/>
          </a:p>
        </p:txBody>
      </p:sp>
    </p:spTree>
    <p:custDataLst>
      <p:tags r:id="rId1"/>
    </p:custDataLst>
    <p:extLst>
      <p:ext uri="{BB962C8B-B14F-4D97-AF65-F5344CB8AC3E}">
        <p14:creationId xmlns:p14="http://schemas.microsoft.com/office/powerpoint/2010/main" val="363987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Supported Self-Employment</a:t>
            </a:r>
            <a:endParaRPr lang="en-US" b="1" dirty="0"/>
          </a:p>
        </p:txBody>
      </p:sp>
      <p:sp>
        <p:nvSpPr>
          <p:cNvPr id="3" name="Content Placeholder 2"/>
          <p:cNvSpPr>
            <a:spLocks noGrp="1"/>
          </p:cNvSpPr>
          <p:nvPr>
            <p:ph idx="1"/>
          </p:nvPr>
        </p:nvSpPr>
        <p:spPr>
          <a:xfrm>
            <a:off x="3667225" y="1703672"/>
            <a:ext cx="7748337" cy="5154328"/>
          </a:xfrm>
        </p:spPr>
        <p:txBody>
          <a:bodyPr>
            <a:normAutofit/>
          </a:bodyPr>
          <a:lstStyle/>
          <a:p>
            <a:pPr marL="0" indent="0">
              <a:buNone/>
            </a:pPr>
            <a:r>
              <a:rPr lang="en-US" dirty="0" smtClean="0">
                <a:latin typeface="Calibri" panose="020F0502020204030204" pitchFamily="34" charset="0"/>
                <a:cs typeface="Calibri" panose="020F0502020204030204" pitchFamily="34" charset="0"/>
              </a:rPr>
              <a:t>During interviews with Nancy Arnold of the Rural Institute at the University of Montana, VR counselors said they would be more likely to use self-employment if:</a:t>
            </a:r>
          </a:p>
          <a:p>
            <a:pPr lvl="1"/>
            <a:r>
              <a:rPr lang="en-US" sz="2400" dirty="0" smtClean="0">
                <a:solidFill>
                  <a:srgbClr val="034680"/>
                </a:solidFill>
                <a:latin typeface="Calibri" panose="020F0502020204030204" pitchFamily="34" charset="0"/>
                <a:cs typeface="Calibri" panose="020F0502020204030204" pitchFamily="34" charset="0"/>
              </a:rPr>
              <a:t>Their state had self-employment policies, procedures, and guidelines to follow</a:t>
            </a:r>
          </a:p>
          <a:p>
            <a:pPr lvl="1"/>
            <a:r>
              <a:rPr lang="en-US" sz="2400" dirty="0" smtClean="0">
                <a:solidFill>
                  <a:srgbClr val="034680"/>
                </a:solidFill>
                <a:latin typeface="Calibri" panose="020F0502020204030204" pitchFamily="34" charset="0"/>
                <a:cs typeface="Calibri" panose="020F0502020204030204" pitchFamily="34" charset="0"/>
              </a:rPr>
              <a:t>They understood their state’s self-employment policies, procedures, and guidelines</a:t>
            </a:r>
          </a:p>
          <a:p>
            <a:pPr lvl="1"/>
            <a:r>
              <a:rPr lang="en-US" sz="2400" dirty="0" smtClean="0">
                <a:solidFill>
                  <a:srgbClr val="034680"/>
                </a:solidFill>
                <a:latin typeface="Calibri" panose="020F0502020204030204" pitchFamily="34" charset="0"/>
                <a:cs typeface="Calibri" panose="020F0502020204030204" pitchFamily="34" charset="0"/>
              </a:rPr>
              <a:t>They had received training on the components of a business plan, and</a:t>
            </a:r>
          </a:p>
          <a:p>
            <a:pPr lvl="1"/>
            <a:r>
              <a:rPr lang="en-US" sz="2400" dirty="0" smtClean="0">
                <a:solidFill>
                  <a:srgbClr val="034680"/>
                </a:solidFill>
                <a:latin typeface="Calibri" panose="020F0502020204030204" pitchFamily="34" charset="0"/>
                <a:cs typeface="Calibri" panose="020F0502020204030204" pitchFamily="34" charset="0"/>
              </a:rPr>
              <a:t>They knew how to evaluate a business plan</a:t>
            </a:r>
          </a:p>
          <a:p>
            <a:pPr lvl="1"/>
            <a:r>
              <a:rPr lang="en-US" sz="2400" dirty="0" smtClean="0">
                <a:solidFill>
                  <a:srgbClr val="034680"/>
                </a:solidFill>
                <a:latin typeface="Calibri" panose="020F0502020204030204" pitchFamily="34" charset="0"/>
                <a:cs typeface="Calibri" panose="020F0502020204030204" pitchFamily="34" charset="0"/>
              </a:rPr>
              <a:t>Alaska VR developed and implemented a very detailed multi-tiered Self-Employment plan which is very helpful!</a:t>
            </a:r>
            <a:r>
              <a:rPr lang="en-US" dirty="0" smtClean="0"/>
              <a:t/>
            </a:r>
            <a:br>
              <a:rPr lang="en-US" dirty="0" smtClean="0"/>
            </a:br>
            <a:endParaRPr lang="en-US" dirty="0" smtClean="0"/>
          </a:p>
        </p:txBody>
      </p:sp>
      <p:pic>
        <p:nvPicPr>
          <p:cNvPr id="5" name="Picture 4" descr="Clip art of man in glasses bending over a large book" title="Policies and procedur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277" y="3078514"/>
            <a:ext cx="2465565" cy="2600391"/>
          </a:xfrm>
          <a:prstGeom prst="rect">
            <a:avLst/>
          </a:prstGeom>
        </p:spPr>
      </p:pic>
    </p:spTree>
    <p:extLst>
      <p:ext uri="{BB962C8B-B14F-4D97-AF65-F5344CB8AC3E}">
        <p14:creationId xmlns:p14="http://schemas.microsoft.com/office/powerpoint/2010/main" val="208480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9" y="255134"/>
            <a:ext cx="9806710" cy="1036850"/>
          </a:xfrm>
        </p:spPr>
        <p:txBody>
          <a:bodyPr/>
          <a:lstStyle/>
          <a:p>
            <a:r>
              <a:rPr lang="en-US" b="1" dirty="0" smtClean="0"/>
              <a:t>PART 3: Customized  Employment (CE) Overview</a:t>
            </a:r>
            <a:endParaRPr lang="en-US" b="1" dirty="0"/>
          </a:p>
        </p:txBody>
      </p:sp>
      <p:sp>
        <p:nvSpPr>
          <p:cNvPr id="3" name="Content Placeholder 2"/>
          <p:cNvSpPr>
            <a:spLocks noGrp="1"/>
          </p:cNvSpPr>
          <p:nvPr>
            <p:ph idx="1"/>
          </p:nvPr>
        </p:nvSpPr>
        <p:spPr>
          <a:xfrm>
            <a:off x="1295399" y="2148213"/>
            <a:ext cx="9561653" cy="4809282"/>
          </a:xfrm>
        </p:spPr>
        <p:txBody>
          <a:bodyPr>
            <a:normAutofit/>
          </a:bodyPr>
          <a:lstStyle/>
          <a:p>
            <a:pPr marL="0" indent="0">
              <a:buNone/>
            </a:pPr>
            <a:r>
              <a:rPr lang="en-US" dirty="0">
                <a:latin typeface="Calibri" panose="020F0502020204030204" pitchFamily="34" charset="0"/>
                <a:cs typeface="Calibri" panose="020F0502020204030204" pitchFamily="34" charset="0"/>
              </a:rPr>
              <a:t>"Customized Employment" (CE) is defined  </a:t>
            </a:r>
            <a:r>
              <a:rPr lang="en-US" dirty="0" smtClean="0">
                <a:latin typeface="Calibri" panose="020F0502020204030204" pitchFamily="34" charset="0"/>
                <a:cs typeface="Calibri" panose="020F0502020204030204" pitchFamily="34" charset="0"/>
              </a:rPr>
              <a:t>as competitive </a:t>
            </a:r>
            <a:r>
              <a:rPr lang="en-US" dirty="0">
                <a:latin typeface="Calibri" panose="020F0502020204030204" pitchFamily="34" charset="0"/>
                <a:cs typeface="Calibri" panose="020F0502020204030204" pitchFamily="34" charset="0"/>
              </a:rPr>
              <a:t>integrated </a:t>
            </a:r>
            <a:r>
              <a:rPr lang="en-US" dirty="0" smtClean="0">
                <a:latin typeface="Calibri" panose="020F0502020204030204" pitchFamily="34" charset="0"/>
                <a:cs typeface="Calibri" panose="020F0502020204030204" pitchFamily="34" charset="0"/>
              </a:rPr>
              <a:t>employment </a:t>
            </a:r>
            <a:r>
              <a:rPr lang="en-US" dirty="0">
                <a:latin typeface="Calibri" panose="020F0502020204030204" pitchFamily="34" charset="0"/>
                <a:cs typeface="Calibri" panose="020F0502020204030204" pitchFamily="34" charset="0"/>
              </a:rPr>
              <a:t>for an individual with a significant disability, that is:</a:t>
            </a:r>
          </a:p>
          <a:p>
            <a:r>
              <a:rPr lang="en-US" dirty="0">
                <a:latin typeface="Calibri" panose="020F0502020204030204" pitchFamily="34" charset="0"/>
                <a:cs typeface="Calibri" panose="020F0502020204030204" pitchFamily="34" charset="0"/>
              </a:rPr>
              <a:t>Based on an individualized determination of the unique strengths, needs, and interests of the individual with a significant disability typically identified through an intensive process </a:t>
            </a:r>
            <a:r>
              <a:rPr lang="en-US" dirty="0" smtClean="0">
                <a:latin typeface="Calibri" panose="020F0502020204030204" pitchFamily="34" charset="0"/>
                <a:cs typeface="Calibri" panose="020F0502020204030204" pitchFamily="34" charset="0"/>
              </a:rPr>
              <a:t>which is often called </a:t>
            </a:r>
            <a:r>
              <a:rPr lang="en-US" dirty="0">
                <a:latin typeface="Calibri" panose="020F0502020204030204" pitchFamily="34" charset="0"/>
                <a:cs typeface="Calibri" panose="020F0502020204030204" pitchFamily="34" charset="0"/>
              </a:rPr>
              <a:t>“Discovery”;</a:t>
            </a:r>
          </a:p>
          <a:p>
            <a:r>
              <a:rPr lang="en-US" dirty="0">
                <a:latin typeface="Calibri" panose="020F0502020204030204" pitchFamily="34" charset="0"/>
                <a:cs typeface="Calibri" panose="020F0502020204030204" pitchFamily="34" charset="0"/>
              </a:rPr>
              <a:t>Meets the specific abilities of the individual and the business needs of the </a:t>
            </a:r>
            <a:r>
              <a:rPr lang="en-US" dirty="0" smtClean="0">
                <a:latin typeface="Calibri" panose="020F0502020204030204" pitchFamily="34" charset="0"/>
                <a:cs typeface="Calibri" panose="020F0502020204030204" pitchFamily="34" charset="0"/>
              </a:rPr>
              <a:t>employer;</a:t>
            </a:r>
          </a:p>
          <a:p>
            <a:r>
              <a:rPr lang="en-US" dirty="0">
                <a:latin typeface="Calibri" panose="020F0502020204030204" pitchFamily="34" charset="0"/>
                <a:cs typeface="Calibri" panose="020F0502020204030204" pitchFamily="34" charset="0"/>
              </a:rPr>
              <a:t>I</a:t>
            </a:r>
            <a:r>
              <a:rPr lang="en-US" dirty="0" smtClean="0">
                <a:latin typeface="Calibri" panose="020F0502020204030204" pitchFamily="34" charset="0"/>
                <a:cs typeface="Calibri" panose="020F0502020204030204" pitchFamily="34" charset="0"/>
              </a:rPr>
              <a:t>s carried </a:t>
            </a:r>
            <a:r>
              <a:rPr lang="en-US" dirty="0">
                <a:latin typeface="Calibri" panose="020F0502020204030204" pitchFamily="34" charset="0"/>
                <a:cs typeface="Calibri" panose="020F0502020204030204" pitchFamily="34" charset="0"/>
              </a:rPr>
              <a:t>out through flexible </a:t>
            </a:r>
            <a:r>
              <a:rPr lang="en-US" dirty="0" smtClean="0">
                <a:latin typeface="Calibri" panose="020F0502020204030204" pitchFamily="34" charset="0"/>
                <a:cs typeface="Calibri" panose="020F0502020204030204" pitchFamily="34" charset="0"/>
              </a:rPr>
              <a:t>strategies that customize the job to meet the individual’s needs.</a:t>
            </a:r>
          </a:p>
          <a:p>
            <a:pPr marL="0" indent="0">
              <a:buNone/>
            </a:pPr>
            <a:r>
              <a:rPr lang="en-US" dirty="0"/>
              <a:t/>
            </a:r>
            <a:br>
              <a:rPr lang="en-US" dirty="0"/>
            </a:br>
            <a:endParaRPr lang="en-US" dirty="0"/>
          </a:p>
        </p:txBody>
      </p:sp>
    </p:spTree>
    <p:extLst>
      <p:ext uri="{BB962C8B-B14F-4D97-AF65-F5344CB8AC3E}">
        <p14:creationId xmlns:p14="http://schemas.microsoft.com/office/powerpoint/2010/main" val="785835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2"/>
                </a:solidFill>
              </a:rPr>
              <a:t>“Supported versus Customized </a:t>
            </a:r>
            <a:r>
              <a:rPr lang="en-US" b="1" dirty="0">
                <a:solidFill>
                  <a:schemeClr val="bg2"/>
                </a:solidFill>
              </a:rPr>
              <a:t>E</a:t>
            </a:r>
            <a:r>
              <a:rPr lang="en-US" b="1" dirty="0" smtClean="0">
                <a:solidFill>
                  <a:schemeClr val="bg2"/>
                </a:solidFill>
              </a:rPr>
              <a:t>mployment”</a:t>
            </a:r>
            <a:endParaRPr lang="en-US" b="1" dirty="0">
              <a:solidFill>
                <a:schemeClr val="bg2"/>
              </a:solidFill>
            </a:endParaRPr>
          </a:p>
        </p:txBody>
      </p:sp>
      <p:sp>
        <p:nvSpPr>
          <p:cNvPr id="3" name="Content Placeholder 2"/>
          <p:cNvSpPr>
            <a:spLocks noGrp="1"/>
          </p:cNvSpPr>
          <p:nvPr>
            <p:ph idx="1"/>
          </p:nvPr>
        </p:nvSpPr>
        <p:spPr>
          <a:xfrm>
            <a:off x="1192530" y="2343150"/>
            <a:ext cx="9601200" cy="4343400"/>
          </a:xfrm>
        </p:spPr>
        <p:txBody>
          <a:bodyPr/>
          <a:lstStyle/>
          <a:p>
            <a:pPr marL="0" indent="0">
              <a:buNone/>
            </a:pPr>
            <a:r>
              <a:rPr lang="en-US" dirty="0" smtClean="0">
                <a:latin typeface="Calibri" panose="020F0502020204030204" pitchFamily="34" charset="0"/>
                <a:cs typeface="Calibri" panose="020F0502020204030204" pitchFamily="34" charset="0"/>
              </a:rPr>
              <a:t>Michael Callahan (Marc Gold and Associates) explains it this way:</a:t>
            </a:r>
          </a:p>
          <a:p>
            <a:pPr marL="0" indent="0">
              <a:buNone/>
            </a:pPr>
            <a:r>
              <a:rPr lang="en-US" dirty="0" smtClean="0">
                <a:latin typeface="Calibri" panose="020F0502020204030204" pitchFamily="34" charset="0"/>
                <a:cs typeface="Calibri" panose="020F0502020204030204" pitchFamily="34" charset="0"/>
              </a:rPr>
              <a:t>“</a:t>
            </a:r>
            <a:r>
              <a:rPr lang="en-US" b="1" dirty="0" smtClean="0">
                <a:latin typeface="Calibri" panose="020F0502020204030204" pitchFamily="34" charset="0"/>
                <a:cs typeface="Calibri" panose="020F0502020204030204" pitchFamily="34" charset="0"/>
              </a:rPr>
              <a:t>Supported Employment” </a:t>
            </a:r>
            <a:r>
              <a:rPr lang="en-US" dirty="0" smtClean="0">
                <a:latin typeface="Calibri" panose="020F0502020204030204" pitchFamily="34" charset="0"/>
                <a:cs typeface="Calibri" panose="020F0502020204030204" pitchFamily="34" charset="0"/>
              </a:rPr>
              <a:t>is like picking out the carpets and cabinets in a house – you make minor modifications in an </a:t>
            </a:r>
            <a:r>
              <a:rPr lang="en-US" u="sng" dirty="0" smtClean="0">
                <a:latin typeface="Calibri" panose="020F0502020204030204" pitchFamily="34" charset="0"/>
                <a:cs typeface="Calibri" panose="020F0502020204030204" pitchFamily="34" charset="0"/>
              </a:rPr>
              <a:t>existing job </a:t>
            </a:r>
            <a:r>
              <a:rPr lang="en-US" dirty="0" smtClean="0">
                <a:latin typeface="Calibri" panose="020F0502020204030204" pitchFamily="34" charset="0"/>
                <a:cs typeface="Calibri" panose="020F0502020204030204" pitchFamily="34" charset="0"/>
              </a:rPr>
              <a:t>based on your preferences and needs.</a:t>
            </a:r>
          </a:p>
          <a:p>
            <a:pPr marL="0" indent="0">
              <a:buNone/>
            </a:pPr>
            <a:r>
              <a:rPr lang="en-US" b="1" dirty="0" smtClean="0">
                <a:latin typeface="Calibri" panose="020F0502020204030204" pitchFamily="34" charset="0"/>
                <a:cs typeface="Calibri" panose="020F0502020204030204" pitchFamily="34" charset="0"/>
              </a:rPr>
              <a:t>“Customized Employment” </a:t>
            </a:r>
            <a:r>
              <a:rPr lang="en-US" dirty="0" smtClean="0">
                <a:latin typeface="Calibri" panose="020F0502020204030204" pitchFamily="34" charset="0"/>
                <a:cs typeface="Calibri" panose="020F0502020204030204" pitchFamily="34" charset="0"/>
              </a:rPr>
              <a:t>is like sitting down with an architect and designing the house from scratch – you are </a:t>
            </a:r>
            <a:r>
              <a:rPr lang="en-US" u="sng" dirty="0" smtClean="0">
                <a:latin typeface="Calibri" panose="020F0502020204030204" pitchFamily="34" charset="0"/>
                <a:cs typeface="Calibri" panose="020F0502020204030204" pitchFamily="34" charset="0"/>
              </a:rPr>
              <a:t>creating a job </a:t>
            </a:r>
            <a:r>
              <a:rPr lang="en-US" dirty="0" smtClean="0">
                <a:latin typeface="Calibri" panose="020F0502020204030204" pitchFamily="34" charset="0"/>
                <a:cs typeface="Calibri" panose="020F0502020204030204" pitchFamily="34" charset="0"/>
              </a:rPr>
              <a:t>that benefits both the business and the employee.”</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42457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9" y="255134"/>
            <a:ext cx="9806710" cy="1036850"/>
          </a:xfrm>
        </p:spPr>
        <p:txBody>
          <a:bodyPr/>
          <a:lstStyle/>
          <a:p>
            <a:r>
              <a:rPr lang="en-US" b="1" dirty="0"/>
              <a:t>Customized  Employment (CE</a:t>
            </a:r>
            <a:r>
              <a:rPr lang="en-US" b="1" dirty="0" smtClean="0"/>
              <a:t>) Strategies</a:t>
            </a:r>
            <a:endParaRPr lang="en-US" b="1" dirty="0"/>
          </a:p>
        </p:txBody>
      </p:sp>
      <p:sp>
        <p:nvSpPr>
          <p:cNvPr id="3" name="Content Placeholder 2"/>
          <p:cNvSpPr>
            <a:spLocks noGrp="1"/>
          </p:cNvSpPr>
          <p:nvPr>
            <p:ph idx="1"/>
          </p:nvPr>
        </p:nvSpPr>
        <p:spPr>
          <a:xfrm>
            <a:off x="1295400" y="1828799"/>
            <a:ext cx="9601200" cy="4692073"/>
          </a:xfrm>
        </p:spPr>
        <p:txBody>
          <a:bodyPr>
            <a:normAutofit/>
          </a:bodyPr>
          <a:lstStyle/>
          <a:p>
            <a:pPr marL="0" indent="0">
              <a:buNone/>
            </a:pPr>
            <a:r>
              <a:rPr lang="en-US" sz="2600" b="1" dirty="0">
                <a:latin typeface="Calibri" panose="020F0502020204030204" pitchFamily="34" charset="0"/>
                <a:cs typeface="Calibri" panose="020F0502020204030204" pitchFamily="34" charset="0"/>
              </a:rPr>
              <a:t>F</a:t>
            </a:r>
            <a:r>
              <a:rPr lang="en-US" sz="2600" b="1" dirty="0" smtClean="0">
                <a:latin typeface="Calibri" panose="020F0502020204030204" pitchFamily="34" charset="0"/>
                <a:cs typeface="Calibri" panose="020F0502020204030204" pitchFamily="34" charset="0"/>
              </a:rPr>
              <a:t>lexible job customization strategies to build the new job include: </a:t>
            </a:r>
            <a:endParaRPr lang="en-US" sz="2600"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Task reassignment:</a:t>
            </a:r>
            <a:r>
              <a:rPr lang="en-US" dirty="0">
                <a:latin typeface="Calibri" panose="020F0502020204030204" pitchFamily="34" charset="0"/>
                <a:cs typeface="Calibri" panose="020F0502020204030204" pitchFamily="34" charset="0"/>
              </a:rPr>
              <a:t> Some of the job tasks of incumbent workers are reassigned to a new employee. This reassignment allows the incumbent worker to focus on the critical functions of his/her job (i.e., primary job responsibilities) and complete more of the central work of the job. Task reassignment typically takes the form of job creation, whereby a new job description is negotiated based on current, unmet workplace needs.</a:t>
            </a:r>
          </a:p>
          <a:p>
            <a:r>
              <a:rPr lang="en-US" b="1" dirty="0">
                <a:latin typeface="Calibri" panose="020F0502020204030204" pitchFamily="34" charset="0"/>
                <a:cs typeface="Calibri" panose="020F0502020204030204" pitchFamily="34" charset="0"/>
              </a:rPr>
              <a:t>Job carving:</a:t>
            </a:r>
            <a:r>
              <a:rPr lang="en-US" dirty="0">
                <a:latin typeface="Calibri" panose="020F0502020204030204" pitchFamily="34" charset="0"/>
                <a:cs typeface="Calibri" panose="020F0502020204030204" pitchFamily="34" charset="0"/>
              </a:rPr>
              <a:t> An existing job description is modified — containing one or more, but not all, of the tasks from the original job description</a:t>
            </a:r>
            <a:r>
              <a:rPr lang="en-US" dirty="0" smtClean="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410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4816" y="255134"/>
            <a:ext cx="9987293" cy="1036850"/>
          </a:xfrm>
        </p:spPr>
        <p:txBody>
          <a:bodyPr/>
          <a:lstStyle/>
          <a:p>
            <a:r>
              <a:rPr lang="en-US" b="1" dirty="0"/>
              <a:t>Customized  Employment (CE</a:t>
            </a:r>
            <a:r>
              <a:rPr lang="en-US" b="1" dirty="0" smtClean="0"/>
              <a:t>), Strategies, continued</a:t>
            </a:r>
            <a:endParaRPr lang="en-US" b="1" dirty="0"/>
          </a:p>
        </p:txBody>
      </p:sp>
      <p:sp>
        <p:nvSpPr>
          <p:cNvPr id="3" name="Content Placeholder 2"/>
          <p:cNvSpPr>
            <a:spLocks noGrp="1"/>
          </p:cNvSpPr>
          <p:nvPr>
            <p:ph idx="1"/>
          </p:nvPr>
        </p:nvSpPr>
        <p:spPr>
          <a:xfrm>
            <a:off x="1295400" y="1828799"/>
            <a:ext cx="9601200" cy="4692073"/>
          </a:xfrm>
        </p:spPr>
        <p:txBody>
          <a:bodyPr>
            <a:normAutofit/>
          </a:bodyPr>
          <a:lstStyle/>
          <a:p>
            <a:pPr marL="0" indent="0">
              <a:buNone/>
            </a:pPr>
            <a:r>
              <a:rPr lang="en-US" sz="2600" b="1" dirty="0">
                <a:latin typeface="Calibri" panose="020F0502020204030204" pitchFamily="34" charset="0"/>
                <a:cs typeface="Calibri" panose="020F0502020204030204" pitchFamily="34" charset="0"/>
              </a:rPr>
              <a:t>J</a:t>
            </a:r>
            <a:r>
              <a:rPr lang="en-US" sz="2600" b="1" dirty="0" smtClean="0">
                <a:latin typeface="Calibri" panose="020F0502020204030204" pitchFamily="34" charset="0"/>
                <a:cs typeface="Calibri" panose="020F0502020204030204" pitchFamily="34" charset="0"/>
              </a:rPr>
              <a:t>ob customization strategies also include: </a:t>
            </a:r>
            <a:endParaRPr lang="en-US" sz="2600" dirty="0">
              <a:latin typeface="Calibri" panose="020F0502020204030204" pitchFamily="34" charset="0"/>
              <a:cs typeface="Calibri" panose="020F0502020204030204" pitchFamily="34" charset="0"/>
            </a:endParaRPr>
          </a:p>
          <a:p>
            <a:r>
              <a:rPr lang="en-US" b="1" dirty="0" smtClean="0">
                <a:latin typeface="Calibri" panose="020F0502020204030204" pitchFamily="34" charset="0"/>
                <a:cs typeface="Calibri" panose="020F0502020204030204" pitchFamily="34" charset="0"/>
              </a:rPr>
              <a:t>Job </a:t>
            </a:r>
            <a:r>
              <a:rPr lang="en-US" b="1" dirty="0">
                <a:latin typeface="Calibri" panose="020F0502020204030204" pitchFamily="34" charset="0"/>
                <a:cs typeface="Calibri" panose="020F0502020204030204" pitchFamily="34" charset="0"/>
              </a:rPr>
              <a:t>sharing:</a:t>
            </a:r>
            <a:r>
              <a:rPr lang="en-US" dirty="0">
                <a:latin typeface="Calibri" panose="020F0502020204030204" pitchFamily="34" charset="0"/>
                <a:cs typeface="Calibri" panose="020F0502020204030204" pitchFamily="34" charset="0"/>
              </a:rPr>
              <a:t> Two or more people share the tasks and responsibilities of a job based on each other's strengths.</a:t>
            </a:r>
          </a:p>
          <a:p>
            <a:r>
              <a:rPr lang="en-US" b="1" dirty="0">
                <a:latin typeface="Calibri" panose="020F0502020204030204" pitchFamily="34" charset="0"/>
                <a:cs typeface="Calibri" panose="020F0502020204030204" pitchFamily="34" charset="0"/>
              </a:rPr>
              <a:t>Self-Employment as a form of Customized Employment: </a:t>
            </a:r>
            <a:r>
              <a:rPr lang="en-US" dirty="0">
                <a:latin typeface="Calibri" panose="020F0502020204030204" pitchFamily="34" charset="0"/>
                <a:cs typeface="Calibri" panose="020F0502020204030204" pitchFamily="34" charset="0"/>
              </a:rPr>
              <a:t>Self Employment allows for an individual to receive assistance in the creation of an independently owned small business (typically a micro enterprise, under five employees) based on the strengths and dreams of an individual and the unmet needs of a local market while incorporating the individualized planning and support strategies needed for success</a:t>
            </a:r>
            <a:r>
              <a:rPr lang="en-US" dirty="0" smtClean="0">
                <a:latin typeface="Calibri" panose="020F0502020204030204" pitchFamily="34" charset="0"/>
                <a:cs typeface="Calibri" panose="020F0502020204030204" pitchFamily="34" charset="0"/>
              </a:rPr>
              <a:t>.</a:t>
            </a:r>
          </a:p>
          <a:p>
            <a:r>
              <a:rPr lang="en-US" b="1" dirty="0" smtClean="0">
                <a:latin typeface="Calibri" panose="020F0502020204030204" pitchFamily="34" charset="0"/>
                <a:cs typeface="Calibri" panose="020F0502020204030204" pitchFamily="34" charset="0"/>
              </a:rPr>
              <a:t>Job Creation: </a:t>
            </a:r>
            <a:r>
              <a:rPr lang="en-US" dirty="0" smtClean="0">
                <a:latin typeface="Calibri" panose="020F0502020204030204" pitchFamily="34" charset="0"/>
                <a:cs typeface="Calibri" panose="020F0502020204030204" pitchFamily="34" charset="0"/>
              </a:rPr>
              <a:t>A new position is created to meet unmet need or needs of an employer that are also customized to fit the individual</a:t>
            </a:r>
            <a:endParaRPr lang="en-US"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75006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1288" y="255134"/>
            <a:ext cx="8943584" cy="1036850"/>
          </a:xfrm>
        </p:spPr>
        <p:txBody>
          <a:bodyPr/>
          <a:lstStyle/>
          <a:p>
            <a:r>
              <a:rPr lang="en-US" b="1" dirty="0" smtClean="0"/>
              <a:t>Those are Customized Employment </a:t>
            </a:r>
            <a:r>
              <a:rPr lang="en-US" b="1" u="sng" dirty="0" smtClean="0"/>
              <a:t>Outcomes </a:t>
            </a:r>
            <a:r>
              <a:rPr lang="en-US" b="1" dirty="0" smtClean="0"/>
              <a:t>How do We </a:t>
            </a:r>
            <a:r>
              <a:rPr lang="en-US" b="1" dirty="0"/>
              <a:t>G</a:t>
            </a:r>
            <a:r>
              <a:rPr lang="en-US" b="1" dirty="0" smtClean="0"/>
              <a:t>et </a:t>
            </a:r>
            <a:r>
              <a:rPr lang="en-US" b="1" dirty="0"/>
              <a:t>T</a:t>
            </a:r>
            <a:r>
              <a:rPr lang="en-US" b="1" dirty="0" smtClean="0"/>
              <a:t>here?</a:t>
            </a:r>
            <a:endParaRPr lang="en-US" b="1" dirty="0"/>
          </a:p>
        </p:txBody>
      </p:sp>
      <p:sp>
        <p:nvSpPr>
          <p:cNvPr id="3" name="Content Placeholder 2"/>
          <p:cNvSpPr>
            <a:spLocks noGrp="1"/>
          </p:cNvSpPr>
          <p:nvPr>
            <p:ph idx="1"/>
          </p:nvPr>
        </p:nvSpPr>
        <p:spPr/>
        <p:txBody>
          <a:bodyPr>
            <a:normAutofit/>
          </a:bodyPr>
          <a:lstStyle/>
          <a:p>
            <a:r>
              <a:rPr lang="en-US" dirty="0" smtClean="0">
                <a:latin typeface="Calibri" panose="020F0502020204030204" pitchFamily="34" charset="0"/>
                <a:cs typeface="Calibri" panose="020F0502020204030204" pitchFamily="34" charset="0"/>
              </a:rPr>
              <a:t>First determining the unique strengths, needs, and interests of the individual often done through an intensive, ecological based “discovery” process.  Sometimes this is completed by the school or DD agency prior to referral to VR; sometimes it is a service provided with VR funds</a:t>
            </a:r>
          </a:p>
          <a:p>
            <a:r>
              <a:rPr lang="en-US" dirty="0" smtClean="0">
                <a:latin typeface="Calibri" panose="020F0502020204030204" pitchFamily="34" charset="0"/>
                <a:cs typeface="Calibri" panose="020F0502020204030204" pitchFamily="34" charset="0"/>
              </a:rPr>
              <a:t>This information allows us to effectively negotiate with business to:</a:t>
            </a:r>
          </a:p>
          <a:p>
            <a:pPr lvl="1"/>
            <a:r>
              <a:rPr lang="en-US" sz="2400" dirty="0" smtClean="0">
                <a:solidFill>
                  <a:srgbClr val="034680"/>
                </a:solidFill>
                <a:latin typeface="Calibri" panose="020F0502020204030204" pitchFamily="34" charset="0"/>
                <a:cs typeface="Calibri" panose="020F0502020204030204" pitchFamily="34" charset="0"/>
              </a:rPr>
              <a:t>Customize a job description based on current or previously unidentified/unmet business needs</a:t>
            </a:r>
          </a:p>
          <a:p>
            <a:pPr lvl="1"/>
            <a:r>
              <a:rPr lang="en-US" sz="2400" dirty="0" smtClean="0">
                <a:solidFill>
                  <a:srgbClr val="034680"/>
                </a:solidFill>
                <a:latin typeface="Calibri" panose="020F0502020204030204" pitchFamily="34" charset="0"/>
                <a:cs typeface="Calibri" panose="020F0502020204030204" pitchFamily="34" charset="0"/>
              </a:rPr>
              <a:t>Developing a set of job duties, work schedule and job arrangement, and specifics of supervision; negotiating these with the employer</a:t>
            </a:r>
          </a:p>
          <a:p>
            <a:r>
              <a:rPr lang="en-US" dirty="0" smtClean="0">
                <a:latin typeface="Calibri" panose="020F0502020204030204" pitchFamily="34" charset="0"/>
                <a:cs typeface="Calibri" panose="020F0502020204030204" pitchFamily="34" charset="0"/>
              </a:rPr>
              <a:t>May need to provide services and supports on the job (SE services)</a:t>
            </a:r>
          </a:p>
          <a:p>
            <a:pPr lvl="1"/>
            <a:endParaRPr lang="en-US" dirty="0"/>
          </a:p>
        </p:txBody>
      </p:sp>
    </p:spTree>
    <p:extLst>
      <p:ext uri="{BB962C8B-B14F-4D97-AF65-F5344CB8AC3E}">
        <p14:creationId xmlns:p14="http://schemas.microsoft.com/office/powerpoint/2010/main" val="411904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9" y="255134"/>
            <a:ext cx="9806710" cy="1036850"/>
          </a:xfrm>
        </p:spPr>
        <p:txBody>
          <a:bodyPr/>
          <a:lstStyle/>
          <a:p>
            <a:r>
              <a:rPr lang="en-US" b="1" dirty="0"/>
              <a:t>Customized  Employment (CE</a:t>
            </a:r>
            <a:r>
              <a:rPr lang="en-US" b="1" dirty="0" smtClean="0"/>
              <a:t>)</a:t>
            </a:r>
            <a:endParaRPr lang="en-US" b="1" dirty="0"/>
          </a:p>
        </p:txBody>
      </p:sp>
      <p:sp>
        <p:nvSpPr>
          <p:cNvPr id="3" name="Content Placeholder 2"/>
          <p:cNvSpPr>
            <a:spLocks noGrp="1"/>
          </p:cNvSpPr>
          <p:nvPr>
            <p:ph idx="1"/>
          </p:nvPr>
        </p:nvSpPr>
        <p:spPr>
          <a:xfrm>
            <a:off x="1295400" y="1828799"/>
            <a:ext cx="9601200" cy="4692073"/>
          </a:xfrm>
        </p:spPr>
        <p:txBody>
          <a:bodyPr>
            <a:normAutofit fontScale="70000" lnSpcReduction="20000"/>
          </a:bodyPr>
          <a:lstStyle/>
          <a:p>
            <a:pPr marL="0" indent="0">
              <a:buNone/>
            </a:pPr>
            <a:r>
              <a:rPr lang="en-US" sz="3400" b="1" dirty="0" smtClean="0">
                <a:latin typeface="Calibri" panose="020F0502020204030204" pitchFamily="34" charset="0"/>
                <a:cs typeface="Calibri" panose="020F0502020204030204" pitchFamily="34" charset="0"/>
              </a:rPr>
              <a:t>WIOA requires “Customized Employment (CE)” outcomes but does not define a process to achieve it. However, the CE process is generally recognized to have 5 important Customized Employment components (Marc Gold and Associates and supported by ODEP) </a:t>
            </a:r>
          </a:p>
          <a:p>
            <a:pPr marL="457200" indent="-457200">
              <a:buAutoNum type="arabicPeriod"/>
            </a:pPr>
            <a:r>
              <a:rPr lang="en-US" sz="3400" dirty="0" smtClean="0">
                <a:latin typeface="Calibri" panose="020F0502020204030204" pitchFamily="34" charset="0"/>
                <a:cs typeface="Calibri" panose="020F0502020204030204" pitchFamily="34" charset="0"/>
              </a:rPr>
              <a:t>Discovery</a:t>
            </a:r>
          </a:p>
          <a:p>
            <a:pPr marL="457200" indent="-457200">
              <a:buAutoNum type="arabicPeriod"/>
            </a:pPr>
            <a:r>
              <a:rPr lang="en-US" sz="3400" dirty="0" smtClean="0">
                <a:latin typeface="Calibri" panose="020F0502020204030204" pitchFamily="34" charset="0"/>
                <a:cs typeface="Calibri" panose="020F0502020204030204" pitchFamily="34" charset="0"/>
              </a:rPr>
              <a:t>Narrative or Visual Profile that captures the Discovery information</a:t>
            </a:r>
          </a:p>
          <a:p>
            <a:pPr marL="342900" indent="-342900">
              <a:buFont typeface="+mj-lt"/>
              <a:buAutoNum type="arabicPeriod"/>
            </a:pPr>
            <a:r>
              <a:rPr lang="en-US" sz="3400" dirty="0" smtClean="0">
                <a:latin typeface="Calibri" panose="020F0502020204030204" pitchFamily="34" charset="0"/>
                <a:cs typeface="Calibri" panose="020F0502020204030204" pitchFamily="34" charset="0"/>
              </a:rPr>
              <a:t>Customized Planning Meeting: Developing the employment plan </a:t>
            </a:r>
          </a:p>
          <a:p>
            <a:pPr marL="342900" indent="-342900">
              <a:buFont typeface="+mj-lt"/>
              <a:buAutoNum type="arabicPeriod"/>
            </a:pPr>
            <a:r>
              <a:rPr lang="en-US" sz="3400" dirty="0" smtClean="0">
                <a:latin typeface="Calibri" panose="020F0502020204030204" pitchFamily="34" charset="0"/>
                <a:cs typeface="Calibri" panose="020F0502020204030204" pitchFamily="34" charset="0"/>
              </a:rPr>
              <a:t>Development of a Representational Portfolio</a:t>
            </a:r>
          </a:p>
          <a:p>
            <a:pPr marL="342900" indent="-342900">
              <a:buFont typeface="+mj-lt"/>
              <a:buAutoNum type="arabicPeriod"/>
            </a:pPr>
            <a:r>
              <a:rPr lang="en-US" sz="3400" dirty="0" smtClean="0">
                <a:latin typeface="Calibri" panose="020F0502020204030204" pitchFamily="34" charset="0"/>
                <a:cs typeface="Calibri" panose="020F0502020204030204" pitchFamily="34" charset="0"/>
              </a:rPr>
              <a:t>Customized Job Development</a:t>
            </a:r>
          </a:p>
          <a:p>
            <a:pPr marL="0" indent="0">
              <a:buNone/>
            </a:pPr>
            <a:endParaRPr lang="en-US" sz="2800" dirty="0" smtClean="0">
              <a:latin typeface="Calibri" panose="020F0502020204030204" pitchFamily="34" charset="0"/>
              <a:cs typeface="Calibri" panose="020F0502020204030204" pitchFamily="34" charset="0"/>
            </a:endParaRPr>
          </a:p>
          <a:p>
            <a:pPr marL="0" indent="0">
              <a:lnSpc>
                <a:spcPct val="120000"/>
              </a:lnSpc>
              <a:spcBef>
                <a:spcPts val="0"/>
              </a:spcBef>
              <a:buNone/>
            </a:pPr>
            <a:r>
              <a:rPr lang="en-US" sz="2000" dirty="0" smtClean="0">
                <a:latin typeface="Calibri" panose="020F0502020204030204" pitchFamily="34" charset="0"/>
                <a:cs typeface="Calibri" panose="020F0502020204030204" pitchFamily="34" charset="0"/>
              </a:rPr>
              <a:t>NOTE: These 5 Customized Employment competencies are described in more detail at:</a:t>
            </a:r>
          </a:p>
          <a:p>
            <a:pPr marL="0" indent="0">
              <a:lnSpc>
                <a:spcPct val="120000"/>
              </a:lnSpc>
              <a:spcBef>
                <a:spcPts val="0"/>
              </a:spcBef>
              <a:buNone/>
            </a:pPr>
            <a:r>
              <a:rPr lang="en-US" sz="2000" dirty="0" smtClean="0">
                <a:latin typeface="Calibri" panose="020F0502020204030204" pitchFamily="34" charset="0"/>
                <a:cs typeface="Calibri" panose="020F0502020204030204" pitchFamily="34" charset="0"/>
              </a:rPr>
              <a:t>http://marcgold.com/Publications/White%20Papers/Customized%20Employment.pdf</a:t>
            </a:r>
            <a:r>
              <a:rPr lang="en-US" dirty="0" smtClean="0"/>
              <a:t/>
            </a:r>
            <a:br>
              <a:rPr lang="en-US" dirty="0" smtClean="0"/>
            </a:br>
            <a:endParaRPr lang="en-US" dirty="0"/>
          </a:p>
        </p:txBody>
      </p:sp>
    </p:spTree>
    <p:extLst>
      <p:ext uri="{BB962C8B-B14F-4D97-AF65-F5344CB8AC3E}">
        <p14:creationId xmlns:p14="http://schemas.microsoft.com/office/powerpoint/2010/main" val="3037135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1503" y="1480449"/>
            <a:ext cx="6400800" cy="706056"/>
          </a:xfrm>
        </p:spPr>
        <p:txBody>
          <a:bodyPr>
            <a:normAutofit/>
          </a:bodyPr>
          <a:lstStyle/>
          <a:p>
            <a:r>
              <a:rPr lang="en-US" sz="2400" dirty="0" smtClean="0">
                <a:latin typeface="Calibri" panose="020F0502020204030204" pitchFamily="34" charset="0"/>
                <a:cs typeface="Calibri" panose="020F0502020204030204" pitchFamily="34" charset="0"/>
              </a:rPr>
              <a:t>FOR ADDITIONAL INFORMATION</a:t>
            </a:r>
            <a:endParaRPr lang="en-US" sz="2400"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1011503" y="2336104"/>
            <a:ext cx="7713794" cy="4020855"/>
          </a:xfrm>
        </p:spPr>
        <p:txBody>
          <a:bodyPr>
            <a:normAutofit fontScale="85000" lnSpcReduction="20000"/>
          </a:bodyPr>
          <a:lstStyle/>
          <a:p>
            <a:r>
              <a:rPr lang="en-US" sz="2800" dirty="0" smtClean="0">
                <a:latin typeface="Calibri" panose="020F0502020204030204" pitchFamily="34" charset="0"/>
                <a:cs typeface="Calibri" panose="020F0502020204030204" pitchFamily="34" charset="0"/>
              </a:rPr>
              <a:t>CIE, SE and CE resources via </a:t>
            </a:r>
            <a:r>
              <a:rPr lang="en-US" sz="2800" dirty="0">
                <a:latin typeface="Calibri" panose="020F0502020204030204" pitchFamily="34" charset="0"/>
                <a:cs typeface="Calibri" panose="020F0502020204030204" pitchFamily="34" charset="0"/>
              </a:rPr>
              <a:t>WINTAC at: </a:t>
            </a:r>
            <a:endParaRPr lang="en-US" sz="2800" dirty="0" smtClean="0">
              <a:latin typeface="Calibri" panose="020F0502020204030204" pitchFamily="34" charset="0"/>
              <a:cs typeface="Calibri" panose="020F0502020204030204" pitchFamily="34" charset="0"/>
            </a:endParaRPr>
          </a:p>
          <a:p>
            <a:r>
              <a:rPr lang="en-US" sz="2800" dirty="0" smtClean="0">
                <a:latin typeface="Calibri" panose="020F0502020204030204" pitchFamily="34" charset="0"/>
                <a:cs typeface="Calibri" panose="020F0502020204030204" pitchFamily="34" charset="0"/>
                <a:hlinkClick r:id="rId2"/>
              </a:rPr>
              <a:t>http</a:t>
            </a:r>
            <a:r>
              <a:rPr lang="en-US" sz="2800" dirty="0">
                <a:latin typeface="Calibri" panose="020F0502020204030204" pitchFamily="34" charset="0"/>
                <a:cs typeface="Calibri" panose="020F0502020204030204" pitchFamily="34" charset="0"/>
                <a:hlinkClick r:id="rId2"/>
              </a:rPr>
              <a:t>://</a:t>
            </a:r>
            <a:r>
              <a:rPr lang="en-US" sz="2800" dirty="0" smtClean="0">
                <a:latin typeface="Calibri" panose="020F0502020204030204" pitchFamily="34" charset="0"/>
                <a:cs typeface="Calibri" panose="020F0502020204030204" pitchFamily="34" charset="0"/>
                <a:hlinkClick r:id="rId2"/>
              </a:rPr>
              <a:t>www.wintac.org/topic-areas/resources-and-strategies-for-competitive-integrated-employment</a:t>
            </a:r>
            <a:endParaRPr lang="en-US" sz="2800" dirty="0" smtClean="0">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Technical Assistance: Sean O’Brien, </a:t>
            </a:r>
            <a:r>
              <a:rPr lang="en-US" sz="2800" dirty="0">
                <a:latin typeface="Calibri" panose="020F0502020204030204" pitchFamily="34" charset="0"/>
                <a:cs typeface="Calibri" panose="020F0502020204030204" pitchFamily="34" charset="0"/>
                <a:hlinkClick r:id="rId3" tooltip="mail to sean.obrien@wintac.org"/>
              </a:rPr>
              <a:t>sean.obrien@uacurrents.org</a:t>
            </a:r>
            <a:r>
              <a:rPr lang="en-US" sz="2800" dirty="0">
                <a:latin typeface="Calibri" panose="020F0502020204030204" pitchFamily="34" charset="0"/>
                <a:cs typeface="Calibri" panose="020F0502020204030204" pitchFamily="34" charset="0"/>
              </a:rPr>
              <a:t> </a:t>
            </a:r>
          </a:p>
          <a:p>
            <a:endParaRPr lang="en-US" dirty="0" smtClean="0">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a:p>
            <a:endParaRPr lang="en-US" sz="2800" dirty="0" smtClean="0">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a:p>
            <a:r>
              <a:rPr lang="en-US" sz="1600" b="1" dirty="0">
                <a:latin typeface="Calibri" panose="020F0502020204030204" pitchFamily="34" charset="0"/>
                <a:cs typeface="Calibri" panose="020F0502020204030204" pitchFamily="34" charset="0"/>
              </a:rPr>
              <a:t>END OF PART 3: Customized Employment</a:t>
            </a:r>
          </a:p>
          <a:p>
            <a:endParaRPr lang="en-US" sz="1600" dirty="0" smtClean="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86112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6997" y="92597"/>
            <a:ext cx="5391682" cy="6121459"/>
          </a:xfrm>
        </p:spPr>
        <p:txBody>
          <a:bodyPr>
            <a:normAutofit/>
          </a:bodyPr>
          <a:lstStyle/>
          <a:p>
            <a:r>
              <a:rPr lang="en-US" dirty="0" smtClean="0"/>
              <a:t>PART 4 </a:t>
            </a:r>
            <a:br>
              <a:rPr lang="en-US" dirty="0" smtClean="0"/>
            </a:br>
            <a:r>
              <a:rPr lang="en-US" dirty="0" smtClean="0"/>
              <a:t>BUSINESS ENGAGEMENT: </a:t>
            </a:r>
            <a:br>
              <a:rPr lang="en-US" dirty="0" smtClean="0"/>
            </a:br>
            <a:r>
              <a:rPr lang="en-US" dirty="0"/>
              <a:t/>
            </a:r>
            <a:br>
              <a:rPr lang="en-US" dirty="0"/>
            </a:br>
            <a:r>
              <a:rPr lang="en-US" dirty="0" smtClean="0"/>
              <a:t>Effectively Serving Our Businesses in the New </a:t>
            </a:r>
            <a:r>
              <a:rPr lang="en-US" b="1" dirty="0" smtClean="0"/>
              <a:t>DUAL</a:t>
            </a:r>
            <a:r>
              <a:rPr lang="en-US" dirty="0" smtClean="0"/>
              <a:t> </a:t>
            </a:r>
            <a:r>
              <a:rPr lang="en-US" dirty="0"/>
              <a:t>C</a:t>
            </a:r>
            <a:r>
              <a:rPr lang="en-US" dirty="0" smtClean="0"/>
              <a:t>ustomer Approach</a:t>
            </a:r>
            <a:r>
              <a:rPr lang="en-US" dirty="0"/>
              <a:t/>
            </a:r>
            <a:br>
              <a:rPr lang="en-US" dirty="0"/>
            </a:br>
            <a:endParaRPr lang="en-US" dirty="0"/>
          </a:p>
        </p:txBody>
      </p:sp>
      <p:pic>
        <p:nvPicPr>
          <p:cNvPr id="5" name="Picture Placeholder 4" descr="Young man with obvious intellectual/developmental disabilities drawing a draft beer" title="Example of worker with developmental disabilities"/>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6653" r="6653"/>
          <a:stretch>
            <a:fillRect/>
          </a:stretch>
        </p:blipFill>
        <p:spPr>
          <a:xfrm>
            <a:off x="6784215" y="0"/>
            <a:ext cx="5448297" cy="6858000"/>
          </a:xfrm>
        </p:spPr>
      </p:pic>
      <p:sp>
        <p:nvSpPr>
          <p:cNvPr id="8" name="Subtitle 2"/>
          <p:cNvSpPr txBox="1">
            <a:spLocks/>
          </p:cNvSpPr>
          <p:nvPr/>
        </p:nvSpPr>
        <p:spPr>
          <a:xfrm>
            <a:off x="8147538" y="6272645"/>
            <a:ext cx="4583723" cy="58535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800"/>
              </a:spcBef>
              <a:buClr>
                <a:srgbClr val="080808"/>
              </a:buClr>
              <a:buFont typeface="Arial" panose="020B0604020202020204" pitchFamily="34" charset="0"/>
              <a:buNone/>
              <a:defRPr sz="2400" kern="1200">
                <a:solidFill>
                  <a:srgbClr val="377BBB"/>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1000"/>
              </a:spcBef>
              <a:buClr>
                <a:srgbClr val="080808"/>
              </a:buClr>
              <a:buFont typeface="Arial" panose="020B0604020202020204" pitchFamily="34" charset="0"/>
              <a:buNone/>
              <a:defRPr sz="2000" kern="1200">
                <a:solidFill>
                  <a:srgbClr val="377BBB"/>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800"/>
              </a:spcBef>
              <a:buClr>
                <a:srgbClr val="080808"/>
              </a:buClr>
              <a:buFont typeface="Arial" panose="020B0604020202020204" pitchFamily="34" charset="0"/>
              <a:buNone/>
              <a:defRPr sz="1800" kern="1200">
                <a:solidFill>
                  <a:srgbClr val="377BBB"/>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800"/>
              </a:spcBef>
              <a:buClr>
                <a:srgbClr val="080808"/>
              </a:buClr>
              <a:buFont typeface="Arial" panose="020B0604020202020204" pitchFamily="34" charset="0"/>
              <a:buNone/>
              <a:defRPr sz="1600" kern="1200">
                <a:solidFill>
                  <a:srgbClr val="377BBB"/>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800"/>
              </a:spcBef>
              <a:buClr>
                <a:srgbClr val="080808"/>
              </a:buClr>
              <a:buFont typeface="Arial" panose="020B0604020202020204" pitchFamily="34" charset="0"/>
              <a:buNone/>
              <a:defRPr sz="1600" kern="1200">
                <a:solidFill>
                  <a:srgbClr val="377BBB"/>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8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8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8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800"/>
              </a:spcBef>
              <a:buFont typeface="Arial" panose="020B0604020202020204" pitchFamily="34" charset="0"/>
              <a:buNone/>
              <a:defRPr sz="1600" kern="1200">
                <a:solidFill>
                  <a:schemeClr val="tx1"/>
                </a:solidFill>
                <a:latin typeface="+mn-lt"/>
                <a:ea typeface="+mn-ea"/>
                <a:cs typeface="+mn-cs"/>
              </a:defRPr>
            </a:lvl9pPr>
          </a:lstStyle>
          <a:p>
            <a:r>
              <a:rPr lang="en-US" sz="1100" b="1" dirty="0" smtClean="0">
                <a:solidFill>
                  <a:srgbClr val="C00000"/>
                </a:solidFill>
                <a:hlinkClick r:id="rId4"/>
              </a:rPr>
              <a:t>http://www.orchardhill.ac.uk/supported-employment</a:t>
            </a:r>
            <a:r>
              <a:rPr lang="en-US" sz="1600" b="1" dirty="0" smtClean="0">
                <a:solidFill>
                  <a:srgbClr val="C00000"/>
                </a:solidFill>
                <a:hlinkClick r:id="rId4"/>
              </a:rPr>
              <a:t>/</a:t>
            </a:r>
            <a:r>
              <a:rPr lang="en-US" sz="1600" b="1" dirty="0" smtClean="0">
                <a:solidFill>
                  <a:srgbClr val="C00000"/>
                </a:solidFill>
              </a:rPr>
              <a:t> </a:t>
            </a:r>
            <a:endParaRPr lang="en-US" sz="1600" b="1" dirty="0">
              <a:solidFill>
                <a:srgbClr val="C00000"/>
              </a:solidFill>
            </a:endParaRPr>
          </a:p>
        </p:txBody>
      </p:sp>
    </p:spTree>
    <p:extLst>
      <p:ext uri="{BB962C8B-B14F-4D97-AF65-F5344CB8AC3E}">
        <p14:creationId xmlns:p14="http://schemas.microsoft.com/office/powerpoint/2010/main" val="74875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9" y="255134"/>
            <a:ext cx="9806710" cy="1036850"/>
          </a:xfrm>
        </p:spPr>
        <p:txBody>
          <a:bodyPr/>
          <a:lstStyle/>
          <a:p>
            <a:r>
              <a:rPr lang="en-US" b="1" dirty="0" smtClean="0">
                <a:latin typeface="Calibri" panose="020F0502020204030204" pitchFamily="34" charset="0"/>
                <a:cs typeface="Calibri" panose="020F0502020204030204" pitchFamily="34" charset="0"/>
              </a:rPr>
              <a:t>Business Engagement Overview</a:t>
            </a:r>
            <a:endParaRPr lang="en-US"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295399" y="2073057"/>
            <a:ext cx="9601200" cy="4692073"/>
          </a:xfrm>
        </p:spPr>
        <p:txBody>
          <a:bodyPr>
            <a:normAutofit/>
          </a:bodyPr>
          <a:lstStyle/>
          <a:p>
            <a:pPr marL="0" marR="0" indent="0">
              <a:spcBef>
                <a:spcPts val="0"/>
              </a:spcBef>
              <a:spcAft>
                <a:spcPts val="0"/>
              </a:spcAft>
              <a:buNone/>
            </a:pPr>
            <a:r>
              <a:rPr lang="en-US" dirty="0">
                <a:latin typeface="Calibri" panose="020F0502020204030204" pitchFamily="34" charset="0"/>
                <a:ea typeface="Calibri" panose="020F0502020204030204" pitchFamily="34" charset="0"/>
                <a:cs typeface="Calibri" panose="020F0502020204030204" pitchFamily="34" charset="0"/>
              </a:rPr>
              <a:t>“Business Engagement (BE)”  is interaction between employers, vocational rehabilitation (VR), and other workforce development and education organizations that results in measurable improvement in desired </a:t>
            </a:r>
            <a:r>
              <a:rPr lang="en-US" dirty="0" smtClean="0">
                <a:latin typeface="Calibri" panose="020F0502020204030204" pitchFamily="34" charset="0"/>
                <a:ea typeface="Calibri" panose="020F0502020204030204" pitchFamily="34" charset="0"/>
                <a:cs typeface="Calibri" panose="020F0502020204030204" pitchFamily="34" charset="0"/>
              </a:rPr>
              <a:t>outcomes.  Effective </a:t>
            </a:r>
            <a:r>
              <a:rPr lang="en-US" dirty="0">
                <a:latin typeface="Calibri" panose="020F0502020204030204" pitchFamily="34" charset="0"/>
                <a:ea typeface="Calibri" panose="020F0502020204030204" pitchFamily="34" charset="0"/>
                <a:cs typeface="Calibri" panose="020F0502020204030204" pitchFamily="34" charset="0"/>
              </a:rPr>
              <a:t>BE bridges the gap between employer demand for a capable workforce and the supply of workers with the abilities to meet those job </a:t>
            </a:r>
            <a:r>
              <a:rPr lang="en-US" dirty="0" smtClean="0">
                <a:latin typeface="Calibri" panose="020F0502020204030204" pitchFamily="34" charset="0"/>
                <a:ea typeface="Calibri" panose="020F0502020204030204" pitchFamily="34" charset="0"/>
                <a:cs typeface="Calibri" panose="020F0502020204030204" pitchFamily="34" charset="0"/>
              </a:rPr>
              <a:t>demands</a:t>
            </a:r>
          </a:p>
          <a:p>
            <a:pPr marL="0" marR="0" indent="0">
              <a:spcBef>
                <a:spcPts val="0"/>
              </a:spcBef>
              <a:spcAft>
                <a:spcPts val="0"/>
              </a:spcAft>
              <a:buNone/>
            </a:pPr>
            <a:endParaRPr lang="en-US" dirty="0">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0"/>
              </a:spcAft>
              <a:buNone/>
            </a:pPr>
            <a:r>
              <a:rPr lang="en-US" dirty="0">
                <a:latin typeface="Calibri" panose="020F0502020204030204" pitchFamily="34" charset="0"/>
                <a:ea typeface="Calibri" panose="020F0502020204030204" pitchFamily="34" charset="0"/>
                <a:cs typeface="Calibri" panose="020F0502020204030204" pitchFamily="34" charset="0"/>
              </a:rPr>
              <a:t>Under WIOA, “</a:t>
            </a:r>
            <a:r>
              <a:rPr lang="en-US" b="1" i="1" u="sng" dirty="0">
                <a:latin typeface="Calibri" panose="020F0502020204030204" pitchFamily="34" charset="0"/>
                <a:ea typeface="Calibri" panose="020F0502020204030204" pitchFamily="34" charset="0"/>
                <a:cs typeface="Calibri" panose="020F0502020204030204" pitchFamily="34" charset="0"/>
              </a:rPr>
              <a:t>Dual Customer Approach</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smtClean="0">
                <a:latin typeface="Calibri" panose="020F0502020204030204" pitchFamily="34" charset="0"/>
                <a:ea typeface="Calibri" panose="020F0502020204030204" pitchFamily="34" charset="0"/>
                <a:cs typeface="Calibri" panose="020F0502020204030204" pitchFamily="34" charset="0"/>
              </a:rPr>
              <a:t>is now required and incorporated </a:t>
            </a:r>
            <a:r>
              <a:rPr lang="en-US" dirty="0">
                <a:latin typeface="Calibri" panose="020F0502020204030204" pitchFamily="34" charset="0"/>
                <a:ea typeface="Calibri" panose="020F0502020204030204" pitchFamily="34" charset="0"/>
                <a:cs typeface="Calibri" panose="020F0502020204030204" pitchFamily="34" charset="0"/>
              </a:rPr>
              <a:t>into VR’s performance </a:t>
            </a:r>
            <a:r>
              <a:rPr lang="en-US" dirty="0" smtClean="0">
                <a:latin typeface="Calibri" panose="020F0502020204030204" pitchFamily="34" charset="0"/>
                <a:ea typeface="Calibri" panose="020F0502020204030204" pitchFamily="34" charset="0"/>
                <a:cs typeface="Calibri" panose="020F0502020204030204" pitchFamily="34" charset="0"/>
              </a:rPr>
              <a:t>measures. Both </a:t>
            </a:r>
            <a:r>
              <a:rPr lang="en-US" dirty="0">
                <a:latin typeface="Calibri" panose="020F0502020204030204" pitchFamily="34" charset="0"/>
                <a:ea typeface="Calibri" panose="020F0502020204030204" pitchFamily="34" charset="0"/>
                <a:cs typeface="Calibri" panose="020F0502020204030204" pitchFamily="34" charset="0"/>
              </a:rPr>
              <a:t>Consumers AND Businesses are </a:t>
            </a:r>
            <a:r>
              <a:rPr lang="en-US" dirty="0" smtClean="0">
                <a:latin typeface="Calibri" panose="020F0502020204030204" pitchFamily="34" charset="0"/>
                <a:ea typeface="Calibri" panose="020F0502020204030204" pitchFamily="34" charset="0"/>
                <a:cs typeface="Calibri" panose="020F0502020204030204" pitchFamily="34" charset="0"/>
              </a:rPr>
              <a:t>VR’s mandated customers.  </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37513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9" y="255134"/>
            <a:ext cx="9806710" cy="1036850"/>
          </a:xfrm>
        </p:spPr>
        <p:txBody>
          <a:bodyPr/>
          <a:lstStyle/>
          <a:p>
            <a:r>
              <a:rPr lang="en-US" b="1" dirty="0">
                <a:latin typeface="Calibri" panose="020F0502020204030204" pitchFamily="34" charset="0"/>
                <a:cs typeface="Calibri" panose="020F0502020204030204" pitchFamily="34" charset="0"/>
              </a:rPr>
              <a:t>Competitive Integrated Employment </a:t>
            </a:r>
            <a:r>
              <a:rPr lang="en-US" b="1" dirty="0" smtClean="0">
                <a:latin typeface="Calibri" panose="020F0502020204030204" pitchFamily="34" charset="0"/>
                <a:cs typeface="Calibri" panose="020F0502020204030204" pitchFamily="34" charset="0"/>
              </a:rPr>
              <a:t>(CIE) Summary</a:t>
            </a:r>
            <a:endParaRPr lang="en-US"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019826" y="1835062"/>
            <a:ext cx="9758819" cy="4766153"/>
          </a:xfrm>
        </p:spPr>
        <p:txBody>
          <a:bodyPr>
            <a:normAutofit fontScale="40000" lnSpcReduction="20000"/>
          </a:bodyPr>
          <a:lstStyle/>
          <a:p>
            <a:pPr marL="0" indent="0">
              <a:buNone/>
            </a:pPr>
            <a:r>
              <a:rPr lang="en-US" sz="6000" b="1" dirty="0" smtClean="0">
                <a:latin typeface="Calibri" panose="020F0502020204030204" pitchFamily="34" charset="0"/>
                <a:cs typeface="Calibri" panose="020F0502020204030204" pitchFamily="34" charset="0"/>
              </a:rPr>
              <a:t>THE CIE CRITERIA CAN BE SUMMARIZED AS 5 ELEMENTS:</a:t>
            </a:r>
          </a:p>
          <a:p>
            <a:pPr marL="365760" indent="0">
              <a:buNone/>
            </a:pPr>
            <a:r>
              <a:rPr lang="en-US" sz="6000" dirty="0" smtClean="0">
                <a:latin typeface="Calibri" panose="020F0502020204030204" pitchFamily="34" charset="0"/>
                <a:cs typeface="Calibri" panose="020F0502020204030204" pitchFamily="34" charset="0"/>
              </a:rPr>
              <a:t>Full-time or part-time employment (including self-employment) that:</a:t>
            </a:r>
          </a:p>
          <a:p>
            <a:pPr marL="1062990" lvl="1" indent="-548640">
              <a:buFont typeface="+mj-lt"/>
              <a:buAutoNum type="arabicParenR"/>
            </a:pPr>
            <a:r>
              <a:rPr lang="en-US" sz="6000" dirty="0" smtClean="0">
                <a:solidFill>
                  <a:srgbClr val="034680"/>
                </a:solidFill>
                <a:latin typeface="Calibri" panose="020F0502020204030204" pitchFamily="34" charset="0"/>
                <a:cs typeface="Calibri" panose="020F0502020204030204" pitchFamily="34" charset="0"/>
              </a:rPr>
              <a:t>Meets/exceeds minimum wage (Federal</a:t>
            </a:r>
            <a:r>
              <a:rPr lang="en-US" sz="6000" dirty="0">
                <a:solidFill>
                  <a:srgbClr val="034680"/>
                </a:solidFill>
                <a:latin typeface="Calibri" panose="020F0502020204030204" pitchFamily="34" charset="0"/>
                <a:cs typeface="Calibri" panose="020F0502020204030204" pitchFamily="34" charset="0"/>
              </a:rPr>
              <a:t>, State or local minimum wage </a:t>
            </a:r>
            <a:r>
              <a:rPr lang="en-US" sz="6000" dirty="0" smtClean="0">
                <a:solidFill>
                  <a:srgbClr val="034680"/>
                </a:solidFill>
                <a:latin typeface="Calibri" panose="020F0502020204030204" pitchFamily="34" charset="0"/>
                <a:cs typeface="Calibri" panose="020F0502020204030204" pitchFamily="34" charset="0"/>
              </a:rPr>
              <a:t>law)</a:t>
            </a:r>
            <a:endParaRPr lang="en-US" sz="6000" dirty="0">
              <a:solidFill>
                <a:srgbClr val="034680"/>
              </a:solidFill>
              <a:latin typeface="Calibri" panose="020F0502020204030204" pitchFamily="34" charset="0"/>
              <a:cs typeface="Calibri" panose="020F0502020204030204" pitchFamily="34" charset="0"/>
            </a:endParaRPr>
          </a:p>
          <a:p>
            <a:pPr marL="1062990" lvl="1" indent="-548640">
              <a:buFont typeface="+mj-lt"/>
              <a:buAutoNum type="arabicParenR"/>
            </a:pPr>
            <a:r>
              <a:rPr lang="en-US" sz="6000" dirty="0" smtClean="0">
                <a:solidFill>
                  <a:srgbClr val="034680"/>
                </a:solidFill>
                <a:latin typeface="Calibri" panose="020F0502020204030204" pitchFamily="34" charset="0"/>
                <a:cs typeface="Calibri" panose="020F0502020204030204" pitchFamily="34" charset="0"/>
              </a:rPr>
              <a:t>Isn’t less than the normal/customary </a:t>
            </a:r>
            <a:r>
              <a:rPr lang="en-US" sz="6000" dirty="0">
                <a:solidFill>
                  <a:srgbClr val="034680"/>
                </a:solidFill>
                <a:latin typeface="Calibri" panose="020F0502020204030204" pitchFamily="34" charset="0"/>
                <a:cs typeface="Calibri" panose="020F0502020204030204" pitchFamily="34" charset="0"/>
              </a:rPr>
              <a:t>rate </a:t>
            </a:r>
            <a:r>
              <a:rPr lang="en-US" sz="6000" dirty="0" smtClean="0">
                <a:solidFill>
                  <a:srgbClr val="034680"/>
                </a:solidFill>
                <a:latin typeface="Calibri" panose="020F0502020204030204" pitchFamily="34" charset="0"/>
                <a:cs typeface="Calibri" panose="020F0502020204030204" pitchFamily="34" charset="0"/>
              </a:rPr>
              <a:t>for similar positions and is eligible </a:t>
            </a:r>
            <a:r>
              <a:rPr lang="en-US" sz="6000" dirty="0">
                <a:solidFill>
                  <a:srgbClr val="034680"/>
                </a:solidFill>
                <a:latin typeface="Calibri" panose="020F0502020204030204" pitchFamily="34" charset="0"/>
                <a:cs typeface="Calibri" panose="020F0502020204030204" pitchFamily="34" charset="0"/>
              </a:rPr>
              <a:t>for the level of benefits provided to other employees; </a:t>
            </a:r>
            <a:r>
              <a:rPr lang="en-US" sz="6000" dirty="0" smtClean="0">
                <a:solidFill>
                  <a:srgbClr val="034680"/>
                </a:solidFill>
                <a:latin typeface="Calibri" panose="020F0502020204030204" pitchFamily="34" charset="0"/>
                <a:cs typeface="Calibri" panose="020F0502020204030204" pitchFamily="34" charset="0"/>
              </a:rPr>
              <a:t>and</a:t>
            </a:r>
          </a:p>
          <a:p>
            <a:pPr marL="1062990" lvl="1" indent="-548640">
              <a:buFont typeface="+mj-lt"/>
              <a:buAutoNum type="arabicParenR"/>
            </a:pPr>
            <a:r>
              <a:rPr lang="en-US" sz="6000" dirty="0" smtClean="0">
                <a:solidFill>
                  <a:srgbClr val="034680"/>
                </a:solidFill>
                <a:latin typeface="Calibri" panose="020F0502020204030204" pitchFamily="34" charset="0"/>
                <a:cs typeface="Calibri" panose="020F0502020204030204" pitchFamily="34" charset="0"/>
              </a:rPr>
              <a:t>Occurs in an integrated setting</a:t>
            </a:r>
          </a:p>
          <a:p>
            <a:pPr marL="1062990" lvl="1" indent="-548640">
              <a:buFont typeface="+mj-lt"/>
              <a:buAutoNum type="arabicParenR"/>
            </a:pPr>
            <a:r>
              <a:rPr lang="en-US" sz="6000" dirty="0" smtClean="0">
                <a:solidFill>
                  <a:srgbClr val="034680"/>
                </a:solidFill>
                <a:latin typeface="Calibri" panose="020F0502020204030204" pitchFamily="34" charset="0"/>
                <a:cs typeface="Calibri" panose="020F0502020204030204" pitchFamily="34" charset="0"/>
              </a:rPr>
              <a:t>Position provides opportunities for advancement that </a:t>
            </a:r>
            <a:r>
              <a:rPr lang="en-US" sz="6000" dirty="0">
                <a:solidFill>
                  <a:srgbClr val="034680"/>
                </a:solidFill>
                <a:latin typeface="Calibri" panose="020F0502020204030204" pitchFamily="34" charset="0"/>
                <a:cs typeface="Calibri" panose="020F0502020204030204" pitchFamily="34" charset="0"/>
              </a:rPr>
              <a:t>are similar to those for other employees who are not individuals with disabilities and who have similar positions</a:t>
            </a:r>
            <a:r>
              <a:rPr lang="en-US" sz="6000" dirty="0" smtClean="0">
                <a:solidFill>
                  <a:srgbClr val="034680"/>
                </a:solidFill>
                <a:latin typeface="Calibri" panose="020F0502020204030204" pitchFamily="34" charset="0"/>
                <a:cs typeface="Calibri" panose="020F0502020204030204" pitchFamily="34" charset="0"/>
              </a:rPr>
              <a:t>.</a:t>
            </a:r>
          </a:p>
          <a:p>
            <a:pPr marL="1062990" lvl="1" indent="-548640">
              <a:buFont typeface="+mj-lt"/>
              <a:buAutoNum type="arabicParenR"/>
            </a:pPr>
            <a:r>
              <a:rPr lang="en-US" sz="6000" dirty="0" smtClean="0">
                <a:solidFill>
                  <a:srgbClr val="034680"/>
                </a:solidFill>
                <a:latin typeface="Calibri" panose="020F0502020204030204" pitchFamily="34" charset="0"/>
                <a:cs typeface="Calibri" panose="020F0502020204030204" pitchFamily="34" charset="0"/>
              </a:rPr>
              <a:t>If </a:t>
            </a:r>
            <a:r>
              <a:rPr lang="en-US" sz="6000" dirty="0">
                <a:solidFill>
                  <a:srgbClr val="034680"/>
                </a:solidFill>
                <a:latin typeface="Calibri" panose="020F0502020204030204" pitchFamily="34" charset="0"/>
                <a:cs typeface="Calibri" panose="020F0502020204030204" pitchFamily="34" charset="0"/>
              </a:rPr>
              <a:t>self-employed, yields income that is comparable to others without disabilities in the general population </a:t>
            </a:r>
          </a:p>
          <a:p>
            <a:pPr marL="514350" lvl="1" indent="0">
              <a:buNone/>
            </a:pPr>
            <a:endParaRPr lang="en-US" sz="4000" i="1" dirty="0" smtClean="0">
              <a:solidFill>
                <a:srgbClr val="034680"/>
              </a:solidFill>
              <a:latin typeface="Calibri" panose="020F0502020204030204" pitchFamily="34" charset="0"/>
              <a:cs typeface="Calibri" panose="020F0502020204030204" pitchFamily="34" charset="0"/>
            </a:endParaRPr>
          </a:p>
          <a:p>
            <a:pPr marL="514350" lvl="1" indent="0">
              <a:buNone/>
            </a:pPr>
            <a:r>
              <a:rPr lang="en-US" sz="4500" i="1" dirty="0" smtClean="0">
                <a:solidFill>
                  <a:srgbClr val="034680"/>
                </a:solidFill>
                <a:latin typeface="Calibri" panose="020F0502020204030204" pitchFamily="34" charset="0"/>
                <a:cs typeface="Calibri" panose="020F0502020204030204" pitchFamily="34" charset="0"/>
              </a:rPr>
              <a:t>END OF PART 1, CIE</a:t>
            </a:r>
            <a:r>
              <a:rPr lang="en-US" dirty="0" smtClean="0"/>
              <a:t/>
            </a:r>
            <a:br>
              <a:rPr lang="en-US" dirty="0" smtClean="0"/>
            </a:br>
            <a:endParaRPr lang="en-US" dirty="0"/>
          </a:p>
        </p:txBody>
      </p:sp>
    </p:spTree>
    <p:extLst>
      <p:ext uri="{BB962C8B-B14F-4D97-AF65-F5344CB8AC3E}">
        <p14:creationId xmlns:p14="http://schemas.microsoft.com/office/powerpoint/2010/main" val="4252434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9" y="255134"/>
            <a:ext cx="9806710" cy="1036850"/>
          </a:xfrm>
        </p:spPr>
        <p:txBody>
          <a:bodyPr/>
          <a:lstStyle/>
          <a:p>
            <a:r>
              <a:rPr lang="en-US" b="1" dirty="0" smtClean="0">
                <a:latin typeface="Calibri" panose="020F0502020204030204" pitchFamily="34" charset="0"/>
                <a:cs typeface="Calibri" panose="020F0502020204030204" pitchFamily="34" charset="0"/>
              </a:rPr>
              <a:t>Business Engagement Performance Measures</a:t>
            </a:r>
            <a:endParaRPr lang="en-US"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295400" y="1828799"/>
            <a:ext cx="9601200" cy="4692073"/>
          </a:xfrm>
        </p:spPr>
        <p:txBody>
          <a:bodyPr>
            <a:normAutofit/>
          </a:bodyPr>
          <a:lstStyle/>
          <a:p>
            <a:pPr marL="0" marR="0" indent="0">
              <a:spcBef>
                <a:spcPts val="0"/>
              </a:spcBef>
              <a:spcAft>
                <a:spcPts val="0"/>
              </a:spcAft>
              <a:buNone/>
            </a:pPr>
            <a:r>
              <a:rPr lang="en-US" dirty="0" smtClean="0">
                <a:latin typeface="Calibri" panose="020F0502020204030204" pitchFamily="34" charset="0"/>
                <a:ea typeface="Calibri" panose="020F0502020204030204" pitchFamily="34" charset="0"/>
                <a:cs typeface="Calibri" panose="020F0502020204030204" pitchFamily="34" charset="0"/>
              </a:rPr>
              <a:t>In Hawaii, Business Engagement related outcomes will be measured </a:t>
            </a:r>
            <a:r>
              <a:rPr lang="en-US" dirty="0">
                <a:latin typeface="Calibri" panose="020F0502020204030204" pitchFamily="34" charset="0"/>
                <a:ea typeface="Calibri" panose="020F0502020204030204" pitchFamily="34" charset="0"/>
                <a:cs typeface="Calibri" panose="020F0502020204030204" pitchFamily="34" charset="0"/>
              </a:rPr>
              <a:t>by tracking </a:t>
            </a:r>
            <a:r>
              <a:rPr lang="en-US" dirty="0" smtClean="0">
                <a:latin typeface="Calibri" panose="020F0502020204030204" pitchFamily="34" charset="0"/>
                <a:ea typeface="Calibri" panose="020F0502020204030204" pitchFamily="34" charset="0"/>
                <a:cs typeface="Calibri" panose="020F0502020204030204" pitchFamily="34" charset="0"/>
              </a:rPr>
              <a:t>two criteria that relate to increasing  repeat business, </a:t>
            </a:r>
            <a:r>
              <a:rPr lang="en-US" dirty="0">
                <a:latin typeface="Calibri" panose="020F0502020204030204" pitchFamily="34" charset="0"/>
                <a:ea typeface="Calibri" panose="020F0502020204030204" pitchFamily="34" charset="0"/>
                <a:cs typeface="Calibri" panose="020F0502020204030204" pitchFamily="34" charset="0"/>
              </a:rPr>
              <a:t>and employee retention </a:t>
            </a:r>
            <a:r>
              <a:rPr lang="en-US" dirty="0" smtClean="0">
                <a:latin typeface="Calibri" panose="020F0502020204030204" pitchFamily="34" charset="0"/>
                <a:ea typeface="Calibri" panose="020F0502020204030204" pitchFamily="34" charset="0"/>
                <a:cs typeface="Calibri" panose="020F0502020204030204" pitchFamily="34" charset="0"/>
              </a:rPr>
              <a:t>rates:</a:t>
            </a:r>
          </a:p>
          <a:p>
            <a:pPr marL="0" marR="0">
              <a:spcBef>
                <a:spcPts val="0"/>
              </a:spcBef>
              <a:spcAft>
                <a:spcPts val="0"/>
              </a:spcAft>
            </a:pPr>
            <a:endParaRPr lang="en-US" dirty="0" smtClean="0">
              <a:latin typeface="Calibri" panose="020F0502020204030204" pitchFamily="34" charset="0"/>
              <a:ea typeface="Calibri" panose="020F0502020204030204" pitchFamily="34" charset="0"/>
              <a:cs typeface="Calibri" panose="020F0502020204030204" pitchFamily="34" charset="0"/>
            </a:endParaRPr>
          </a:p>
          <a:p>
            <a:pPr marL="182880" indent="-457200">
              <a:spcBef>
                <a:spcPts val="0"/>
              </a:spcBef>
              <a:buFont typeface="Wingdings" panose="05000000000000000000" pitchFamily="2" charset="2"/>
              <a:buChar char="ü"/>
            </a:pPr>
            <a:r>
              <a:rPr lang="en-US" dirty="0" smtClean="0">
                <a:latin typeface="Calibri" panose="020F0502020204030204" pitchFamily="34" charset="0"/>
                <a:ea typeface="Calibri" panose="020F0502020204030204" pitchFamily="34" charset="0"/>
                <a:cs typeface="Calibri" panose="020F0502020204030204" pitchFamily="34" charset="0"/>
              </a:rPr>
              <a:t>“REPEAT BUSINESS”: R</a:t>
            </a:r>
            <a:r>
              <a:rPr lang="en-US" dirty="0" smtClean="0">
                <a:latin typeface="Calibri" panose="020F0502020204030204" pitchFamily="34" charset="0"/>
                <a:cs typeface="Calibri" panose="020F0502020204030204" pitchFamily="34" charset="0"/>
              </a:rPr>
              <a:t>ecord the number </a:t>
            </a:r>
            <a:r>
              <a:rPr lang="en-US" dirty="0">
                <a:latin typeface="Calibri" panose="020F0502020204030204" pitchFamily="34" charset="0"/>
                <a:cs typeface="Calibri" panose="020F0502020204030204" pitchFamily="34" charset="0"/>
              </a:rPr>
              <a:t>of establishments that received a </a:t>
            </a:r>
            <a:r>
              <a:rPr lang="en-US" dirty="0" smtClean="0">
                <a:latin typeface="Calibri" panose="020F0502020204030204" pitchFamily="34" charset="0"/>
                <a:cs typeface="Calibri" panose="020F0502020204030204" pitchFamily="34" charset="0"/>
              </a:rPr>
              <a:t>service </a:t>
            </a:r>
            <a:r>
              <a:rPr lang="en-US" dirty="0">
                <a:latin typeface="Calibri" panose="020F0502020204030204" pitchFamily="34" charset="0"/>
                <a:cs typeface="Calibri" panose="020F0502020204030204" pitchFamily="34" charset="0"/>
              </a:rPr>
              <a:t>or are continuing to receive a service or other assistance during the reporting </a:t>
            </a:r>
            <a:r>
              <a:rPr lang="en-US" dirty="0" smtClean="0">
                <a:latin typeface="Calibri" panose="020F0502020204030204" pitchFamily="34" charset="0"/>
                <a:cs typeface="Calibri" panose="020F0502020204030204" pitchFamily="34" charset="0"/>
              </a:rPr>
              <a:t>period AND who </a:t>
            </a:r>
            <a:r>
              <a:rPr lang="en-US" dirty="0">
                <a:latin typeface="Calibri" panose="020F0502020204030204" pitchFamily="34" charset="0"/>
                <a:cs typeface="Calibri" panose="020F0502020204030204" pitchFamily="34" charset="0"/>
              </a:rPr>
              <a:t>utilized a service anytime within the previous 3 </a:t>
            </a:r>
            <a:r>
              <a:rPr lang="en-US" dirty="0" smtClean="0">
                <a:latin typeface="Calibri" panose="020F0502020204030204" pitchFamily="34" charset="0"/>
                <a:cs typeface="Calibri" panose="020F0502020204030204" pitchFamily="34" charset="0"/>
              </a:rPr>
              <a:t>years  AND</a:t>
            </a:r>
          </a:p>
          <a:p>
            <a:pPr>
              <a:spcBef>
                <a:spcPts val="0"/>
              </a:spcBef>
              <a:buFont typeface="Wingdings" panose="05000000000000000000" pitchFamily="2" charset="2"/>
              <a:buChar char="ü"/>
            </a:pPr>
            <a:endParaRPr lang="en-US" dirty="0" smtClean="0">
              <a:latin typeface="Calibri" panose="020F0502020204030204" pitchFamily="34" charset="0"/>
              <a:cs typeface="Calibri" panose="020F0502020204030204" pitchFamily="34" charset="0"/>
            </a:endParaRPr>
          </a:p>
          <a:p>
            <a:pPr marL="182880" indent="-457200">
              <a:spcBef>
                <a:spcPts val="0"/>
              </a:spcBef>
              <a:buFont typeface="Wingdings" panose="05000000000000000000" pitchFamily="2" charset="2"/>
              <a:buChar char="ü"/>
            </a:pPr>
            <a:r>
              <a:rPr lang="en-US" dirty="0" smtClean="0">
                <a:latin typeface="Calibri" panose="020F0502020204030204" pitchFamily="34" charset="0"/>
                <a:cs typeface="Calibri" panose="020F0502020204030204" pitchFamily="34" charset="0"/>
              </a:rPr>
              <a:t>“RETENTION”: A participant </a:t>
            </a:r>
            <a:r>
              <a:rPr lang="en-US" dirty="0">
                <a:latin typeface="Calibri" panose="020F0502020204030204" pitchFamily="34" charset="0"/>
                <a:cs typeface="Calibri" panose="020F0502020204030204" pitchFamily="34" charset="0"/>
              </a:rPr>
              <a:t>is employed by the same employer for 2</a:t>
            </a:r>
            <a:r>
              <a:rPr lang="en-US" baseline="30000" dirty="0">
                <a:latin typeface="Calibri" panose="020F0502020204030204" pitchFamily="34" charset="0"/>
                <a:cs typeface="Calibri" panose="020F0502020204030204" pitchFamily="34" charset="0"/>
              </a:rPr>
              <a:t>nd</a:t>
            </a:r>
            <a:r>
              <a:rPr lang="en-US" dirty="0">
                <a:latin typeface="Calibri" panose="020F0502020204030204" pitchFamily="34" charset="0"/>
                <a:cs typeface="Calibri" panose="020F0502020204030204" pitchFamily="34" charset="0"/>
              </a:rPr>
              <a:t> and 4</a:t>
            </a:r>
            <a:r>
              <a:rPr lang="en-US" baseline="30000" dirty="0">
                <a:latin typeface="Calibri" panose="020F0502020204030204" pitchFamily="34" charset="0"/>
                <a:cs typeface="Calibri" panose="020F0502020204030204" pitchFamily="34" charset="0"/>
              </a:rPr>
              <a:t>th</a:t>
            </a:r>
            <a:r>
              <a:rPr lang="en-US" dirty="0">
                <a:latin typeface="Calibri" panose="020F0502020204030204" pitchFamily="34" charset="0"/>
                <a:cs typeface="Calibri" panose="020F0502020204030204" pitchFamily="34" charset="0"/>
              </a:rPr>
              <a:t> quarters after exit. This information is already collected by </a:t>
            </a:r>
            <a:r>
              <a:rPr lang="en-US" dirty="0" smtClean="0">
                <a:latin typeface="Calibri" panose="020F0502020204030204" pitchFamily="34" charset="0"/>
                <a:cs typeface="Calibri" panose="020F0502020204030204" pitchFamily="34" charset="0"/>
              </a:rPr>
              <a:t>the individual </a:t>
            </a:r>
            <a:r>
              <a:rPr lang="en-US" dirty="0">
                <a:latin typeface="Calibri" panose="020F0502020204030204" pitchFamily="34" charset="0"/>
                <a:cs typeface="Calibri" panose="020F0502020204030204" pitchFamily="34" charset="0"/>
              </a:rPr>
              <a:t>participant and is part of the </a:t>
            </a:r>
            <a:r>
              <a:rPr lang="en-US" dirty="0" smtClean="0">
                <a:latin typeface="Calibri" panose="020F0502020204030204" pitchFamily="34" charset="0"/>
                <a:cs typeface="Calibri" panose="020F0502020204030204" pitchFamily="34" charset="0"/>
              </a:rPr>
              <a:t>“Participant Individual Record Layout” (PIRL).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9091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9" y="255134"/>
            <a:ext cx="9806710" cy="1036850"/>
          </a:xfrm>
        </p:spPr>
        <p:txBody>
          <a:bodyPr/>
          <a:lstStyle/>
          <a:p>
            <a:r>
              <a:rPr lang="en-US" b="1" dirty="0" smtClean="0">
                <a:latin typeface="Calibri" panose="020F0502020204030204" pitchFamily="34" charset="0"/>
                <a:cs typeface="Calibri" panose="020F0502020204030204" pitchFamily="34" charset="0"/>
              </a:rPr>
              <a:t>Business Engagement; Four Common Models</a:t>
            </a:r>
            <a:endParaRPr lang="en-US"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295400" y="1828799"/>
            <a:ext cx="9601200" cy="4692073"/>
          </a:xfrm>
        </p:spPr>
        <p:txBody>
          <a:bodyPr>
            <a:normAutofit/>
          </a:bodyPr>
          <a:lstStyle/>
          <a:p>
            <a:pPr marL="0" indent="0">
              <a:buNone/>
            </a:pPr>
            <a:r>
              <a:rPr lang="en-US" b="1" dirty="0" smtClean="0">
                <a:latin typeface="Calibri" panose="020F0502020204030204" pitchFamily="34" charset="0"/>
                <a:cs typeface="Calibri" panose="020F0502020204030204" pitchFamily="34" charset="0"/>
              </a:rPr>
              <a:t>There are typically five models</a:t>
            </a:r>
            <a:r>
              <a:rPr lang="en-US" b="1" dirty="0" smtClean="0">
                <a:solidFill>
                  <a:srgbClr val="C00000"/>
                </a:solidFill>
                <a:latin typeface="Calibri" panose="020F0502020204030204" pitchFamily="34" charset="0"/>
                <a:cs typeface="Calibri" panose="020F0502020204030204" pitchFamily="34" charset="0"/>
              </a:rPr>
              <a:t> </a:t>
            </a:r>
            <a:r>
              <a:rPr lang="en-US" b="1" dirty="0" smtClean="0">
                <a:latin typeface="Calibri" panose="020F0502020204030204" pitchFamily="34" charset="0"/>
                <a:cs typeface="Calibri" panose="020F0502020204030204" pitchFamily="34" charset="0"/>
              </a:rPr>
              <a:t>delivering business engagement:</a:t>
            </a:r>
            <a:endParaRPr lang="en-US" sz="1200" b="1" dirty="0">
              <a:latin typeface="Calibri" panose="020F0502020204030204" pitchFamily="34" charset="0"/>
              <a:cs typeface="Calibri" panose="020F0502020204030204" pitchFamily="34" charset="0"/>
            </a:endParaRPr>
          </a:p>
          <a:p>
            <a:pPr>
              <a:buFont typeface="Wingdings" panose="05000000000000000000" pitchFamily="2" charset="2"/>
              <a:buChar char="Ø"/>
            </a:pPr>
            <a:r>
              <a:rPr lang="en-US" b="1" dirty="0" smtClean="0">
                <a:latin typeface="Calibri" panose="020F0502020204030204" pitchFamily="34" charset="0"/>
                <a:cs typeface="Calibri" panose="020F0502020204030204" pitchFamily="34" charset="0"/>
              </a:rPr>
              <a:t>Centralized</a:t>
            </a:r>
            <a:r>
              <a:rPr lang="en-US" b="1"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Dedicated business relations unit staff located in the central VR office.</a:t>
            </a:r>
          </a:p>
          <a:p>
            <a:pPr>
              <a:buFont typeface="Wingdings" panose="05000000000000000000" pitchFamily="2" charset="2"/>
              <a:buChar char="Ø"/>
            </a:pPr>
            <a:r>
              <a:rPr lang="en-US" b="1" dirty="0">
                <a:latin typeface="Calibri" panose="020F0502020204030204" pitchFamily="34" charset="0"/>
                <a:cs typeface="Calibri" panose="020F0502020204030204" pitchFamily="34" charset="0"/>
              </a:rPr>
              <a:t>Regional:</a:t>
            </a:r>
            <a:r>
              <a:rPr lang="en-US" dirty="0">
                <a:latin typeface="Calibri" panose="020F0502020204030204" pitchFamily="34" charset="0"/>
                <a:cs typeface="Calibri" panose="020F0502020204030204" pitchFamily="34" charset="0"/>
              </a:rPr>
              <a:t>  Business specialists located throughout the state.</a:t>
            </a:r>
          </a:p>
          <a:p>
            <a:pPr>
              <a:buFont typeface="Wingdings" panose="05000000000000000000" pitchFamily="2" charset="2"/>
              <a:buChar char="Ø"/>
            </a:pPr>
            <a:r>
              <a:rPr lang="en-US" b="1" dirty="0">
                <a:latin typeface="Calibri" panose="020F0502020204030204" pitchFamily="34" charset="0"/>
                <a:cs typeface="Calibri" panose="020F0502020204030204" pitchFamily="34" charset="0"/>
              </a:rPr>
              <a:t>Direct Service Staff: </a:t>
            </a:r>
            <a:r>
              <a:rPr lang="en-US" dirty="0" smtClean="0">
                <a:latin typeface="Calibri" panose="020F0502020204030204" pitchFamily="34" charset="0"/>
                <a:cs typeface="Calibri" panose="020F0502020204030204" pitchFamily="34" charset="0"/>
              </a:rPr>
              <a:t>Counselor or VR Business (or Job Development) Specialist.</a:t>
            </a:r>
            <a:endParaRPr lang="en-US" dirty="0">
              <a:latin typeface="Calibri" panose="020F0502020204030204" pitchFamily="34" charset="0"/>
              <a:cs typeface="Calibri" panose="020F0502020204030204" pitchFamily="34" charset="0"/>
            </a:endParaRPr>
          </a:p>
          <a:p>
            <a:pPr>
              <a:buFont typeface="Wingdings" panose="05000000000000000000" pitchFamily="2" charset="2"/>
              <a:buChar char="Ø"/>
            </a:pPr>
            <a:r>
              <a:rPr lang="en-US" b="1" dirty="0">
                <a:latin typeface="Calibri" panose="020F0502020204030204" pitchFamily="34" charset="0"/>
                <a:cs typeface="Calibri" panose="020F0502020204030204" pitchFamily="34" charset="0"/>
              </a:rPr>
              <a:t>Partnerships: </a:t>
            </a:r>
            <a:r>
              <a:rPr lang="en-US" dirty="0">
                <a:latin typeface="Calibri" panose="020F0502020204030204" pitchFamily="34" charset="0"/>
                <a:cs typeface="Calibri" panose="020F0502020204030204" pitchFamily="34" charset="0"/>
              </a:rPr>
              <a:t>CRP/Provider, workforce partner and/or emerging </a:t>
            </a:r>
            <a:r>
              <a:rPr lang="en-US" dirty="0" smtClean="0">
                <a:latin typeface="Calibri" panose="020F0502020204030204" pitchFamily="34" charset="0"/>
                <a:cs typeface="Calibri" panose="020F0502020204030204" pitchFamily="34" charset="0"/>
              </a:rPr>
              <a:t>partnerships. </a:t>
            </a:r>
          </a:p>
          <a:p>
            <a:pPr>
              <a:buFont typeface="Wingdings" panose="05000000000000000000" pitchFamily="2" charset="2"/>
              <a:buChar char="Ø"/>
            </a:pPr>
            <a:r>
              <a:rPr lang="en-US" b="1" dirty="0" smtClean="0">
                <a:latin typeface="Calibri" panose="020F0502020204030204" pitchFamily="34" charset="0"/>
                <a:cs typeface="Calibri" panose="020F0502020204030204" pitchFamily="34" charset="0"/>
              </a:rPr>
              <a:t>Combination of the above</a:t>
            </a:r>
            <a:endParaRPr lang="en-US" b="1" dirty="0">
              <a:latin typeface="Calibri" panose="020F0502020204030204" pitchFamily="34" charset="0"/>
              <a:cs typeface="Calibri" panose="020F0502020204030204" pitchFamily="34" charset="0"/>
            </a:endParaRPr>
          </a:p>
          <a:p>
            <a:pPr marL="0" indent="0">
              <a:buNone/>
            </a:pP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97406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9" y="255134"/>
            <a:ext cx="9806710" cy="1036850"/>
          </a:xfrm>
        </p:spPr>
        <p:txBody>
          <a:bodyPr/>
          <a:lstStyle/>
          <a:p>
            <a:r>
              <a:rPr lang="en-US" b="1" dirty="0" smtClean="0">
                <a:latin typeface="Calibri" panose="020F0502020204030204" pitchFamily="34" charset="0"/>
                <a:cs typeface="Calibri" panose="020F0502020204030204" pitchFamily="34" charset="0"/>
              </a:rPr>
              <a:t>Business Engagement: Past</a:t>
            </a:r>
            <a:endParaRPr lang="en-US"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924025" y="1828799"/>
            <a:ext cx="10308657" cy="4692073"/>
          </a:xfrm>
        </p:spPr>
        <p:txBody>
          <a:bodyPr>
            <a:normAutofit/>
          </a:bodyPr>
          <a:lstStyle/>
          <a:p>
            <a:pPr marL="0" marR="0" indent="0">
              <a:spcBef>
                <a:spcPts val="0"/>
              </a:spcBef>
              <a:spcAft>
                <a:spcPts val="0"/>
              </a:spcAft>
              <a:buNone/>
            </a:pPr>
            <a:r>
              <a:rPr lang="en-US" dirty="0">
                <a:latin typeface="Calibri" panose="020F0502020204030204" pitchFamily="34" charset="0"/>
                <a:ea typeface="Calibri" panose="020F0502020204030204" pitchFamily="34" charset="0"/>
                <a:cs typeface="Times New Roman" panose="02020603050405020304" pitchFamily="18" charset="0"/>
              </a:rPr>
              <a:t>Engagement with business </a:t>
            </a:r>
            <a:r>
              <a:rPr lang="en-US" dirty="0" smtClean="0">
                <a:latin typeface="Calibri" panose="020F0502020204030204" pitchFamily="34" charset="0"/>
                <a:ea typeface="Calibri" panose="020F0502020204030204" pitchFamily="34" charset="0"/>
                <a:cs typeface="Times New Roman" panose="02020603050405020304" pitchFamily="18" charset="0"/>
              </a:rPr>
              <a:t>in the past have often been:</a:t>
            </a:r>
          </a:p>
          <a:p>
            <a:pPr marL="0" marR="0" indent="0">
              <a:spcBef>
                <a:spcPts val="0"/>
              </a:spcBef>
              <a:spcAft>
                <a:spcPts val="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68580" marR="0" indent="-342900">
              <a:spcBef>
                <a:spcPts val="0"/>
              </a:spcBef>
              <a:spcAft>
                <a:spcPts val="0"/>
              </a:spcAft>
              <a:buFont typeface="Courier New" panose="02070309020205020404" pitchFamily="49" charset="0"/>
              <a:buChar char="o"/>
            </a:pPr>
            <a:r>
              <a:rPr lang="en-US" dirty="0" smtClean="0">
                <a:latin typeface="Calibri" panose="020F0502020204030204" pitchFamily="34" charset="0"/>
                <a:ea typeface="Calibri" panose="020F0502020204030204" pitchFamily="34" charset="0"/>
                <a:cs typeface="Times New Roman" panose="02020603050405020304" pitchFamily="18" charset="0"/>
              </a:rPr>
              <a:t>Episodic</a:t>
            </a:r>
          </a:p>
          <a:p>
            <a:pPr marL="68580" marR="0" indent="-342900">
              <a:spcBef>
                <a:spcPts val="0"/>
              </a:spcBef>
              <a:spcAft>
                <a:spcPts val="0"/>
              </a:spcAft>
              <a:buFont typeface="Courier New" panose="02070309020205020404" pitchFamily="49" charset="0"/>
              <a:buChar char="o"/>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68580" marR="0" indent="-342900">
              <a:spcBef>
                <a:spcPts val="0"/>
              </a:spcBef>
              <a:spcAft>
                <a:spcPts val="0"/>
              </a:spcAft>
              <a:buFont typeface="Courier New" panose="02070309020205020404" pitchFamily="49" charset="0"/>
              <a:buChar char="o"/>
            </a:pPr>
            <a:r>
              <a:rPr lang="en-US" dirty="0" smtClean="0">
                <a:latin typeface="Calibri" panose="020F0502020204030204" pitchFamily="34" charset="0"/>
                <a:ea typeface="Calibri" panose="020F0502020204030204" pitchFamily="34" charset="0"/>
                <a:cs typeface="Times New Roman" panose="02020603050405020304" pitchFamily="18" charset="0"/>
              </a:rPr>
              <a:t>The employer contact </a:t>
            </a:r>
            <a:r>
              <a:rPr lang="en-US" dirty="0">
                <a:latin typeface="Calibri" panose="020F0502020204030204" pitchFamily="34" charset="0"/>
                <a:ea typeface="Calibri" panose="020F0502020204030204" pitchFamily="34" charset="0"/>
                <a:cs typeface="Times New Roman" panose="02020603050405020304" pitchFamily="18" charset="0"/>
              </a:rPr>
              <a:t>was </a:t>
            </a:r>
            <a:r>
              <a:rPr lang="en-US" dirty="0" smtClean="0">
                <a:latin typeface="Calibri" panose="020F0502020204030204" pitchFamily="34" charset="0"/>
                <a:ea typeface="Calibri" panose="020F0502020204030204" pitchFamily="34" charset="0"/>
                <a:cs typeface="Times New Roman" panose="02020603050405020304" pitchFamily="18" charset="0"/>
              </a:rPr>
              <a:t>based on consumer’s need</a:t>
            </a:r>
          </a:p>
          <a:p>
            <a:pPr marL="68580" marR="0" indent="-342900">
              <a:spcBef>
                <a:spcPts val="0"/>
              </a:spcBef>
              <a:spcAft>
                <a:spcPts val="0"/>
              </a:spcAft>
              <a:buFont typeface="Courier New" panose="02070309020205020404" pitchFamily="49" charset="0"/>
              <a:buChar char="o"/>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68580" marR="0" indent="-342900">
              <a:spcBef>
                <a:spcPts val="0"/>
              </a:spcBef>
              <a:spcAft>
                <a:spcPts val="0"/>
              </a:spcAft>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Purpose/Goal </a:t>
            </a:r>
            <a:r>
              <a:rPr lang="en-US" dirty="0" smtClean="0">
                <a:latin typeface="Calibri" panose="020F0502020204030204" pitchFamily="34" charset="0"/>
                <a:ea typeface="Calibri" panose="020F0502020204030204" pitchFamily="34" charset="0"/>
                <a:cs typeface="Times New Roman" panose="02020603050405020304" pitchFamily="18" charset="0"/>
              </a:rPr>
              <a:t>largely motivated by “Placement</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dirty="0" smtClean="0">
                <a:latin typeface="Calibri" panose="020F0502020204030204" pitchFamily="34" charset="0"/>
                <a:ea typeface="Calibri" panose="020F0502020204030204" pitchFamily="34" charset="0"/>
                <a:cs typeface="Times New Roman" panose="02020603050405020304" pitchFamily="18" charset="0"/>
              </a:rPr>
              <a:t>Successful VR Closure</a:t>
            </a:r>
          </a:p>
          <a:p>
            <a:pPr marL="68580" marR="0" indent="-342900">
              <a:spcBef>
                <a:spcPts val="0"/>
              </a:spcBef>
              <a:spcAft>
                <a:spcPts val="0"/>
              </a:spcAft>
              <a:buFont typeface="Courier New" panose="02070309020205020404" pitchFamily="49" charset="0"/>
              <a:buChar char="o"/>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68580" marR="0" indent="-342900">
              <a:spcBef>
                <a:spcPts val="0"/>
              </a:spcBef>
              <a:spcAft>
                <a:spcPts val="0"/>
              </a:spcAft>
              <a:buFont typeface="Courier New" panose="02070309020205020404" pitchFamily="49" charset="0"/>
              <a:buChar char="o"/>
            </a:pPr>
            <a:r>
              <a:rPr lang="en-US" dirty="0" smtClean="0">
                <a:latin typeface="Calibri" panose="020F0502020204030204" pitchFamily="34" charset="0"/>
                <a:ea typeface="Calibri" panose="020F0502020204030204" pitchFamily="34" charset="0"/>
                <a:cs typeface="Times New Roman" panose="02020603050405020304" pitchFamily="18" charset="0"/>
              </a:rPr>
              <a:t>Employer Approach </a:t>
            </a:r>
            <a:r>
              <a:rPr lang="en-US" dirty="0">
                <a:latin typeface="Calibri" panose="020F0502020204030204" pitchFamily="34" charset="0"/>
                <a:ea typeface="Calibri" panose="020F0502020204030204" pitchFamily="34" charset="0"/>
                <a:cs typeface="Times New Roman" panose="02020603050405020304" pitchFamily="18" charset="0"/>
              </a:rPr>
              <a:t>Framework </a:t>
            </a:r>
            <a:r>
              <a:rPr lang="en-US" dirty="0" smtClean="0">
                <a:latin typeface="Calibri" panose="020F0502020204030204" pitchFamily="34" charset="0"/>
                <a:ea typeface="Calibri" panose="020F0502020204030204" pitchFamily="34" charset="0"/>
                <a:cs typeface="Times New Roman" panose="02020603050405020304" pitchFamily="18" charset="0"/>
              </a:rPr>
              <a:t>was often VR’s perspective, culture &amp; language</a:t>
            </a:r>
          </a:p>
          <a:p>
            <a:pPr marL="68580" marR="0" indent="-342900">
              <a:spcBef>
                <a:spcPts val="0"/>
              </a:spcBef>
              <a:spcAft>
                <a:spcPts val="0"/>
              </a:spcAft>
              <a:buFont typeface="Courier New" panose="02070309020205020404" pitchFamily="49" charset="0"/>
              <a:buChar char="o"/>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68580" marR="0" indent="-342900">
              <a:spcBef>
                <a:spcPts val="0"/>
              </a:spcBef>
              <a:spcAft>
                <a:spcPts val="0"/>
              </a:spcAft>
              <a:buFont typeface="Courier New" panose="02070309020205020404" pitchFamily="49" charset="0"/>
              <a:buChar char="o"/>
            </a:pPr>
            <a:r>
              <a:rPr lang="en-US" dirty="0" smtClean="0">
                <a:latin typeface="Calibri" panose="020F0502020204030204" pitchFamily="34" charset="0"/>
                <a:ea typeface="Calibri" panose="020F0502020204030204" pitchFamily="34" charset="0"/>
                <a:cs typeface="Times New Roman" panose="02020603050405020304" pitchFamily="18" charset="0"/>
              </a:rPr>
              <a:t>Personality </a:t>
            </a:r>
            <a:r>
              <a:rPr lang="en-US" dirty="0">
                <a:latin typeface="Calibri" panose="020F0502020204030204" pitchFamily="34" charset="0"/>
                <a:ea typeface="Calibri" panose="020F0502020204030204" pitchFamily="34" charset="0"/>
                <a:cs typeface="Times New Roman" panose="02020603050405020304" pitchFamily="18" charset="0"/>
              </a:rPr>
              <a:t>dependent – “it’s </a:t>
            </a:r>
            <a:r>
              <a:rPr lang="en-US" dirty="0" smtClean="0">
                <a:latin typeface="Calibri" panose="020F0502020204030204" pitchFamily="34" charset="0"/>
                <a:ea typeface="Calibri" panose="020F0502020204030204" pitchFamily="34" charset="0"/>
                <a:cs typeface="Times New Roman" panose="02020603050405020304" pitchFamily="18" charset="0"/>
              </a:rPr>
              <a:t>really who </a:t>
            </a:r>
            <a:r>
              <a:rPr lang="en-US" dirty="0">
                <a:latin typeface="Calibri" panose="020F0502020204030204" pitchFamily="34" charset="0"/>
                <a:ea typeface="Calibri" panose="020F0502020204030204" pitchFamily="34" charset="0"/>
                <a:cs typeface="Times New Roman" panose="02020603050405020304" pitchFamily="18" charset="0"/>
              </a:rPr>
              <a:t>you </a:t>
            </a:r>
            <a:r>
              <a:rPr lang="en-US" dirty="0" smtClean="0">
                <a:latin typeface="Calibri" panose="020F0502020204030204" pitchFamily="34" charset="0"/>
                <a:ea typeface="Calibri" panose="020F0502020204030204" pitchFamily="34" charset="0"/>
                <a:cs typeface="Times New Roman" panose="02020603050405020304" pitchFamily="18" charset="0"/>
              </a:rPr>
              <a:t>know”</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39832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9" y="255134"/>
            <a:ext cx="9806710" cy="1036850"/>
          </a:xfrm>
        </p:spPr>
        <p:txBody>
          <a:bodyPr/>
          <a:lstStyle/>
          <a:p>
            <a:r>
              <a:rPr lang="en-US" b="1" dirty="0" smtClean="0">
                <a:latin typeface="Calibri" panose="020F0502020204030204" pitchFamily="34" charset="0"/>
                <a:cs typeface="Calibri" panose="020F0502020204030204" pitchFamily="34" charset="0"/>
              </a:rPr>
              <a:t>Business Engagement: Future</a:t>
            </a:r>
            <a:endParaRPr lang="en-US"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295400" y="1655545"/>
            <a:ext cx="9601200" cy="4865327"/>
          </a:xfrm>
        </p:spPr>
        <p:txBody>
          <a:bodyPr>
            <a:normAutofit fontScale="92500" lnSpcReduction="20000"/>
          </a:bodyPr>
          <a:lstStyle/>
          <a:p>
            <a:pPr marL="0" indent="0">
              <a:spcBef>
                <a:spcPts val="0"/>
              </a:spcBef>
              <a:buNone/>
            </a:pPr>
            <a:r>
              <a:rPr lang="en-US" sz="2600" dirty="0" smtClean="0">
                <a:latin typeface="Calibri" panose="020F0502020204030204" pitchFamily="34" charset="0"/>
                <a:cs typeface="Calibri" panose="020F0502020204030204" pitchFamily="34" charset="0"/>
              </a:rPr>
              <a:t>Research shows the </a:t>
            </a:r>
            <a:r>
              <a:rPr lang="en-US" sz="2600" dirty="0">
                <a:latin typeface="Calibri" panose="020F0502020204030204" pitchFamily="34" charset="0"/>
                <a:cs typeface="Calibri" panose="020F0502020204030204" pitchFamily="34" charset="0"/>
              </a:rPr>
              <a:t>more employers are approached as </a:t>
            </a:r>
            <a:r>
              <a:rPr lang="en-US" sz="2600" dirty="0" smtClean="0">
                <a:latin typeface="Calibri" panose="020F0502020204030204" pitchFamily="34" charset="0"/>
                <a:cs typeface="Calibri" panose="020F0502020204030204" pitchFamily="34" charset="0"/>
              </a:rPr>
              <a:t>CUSTOMERS, </a:t>
            </a:r>
            <a:r>
              <a:rPr lang="en-US" sz="2600" dirty="0">
                <a:latin typeface="Calibri" panose="020F0502020204030204" pitchFamily="34" charset="0"/>
                <a:cs typeface="Calibri" panose="020F0502020204030204" pitchFamily="34" charset="0"/>
              </a:rPr>
              <a:t>the more likely consumers served by the agency </a:t>
            </a:r>
            <a:r>
              <a:rPr lang="en-US" sz="2600" dirty="0" smtClean="0">
                <a:latin typeface="Calibri" panose="020F0502020204030204" pitchFamily="34" charset="0"/>
                <a:cs typeface="Calibri" panose="020F0502020204030204" pitchFamily="34" charset="0"/>
              </a:rPr>
              <a:t>achieved competitive </a:t>
            </a:r>
            <a:r>
              <a:rPr lang="en-US" sz="2600" dirty="0">
                <a:latin typeface="Calibri" panose="020F0502020204030204" pitchFamily="34" charset="0"/>
                <a:cs typeface="Calibri" panose="020F0502020204030204" pitchFamily="34" charset="0"/>
              </a:rPr>
              <a:t>integrated employment</a:t>
            </a:r>
            <a:r>
              <a:rPr lang="en-US" sz="2600" dirty="0" smtClean="0">
                <a:latin typeface="Calibri" panose="020F0502020204030204" pitchFamily="34" charset="0"/>
                <a:cs typeface="Calibri" panose="020F0502020204030204" pitchFamily="34" charset="0"/>
              </a:rPr>
              <a:t>.  </a:t>
            </a:r>
            <a:r>
              <a:rPr lang="en-US" sz="2600" dirty="0" smtClean="0">
                <a:latin typeface="Calibri" panose="020F0502020204030204" pitchFamily="34" charset="0"/>
                <a:ea typeface="Calibri" panose="020F0502020204030204" pitchFamily="34" charset="0"/>
                <a:cs typeface="Calibri" panose="020F0502020204030204" pitchFamily="34" charset="0"/>
              </a:rPr>
              <a:t>Future </a:t>
            </a:r>
            <a:r>
              <a:rPr lang="en-US" sz="2600" dirty="0">
                <a:latin typeface="Calibri" panose="020F0502020204030204" pitchFamily="34" charset="0"/>
                <a:ea typeface="Calibri" panose="020F0502020204030204" pitchFamily="34" charset="0"/>
                <a:cs typeface="Calibri" panose="020F0502020204030204" pitchFamily="34" charset="0"/>
              </a:rPr>
              <a:t>engagement </a:t>
            </a:r>
            <a:r>
              <a:rPr lang="en-US" sz="2600" dirty="0" smtClean="0">
                <a:latin typeface="Calibri" panose="020F0502020204030204" pitchFamily="34" charset="0"/>
                <a:ea typeface="Calibri" panose="020F0502020204030204" pitchFamily="34" charset="0"/>
                <a:cs typeface="Calibri" panose="020F0502020204030204" pitchFamily="34" charset="0"/>
              </a:rPr>
              <a:t>will </a:t>
            </a:r>
            <a:r>
              <a:rPr lang="en-US" sz="2600" dirty="0">
                <a:latin typeface="Calibri" panose="020F0502020204030204" pitchFamily="34" charset="0"/>
                <a:ea typeface="Calibri" panose="020F0502020204030204" pitchFamily="34" charset="0"/>
                <a:cs typeface="Calibri" panose="020F0502020204030204" pitchFamily="34" charset="0"/>
              </a:rPr>
              <a:t>need to address</a:t>
            </a:r>
            <a:r>
              <a:rPr lang="en-US" sz="2600" dirty="0" smtClean="0">
                <a:latin typeface="Calibri" panose="020F0502020204030204" pitchFamily="34" charset="0"/>
                <a:ea typeface="Calibri" panose="020F0502020204030204" pitchFamily="34" charset="0"/>
                <a:cs typeface="Calibri" panose="020F0502020204030204" pitchFamily="34" charset="0"/>
              </a:rPr>
              <a:t>:</a:t>
            </a:r>
            <a:endParaRPr lang="en-US" sz="2600" dirty="0">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0"/>
              </a:spcAft>
              <a:buNone/>
            </a:pPr>
            <a:endParaRPr lang="en-US" sz="2600" dirty="0">
              <a:latin typeface="Calibri" panose="020F0502020204030204" pitchFamily="34" charset="0"/>
              <a:ea typeface="Calibri" panose="020F0502020204030204" pitchFamily="34" charset="0"/>
              <a:cs typeface="Calibri" panose="020F0502020204030204" pitchFamily="34" charset="0"/>
            </a:endParaRPr>
          </a:p>
          <a:p>
            <a:pPr marL="68580" marR="0" indent="-342900">
              <a:spcBef>
                <a:spcPts val="0"/>
              </a:spcBef>
              <a:spcAft>
                <a:spcPts val="0"/>
              </a:spcAft>
              <a:buFont typeface="Wingdings" panose="05000000000000000000" pitchFamily="2" charset="2"/>
              <a:buChar char="ü"/>
            </a:pPr>
            <a:r>
              <a:rPr lang="en-US" sz="2600" dirty="0" smtClean="0">
                <a:latin typeface="Calibri" panose="020F0502020204030204" pitchFamily="34" charset="0"/>
                <a:ea typeface="Calibri" panose="020F0502020204030204" pitchFamily="34" charset="0"/>
                <a:cs typeface="Calibri" panose="020F0502020204030204" pitchFamily="34" charset="0"/>
              </a:rPr>
              <a:t>Regularity</a:t>
            </a:r>
          </a:p>
          <a:p>
            <a:pPr marL="68580" marR="0" indent="-342900">
              <a:spcBef>
                <a:spcPts val="0"/>
              </a:spcBef>
              <a:spcAft>
                <a:spcPts val="0"/>
              </a:spcAft>
              <a:buFont typeface="Wingdings" panose="05000000000000000000" pitchFamily="2" charset="2"/>
              <a:buChar char="ü"/>
            </a:pPr>
            <a:endParaRPr lang="en-US" sz="2600" dirty="0">
              <a:latin typeface="Calibri" panose="020F0502020204030204" pitchFamily="34" charset="0"/>
              <a:ea typeface="Calibri" panose="020F0502020204030204" pitchFamily="34" charset="0"/>
              <a:cs typeface="Calibri" panose="020F0502020204030204" pitchFamily="34" charset="0"/>
            </a:endParaRPr>
          </a:p>
          <a:p>
            <a:pPr marL="68580" marR="0" indent="-342900">
              <a:spcBef>
                <a:spcPts val="0"/>
              </a:spcBef>
              <a:spcAft>
                <a:spcPts val="0"/>
              </a:spcAft>
              <a:buFont typeface="Wingdings" panose="05000000000000000000" pitchFamily="2" charset="2"/>
              <a:buChar char="ü"/>
            </a:pPr>
            <a:r>
              <a:rPr lang="en-US" sz="2600" dirty="0">
                <a:latin typeface="Calibri" panose="020F0502020204030204" pitchFamily="34" charset="0"/>
                <a:ea typeface="Calibri" panose="020F0502020204030204" pitchFamily="34" charset="0"/>
                <a:cs typeface="Calibri" panose="020F0502020204030204" pitchFamily="34" charset="0"/>
              </a:rPr>
              <a:t>Triggered by business </a:t>
            </a:r>
            <a:r>
              <a:rPr lang="en-US" sz="2600" dirty="0" smtClean="0">
                <a:latin typeface="Calibri" panose="020F0502020204030204" pitchFamily="34" charset="0"/>
                <a:ea typeface="Calibri" panose="020F0502020204030204" pitchFamily="34" charset="0"/>
                <a:cs typeface="Calibri" panose="020F0502020204030204" pitchFamily="34" charset="0"/>
              </a:rPr>
              <a:t>need (“value exchange”) and responding services</a:t>
            </a:r>
          </a:p>
          <a:p>
            <a:pPr marL="68580" marR="0" indent="-342900">
              <a:spcBef>
                <a:spcPts val="0"/>
              </a:spcBef>
              <a:spcAft>
                <a:spcPts val="0"/>
              </a:spcAft>
              <a:buFont typeface="Wingdings" panose="05000000000000000000" pitchFamily="2" charset="2"/>
              <a:buChar char="ü"/>
            </a:pPr>
            <a:endParaRPr lang="en-US" sz="2600" dirty="0">
              <a:latin typeface="Calibri" panose="020F0502020204030204" pitchFamily="34" charset="0"/>
              <a:ea typeface="Calibri" panose="020F0502020204030204" pitchFamily="34" charset="0"/>
              <a:cs typeface="Calibri" panose="020F0502020204030204" pitchFamily="34" charset="0"/>
            </a:endParaRPr>
          </a:p>
          <a:p>
            <a:pPr marL="68580" marR="0" indent="-342900">
              <a:spcBef>
                <a:spcPts val="0"/>
              </a:spcBef>
              <a:spcAft>
                <a:spcPts val="0"/>
              </a:spcAft>
              <a:buFont typeface="Wingdings" panose="05000000000000000000" pitchFamily="2" charset="2"/>
              <a:buChar char="ü"/>
            </a:pPr>
            <a:r>
              <a:rPr lang="en-US" sz="2600" dirty="0">
                <a:latin typeface="Calibri" panose="020F0502020204030204" pitchFamily="34" charset="0"/>
                <a:ea typeface="Calibri" panose="020F0502020204030204" pitchFamily="34" charset="0"/>
                <a:cs typeface="Calibri" panose="020F0502020204030204" pitchFamily="34" charset="0"/>
              </a:rPr>
              <a:t>More intensive &amp; proactive; provide direct business </a:t>
            </a:r>
            <a:r>
              <a:rPr lang="en-US" sz="2600" dirty="0" smtClean="0">
                <a:latin typeface="Calibri" panose="020F0502020204030204" pitchFamily="34" charset="0"/>
                <a:ea typeface="Calibri" panose="020F0502020204030204" pitchFamily="34" charset="0"/>
                <a:cs typeface="Calibri" panose="020F0502020204030204" pitchFamily="34" charset="0"/>
              </a:rPr>
              <a:t>services</a:t>
            </a:r>
          </a:p>
          <a:p>
            <a:pPr marL="68580" marR="0" indent="-342900">
              <a:spcBef>
                <a:spcPts val="0"/>
              </a:spcBef>
              <a:spcAft>
                <a:spcPts val="0"/>
              </a:spcAft>
              <a:buFont typeface="Wingdings" panose="05000000000000000000" pitchFamily="2" charset="2"/>
              <a:buChar char="ü"/>
            </a:pPr>
            <a:endParaRPr lang="en-US" sz="2600" dirty="0">
              <a:latin typeface="Calibri" panose="020F0502020204030204" pitchFamily="34" charset="0"/>
              <a:ea typeface="Calibri" panose="020F0502020204030204" pitchFamily="34" charset="0"/>
              <a:cs typeface="Calibri" panose="020F0502020204030204" pitchFamily="34" charset="0"/>
            </a:endParaRPr>
          </a:p>
          <a:p>
            <a:pPr marL="68580" marR="0" indent="-342900">
              <a:spcBef>
                <a:spcPts val="0"/>
              </a:spcBef>
              <a:spcAft>
                <a:spcPts val="0"/>
              </a:spcAft>
              <a:buFont typeface="Wingdings" panose="05000000000000000000" pitchFamily="2" charset="2"/>
              <a:buChar char="ü"/>
            </a:pPr>
            <a:r>
              <a:rPr lang="en-US" sz="2600" dirty="0">
                <a:latin typeface="Calibri" panose="020F0502020204030204" pitchFamily="34" charset="0"/>
                <a:ea typeface="Calibri" panose="020F0502020204030204" pitchFamily="34" charset="0"/>
                <a:cs typeface="Calibri" panose="020F0502020204030204" pitchFamily="34" charset="0"/>
              </a:rPr>
              <a:t>Business culture including their perspective &amp; </a:t>
            </a:r>
            <a:r>
              <a:rPr lang="en-US" sz="2600" dirty="0" smtClean="0">
                <a:latin typeface="Calibri" panose="020F0502020204030204" pitchFamily="34" charset="0"/>
                <a:ea typeface="Calibri" panose="020F0502020204030204" pitchFamily="34" charset="0"/>
                <a:cs typeface="Calibri" panose="020F0502020204030204" pitchFamily="34" charset="0"/>
              </a:rPr>
              <a:t>language</a:t>
            </a:r>
          </a:p>
          <a:p>
            <a:pPr marL="68580" marR="0" indent="-342900">
              <a:spcBef>
                <a:spcPts val="0"/>
              </a:spcBef>
              <a:spcAft>
                <a:spcPts val="0"/>
              </a:spcAft>
              <a:buFont typeface="Wingdings" panose="05000000000000000000" pitchFamily="2" charset="2"/>
              <a:buChar char="ü"/>
            </a:pPr>
            <a:endParaRPr lang="en-US" sz="2600" dirty="0">
              <a:latin typeface="Calibri" panose="020F0502020204030204" pitchFamily="34" charset="0"/>
              <a:ea typeface="Calibri" panose="020F0502020204030204" pitchFamily="34" charset="0"/>
              <a:cs typeface="Calibri" panose="020F0502020204030204" pitchFamily="34" charset="0"/>
            </a:endParaRPr>
          </a:p>
          <a:p>
            <a:pPr marL="68580" marR="0" indent="-342900">
              <a:spcBef>
                <a:spcPts val="0"/>
              </a:spcBef>
              <a:spcAft>
                <a:spcPts val="0"/>
              </a:spcAft>
              <a:buFont typeface="Wingdings" panose="05000000000000000000" pitchFamily="2" charset="2"/>
              <a:buChar char="ü"/>
            </a:pPr>
            <a:r>
              <a:rPr lang="en-US" sz="2600" dirty="0">
                <a:latin typeface="Calibri" panose="020F0502020204030204" pitchFamily="34" charset="0"/>
                <a:ea typeface="Calibri" panose="020F0502020204030204" pitchFamily="34" charset="0"/>
                <a:cs typeface="Calibri" panose="020F0502020204030204" pitchFamily="34" charset="0"/>
              </a:rPr>
              <a:t>More systematic; addressing business expectations becomes the </a:t>
            </a:r>
            <a:r>
              <a:rPr lang="en-US" sz="2600" dirty="0" smtClean="0">
                <a:latin typeface="Calibri" panose="020F0502020204030204" pitchFamily="34" charset="0"/>
                <a:ea typeface="Calibri" panose="020F0502020204030204" pitchFamily="34" charset="0"/>
                <a:cs typeface="Calibri" panose="020F0502020204030204" pitchFamily="34" charset="0"/>
              </a:rPr>
              <a:t>norm</a:t>
            </a:r>
          </a:p>
          <a:p>
            <a:pPr marL="68580" marR="0" indent="-342900">
              <a:spcBef>
                <a:spcPts val="0"/>
              </a:spcBef>
              <a:spcAft>
                <a:spcPts val="0"/>
              </a:spcAft>
              <a:buFont typeface="Wingdings" panose="05000000000000000000" pitchFamily="2" charset="2"/>
              <a:buChar char="ü"/>
            </a:pPr>
            <a:endParaRPr lang="en-US" sz="2600" dirty="0">
              <a:latin typeface="Calibri" panose="020F0502020204030204" pitchFamily="34" charset="0"/>
              <a:ea typeface="Calibri" panose="020F0502020204030204" pitchFamily="34" charset="0"/>
              <a:cs typeface="Calibri" panose="020F0502020204030204" pitchFamily="34" charset="0"/>
            </a:endParaRPr>
          </a:p>
          <a:p>
            <a:pPr marL="68580" marR="0" indent="-342900">
              <a:spcBef>
                <a:spcPts val="0"/>
              </a:spcBef>
              <a:spcAft>
                <a:spcPts val="0"/>
              </a:spcAft>
              <a:buFont typeface="Wingdings" panose="05000000000000000000" pitchFamily="2" charset="2"/>
              <a:buChar char="ü"/>
            </a:pPr>
            <a:r>
              <a:rPr lang="en-US" sz="2600" dirty="0">
                <a:latin typeface="Calibri" panose="020F0502020204030204" pitchFamily="34" charset="0"/>
                <a:ea typeface="Calibri" panose="020F0502020204030204" pitchFamily="34" charset="0"/>
                <a:cs typeface="Calibri" panose="020F0502020204030204" pitchFamily="34" charset="0"/>
              </a:rPr>
              <a:t>Increased tracking of business </a:t>
            </a:r>
            <a:r>
              <a:rPr lang="en-US" sz="2600" dirty="0" smtClean="0">
                <a:latin typeface="Calibri" panose="020F0502020204030204" pitchFamily="34" charset="0"/>
                <a:ea typeface="Calibri" panose="020F0502020204030204" pitchFamily="34" charset="0"/>
                <a:cs typeface="Calibri" panose="020F0502020204030204" pitchFamily="34" charset="0"/>
              </a:rPr>
              <a:t>contact</a:t>
            </a:r>
          </a:p>
          <a:p>
            <a:pPr marL="68580" marR="0" indent="-342900">
              <a:spcBef>
                <a:spcPts val="0"/>
              </a:spcBef>
              <a:spcAft>
                <a:spcPts val="0"/>
              </a:spcAft>
              <a:buFont typeface="Wingdings" panose="05000000000000000000" pitchFamily="2" charset="2"/>
              <a:buChar char="ü"/>
            </a:pPr>
            <a:endParaRPr lang="en-US" sz="2600" dirty="0">
              <a:latin typeface="Calibri" panose="020F0502020204030204" pitchFamily="34" charset="0"/>
              <a:ea typeface="Calibri" panose="020F0502020204030204" pitchFamily="34" charset="0"/>
              <a:cs typeface="Calibri" panose="020F0502020204030204" pitchFamily="34" charset="0"/>
            </a:endParaRPr>
          </a:p>
          <a:p>
            <a:pPr marL="68580" marR="0" indent="-342900">
              <a:spcBef>
                <a:spcPts val="0"/>
              </a:spcBef>
              <a:spcAft>
                <a:spcPts val="0"/>
              </a:spcAft>
              <a:buFont typeface="Wingdings" panose="05000000000000000000" pitchFamily="2" charset="2"/>
              <a:buChar char="ü"/>
            </a:pPr>
            <a:r>
              <a:rPr lang="en-US" sz="2600" dirty="0">
                <a:latin typeface="Calibri" panose="020F0502020204030204" pitchFamily="34" charset="0"/>
                <a:cs typeface="Calibri" panose="020F0502020204030204" pitchFamily="34" charset="0"/>
              </a:rPr>
              <a:t>In the context of partnerships</a:t>
            </a:r>
          </a:p>
          <a:p>
            <a:pPr marL="0" indent="0">
              <a:buNone/>
            </a:pP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67799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9" y="255134"/>
            <a:ext cx="9806710" cy="1036850"/>
          </a:xfrm>
        </p:spPr>
        <p:txBody>
          <a:bodyPr/>
          <a:lstStyle/>
          <a:p>
            <a:r>
              <a:rPr lang="en-US" b="1" dirty="0" smtClean="0">
                <a:latin typeface="Calibri" panose="020F0502020204030204" pitchFamily="34" charset="0"/>
                <a:cs typeface="Calibri" panose="020F0502020204030204" pitchFamily="34" charset="0"/>
              </a:rPr>
              <a:t>Future Expectations, continued</a:t>
            </a:r>
            <a:endParaRPr lang="en-US"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295400" y="1828799"/>
            <a:ext cx="9601200" cy="4692073"/>
          </a:xfrm>
        </p:spPr>
        <p:txBody>
          <a:bodyPr>
            <a:normAutofit/>
          </a:bodyPr>
          <a:lstStyle/>
          <a:p>
            <a:pPr marL="0" indent="0">
              <a:buNone/>
            </a:pPr>
            <a:r>
              <a:rPr lang="en-US" dirty="0" smtClean="0">
                <a:latin typeface="Calibri" panose="020F0502020204030204" pitchFamily="34" charset="0"/>
                <a:ea typeface="Calibri" panose="020F0502020204030204" pitchFamily="34" charset="0"/>
                <a:cs typeface="Times New Roman" panose="02020603050405020304" pitchFamily="18" charset="0"/>
              </a:rPr>
              <a:t>Businesses often identify their expectations as:</a:t>
            </a:r>
          </a:p>
          <a:p>
            <a:r>
              <a:rPr lang="en-US" dirty="0" smtClean="0">
                <a:latin typeface="Calibri" panose="020F0502020204030204" pitchFamily="34" charset="0"/>
                <a:ea typeface="Calibri" panose="020F0502020204030204" pitchFamily="34" charset="0"/>
                <a:cs typeface="Times New Roman" panose="02020603050405020304" pitchFamily="18" charset="0"/>
              </a:rPr>
              <a:t>Close </a:t>
            </a:r>
            <a:r>
              <a:rPr lang="en-US" dirty="0">
                <a:latin typeface="Calibri" panose="020F0502020204030204" pitchFamily="34" charset="0"/>
                <a:ea typeface="Calibri" panose="020F0502020204030204" pitchFamily="34" charset="0"/>
                <a:cs typeface="Times New Roman" panose="02020603050405020304" pitchFamily="18" charset="0"/>
              </a:rPr>
              <a:t>working relationship with a representative of the agency (usually one-to-one relationship). </a:t>
            </a:r>
          </a:p>
          <a:p>
            <a:r>
              <a:rPr lang="en-US" dirty="0">
                <a:latin typeface="Calibri" panose="020F0502020204030204" pitchFamily="34" charset="0"/>
                <a:ea typeface="Calibri" panose="020F0502020204030204" pitchFamily="34" charset="0"/>
                <a:cs typeface="Times New Roman" panose="02020603050405020304" pitchFamily="18" charset="0"/>
              </a:rPr>
              <a:t>Understand their business needs and culture at some depth.</a:t>
            </a:r>
          </a:p>
          <a:p>
            <a:r>
              <a:rPr lang="en-US" dirty="0" smtClean="0">
                <a:latin typeface="Calibri" panose="020F0502020204030204" pitchFamily="34" charset="0"/>
                <a:ea typeface="Calibri" panose="020F0502020204030204" pitchFamily="34" charset="0"/>
                <a:cs typeface="Times New Roman" panose="02020603050405020304" pitchFamily="18" charset="0"/>
              </a:rPr>
              <a:t>Focus on individual meeting </a:t>
            </a:r>
            <a:r>
              <a:rPr lang="en-US" dirty="0">
                <a:latin typeface="Calibri" panose="020F0502020204030204" pitchFamily="34" charset="0"/>
                <a:ea typeface="Calibri" panose="020F0502020204030204" pitchFamily="34" charset="0"/>
                <a:cs typeface="Times New Roman" panose="02020603050405020304" pitchFamily="18" charset="0"/>
              </a:rPr>
              <a:t>essential </a:t>
            </a:r>
            <a:r>
              <a:rPr lang="en-US" dirty="0" smtClean="0">
                <a:latin typeface="Calibri" panose="020F0502020204030204" pitchFamily="34" charset="0"/>
                <a:ea typeface="Calibri" panose="020F0502020204030204" pitchFamily="34" charset="0"/>
                <a:cs typeface="Times New Roman" panose="02020603050405020304" pitchFamily="18" charset="0"/>
              </a:rPr>
              <a:t>qualifications, being reliable and not “expensive.” </a:t>
            </a:r>
          </a:p>
          <a:p>
            <a:r>
              <a:rPr lang="en-US" dirty="0" smtClean="0">
                <a:latin typeface="Calibri" panose="020F0502020204030204" pitchFamily="34" charset="0"/>
                <a:ea typeface="Calibri" panose="020F0502020204030204" pitchFamily="34" charset="0"/>
                <a:cs typeface="Times New Roman" panose="02020603050405020304" pitchFamily="18" charset="0"/>
              </a:rPr>
              <a:t>Have </a:t>
            </a:r>
            <a:r>
              <a:rPr lang="en-US" dirty="0">
                <a:latin typeface="Calibri" panose="020F0502020204030204" pitchFamily="34" charset="0"/>
                <a:ea typeface="Calibri" panose="020F0502020204030204" pitchFamily="34" charset="0"/>
                <a:cs typeface="Times New Roman" panose="02020603050405020304" pitchFamily="18" charset="0"/>
              </a:rPr>
              <a:t>a “life-line” so if worksite intervention or assistance is needed, they have someone to call on after placement.</a:t>
            </a:r>
          </a:p>
          <a:p>
            <a:pPr marL="0" indent="0">
              <a:buNone/>
            </a:pP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95700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9" y="255134"/>
            <a:ext cx="9806710" cy="1036850"/>
          </a:xfrm>
        </p:spPr>
        <p:txBody>
          <a:bodyPr/>
          <a:lstStyle/>
          <a:p>
            <a:r>
              <a:rPr lang="en-US" b="1" dirty="0" smtClean="0">
                <a:latin typeface="Calibri" panose="020F0502020204030204" pitchFamily="34" charset="0"/>
                <a:cs typeface="Calibri" panose="020F0502020204030204" pitchFamily="34" charset="0"/>
              </a:rPr>
              <a:t>Business Engagement: Deliverables</a:t>
            </a:r>
            <a:endParaRPr lang="en-US"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295400" y="1617044"/>
            <a:ext cx="9601200" cy="5149515"/>
          </a:xfrm>
        </p:spPr>
        <p:txBody>
          <a:bodyPr>
            <a:normAutofit fontScale="55000" lnSpcReduction="20000"/>
          </a:bodyPr>
          <a:lstStyle/>
          <a:p>
            <a:pPr lvl="0"/>
            <a:r>
              <a:rPr lang="en-US" sz="4400" dirty="0" smtClean="0">
                <a:latin typeface="Calibri" panose="020F0502020204030204" pitchFamily="34" charset="0"/>
                <a:cs typeface="Calibri" panose="020F0502020204030204" pitchFamily="34" charset="0"/>
              </a:rPr>
              <a:t>Assisting in filling existing vacancies by facilitating good job matching based on applicants’ qualifications &amp; capacities to meet employer’s needs </a:t>
            </a:r>
          </a:p>
          <a:p>
            <a:pPr lvl="0"/>
            <a:r>
              <a:rPr lang="en-US" sz="4400" dirty="0" smtClean="0">
                <a:latin typeface="Calibri" panose="020F0502020204030204" pitchFamily="34" charset="0"/>
                <a:cs typeface="Calibri" panose="020F0502020204030204" pitchFamily="34" charset="0"/>
              </a:rPr>
              <a:t>Providing on-going back-up/safety net to intervene and assist with retention when needed</a:t>
            </a:r>
            <a:endParaRPr lang="en-US" sz="4400" dirty="0">
              <a:latin typeface="Calibri" panose="020F0502020204030204" pitchFamily="34" charset="0"/>
              <a:cs typeface="Calibri" panose="020F0502020204030204" pitchFamily="34" charset="0"/>
            </a:endParaRPr>
          </a:p>
          <a:p>
            <a:r>
              <a:rPr lang="en-US" sz="4400" dirty="0" smtClean="0">
                <a:latin typeface="Calibri" panose="020F0502020204030204" pitchFamily="34" charset="0"/>
                <a:cs typeface="Calibri" panose="020F0502020204030204" pitchFamily="34" charset="0"/>
              </a:rPr>
              <a:t>Providing </a:t>
            </a:r>
            <a:r>
              <a:rPr lang="en-US" sz="4400" dirty="0">
                <a:latin typeface="Calibri" panose="020F0502020204030204" pitchFamily="34" charset="0"/>
                <a:cs typeface="Calibri" panose="020F0502020204030204" pitchFamily="34" charset="0"/>
              </a:rPr>
              <a:t>information &amp; demonstration about accommodations and assistive technology (AT) was mentioned as a best technique for engaging </a:t>
            </a:r>
            <a:r>
              <a:rPr lang="en-US" sz="4400" dirty="0" smtClean="0">
                <a:latin typeface="Calibri" panose="020F0502020204030204" pitchFamily="34" charset="0"/>
                <a:cs typeface="Calibri" panose="020F0502020204030204" pitchFamily="34" charset="0"/>
              </a:rPr>
              <a:t>businesses</a:t>
            </a:r>
            <a:endParaRPr lang="en-US" sz="4400" dirty="0">
              <a:latin typeface="Calibri" panose="020F0502020204030204" pitchFamily="34" charset="0"/>
              <a:cs typeface="Calibri" panose="020F0502020204030204" pitchFamily="34" charset="0"/>
            </a:endParaRPr>
          </a:p>
          <a:p>
            <a:pPr lvl="0"/>
            <a:r>
              <a:rPr lang="en-US" sz="4400" dirty="0">
                <a:latin typeface="Calibri" panose="020F0502020204030204" pitchFamily="34" charset="0"/>
                <a:cs typeface="Calibri" panose="020F0502020204030204" pitchFamily="34" charset="0"/>
              </a:rPr>
              <a:t>Providing training and clarity to businesses about ADA in general and how they can meet those requirements with little to no cost to the </a:t>
            </a:r>
            <a:r>
              <a:rPr lang="en-US" sz="4400" dirty="0" smtClean="0">
                <a:latin typeface="Calibri" panose="020F0502020204030204" pitchFamily="34" charset="0"/>
                <a:cs typeface="Calibri" panose="020F0502020204030204" pitchFamily="34" charset="0"/>
              </a:rPr>
              <a:t>business</a:t>
            </a:r>
          </a:p>
          <a:p>
            <a:pPr lvl="0"/>
            <a:r>
              <a:rPr lang="en-US" sz="4400" dirty="0" smtClean="0">
                <a:latin typeface="Calibri" panose="020F0502020204030204" pitchFamily="34" charset="0"/>
                <a:cs typeface="Calibri" panose="020F0502020204030204" pitchFamily="34" charset="0"/>
              </a:rPr>
              <a:t>Assistance with utilizing Labor Market Information</a:t>
            </a:r>
          </a:p>
          <a:p>
            <a:pPr lvl="0"/>
            <a:r>
              <a:rPr lang="en-US" sz="4400" dirty="0">
                <a:latin typeface="Calibri" panose="020F0502020204030204" pitchFamily="34" charset="0"/>
                <a:cs typeface="Calibri" panose="020F0502020204030204" pitchFamily="34" charset="0"/>
              </a:rPr>
              <a:t>On the job </a:t>
            </a:r>
            <a:r>
              <a:rPr lang="en-US" sz="4400" dirty="0" smtClean="0">
                <a:latin typeface="Calibri" panose="020F0502020204030204" pitchFamily="34" charset="0"/>
                <a:cs typeface="Calibri" panose="020F0502020204030204" pitchFamily="34" charset="0"/>
              </a:rPr>
              <a:t>training, customized training </a:t>
            </a:r>
            <a:r>
              <a:rPr lang="en-US" sz="4400" dirty="0">
                <a:latin typeface="Calibri" panose="020F0502020204030204" pitchFamily="34" charset="0"/>
                <a:cs typeface="Calibri" panose="020F0502020204030204" pitchFamily="34" charset="0"/>
              </a:rPr>
              <a:t>or other business work experiences </a:t>
            </a:r>
          </a:p>
          <a:p>
            <a:pPr lvl="0"/>
            <a:r>
              <a:rPr lang="en-US" sz="4400" dirty="0">
                <a:latin typeface="Calibri" panose="020F0502020204030204" pitchFamily="34" charset="0"/>
                <a:cs typeface="Calibri" panose="020F0502020204030204" pitchFamily="34" charset="0"/>
              </a:rPr>
              <a:t>Leveraging existing business incentives such as Schedule A (Federal), Tax Credits, State and local employer networks (BLN</a:t>
            </a:r>
            <a:r>
              <a:rPr lang="en-US" sz="4400" dirty="0" smtClean="0">
                <a:latin typeface="Calibri" panose="020F0502020204030204" pitchFamily="34" charset="0"/>
                <a:cs typeface="Calibri" panose="020F0502020204030204" pitchFamily="34" charset="0"/>
              </a:rPr>
              <a:t>, The </a:t>
            </a:r>
            <a:r>
              <a:rPr lang="en-US" sz="4400" dirty="0">
                <a:latin typeface="Calibri" panose="020F0502020204030204" pitchFamily="34" charset="0"/>
                <a:cs typeface="Calibri" panose="020F0502020204030204" pitchFamily="34" charset="0"/>
              </a:rPr>
              <a:t>NET, Chamber, </a:t>
            </a:r>
            <a:r>
              <a:rPr lang="en-US" sz="4400" dirty="0" smtClean="0">
                <a:latin typeface="Calibri" panose="020F0502020204030204" pitchFamily="34" charset="0"/>
                <a:cs typeface="Calibri" panose="020F0502020204030204" pitchFamily="34" charset="0"/>
              </a:rPr>
              <a:t>etc.)</a:t>
            </a:r>
            <a:endParaRPr lang="en-US" sz="4400" dirty="0">
              <a:latin typeface="Calibri" panose="020F0502020204030204" pitchFamily="34" charset="0"/>
              <a:cs typeface="Calibri" panose="020F0502020204030204" pitchFamily="34" charset="0"/>
            </a:endParaRPr>
          </a:p>
          <a:p>
            <a:pPr lvl="0"/>
            <a:endParaRPr lang="en-US" sz="2000" dirty="0">
              <a:latin typeface="Calibri" panose="020F0502020204030204" pitchFamily="34" charset="0"/>
              <a:cs typeface="Calibri" panose="020F0502020204030204" pitchFamily="34" charset="0"/>
            </a:endParaRPr>
          </a:p>
          <a:p>
            <a:pPr marL="0" indent="0">
              <a:buNone/>
            </a:pP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3968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9" y="255134"/>
            <a:ext cx="9806710" cy="1036850"/>
          </a:xfrm>
        </p:spPr>
        <p:txBody>
          <a:bodyPr/>
          <a:lstStyle/>
          <a:p>
            <a:r>
              <a:rPr lang="en-US" b="1" dirty="0" smtClean="0">
                <a:latin typeface="Calibri" panose="020F0502020204030204" pitchFamily="34" charset="0"/>
                <a:cs typeface="Calibri" panose="020F0502020204030204" pitchFamily="34" charset="0"/>
              </a:rPr>
              <a:t>Business Engagement Activity</a:t>
            </a:r>
            <a:endParaRPr lang="en-US"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295400" y="1828799"/>
            <a:ext cx="9601200" cy="4692073"/>
          </a:xfrm>
        </p:spPr>
        <p:txBody>
          <a:bodyPr>
            <a:normAutofit/>
          </a:bodyPr>
          <a:lstStyle/>
          <a:p>
            <a:pPr marL="0" indent="0">
              <a:buNone/>
            </a:pPr>
            <a:r>
              <a:rPr lang="en-US" dirty="0"/>
              <a:t>Given the new business engagement </a:t>
            </a:r>
            <a:r>
              <a:rPr lang="en-US" dirty="0" smtClean="0"/>
              <a:t>expectations, </a:t>
            </a:r>
            <a:r>
              <a:rPr lang="en-US" dirty="0"/>
              <a:t>please answer these </a:t>
            </a:r>
            <a:r>
              <a:rPr lang="en-US" dirty="0" smtClean="0"/>
              <a:t>four questions:  </a:t>
            </a:r>
            <a:endParaRPr lang="en-US" dirty="0"/>
          </a:p>
          <a:p>
            <a:pPr marL="514350" indent="-514350">
              <a:buAutoNum type="arabicParenR"/>
            </a:pPr>
            <a:r>
              <a:rPr lang="en-US" dirty="0"/>
              <a:t>Identify any current practices </a:t>
            </a:r>
            <a:r>
              <a:rPr lang="en-US" dirty="0" smtClean="0"/>
              <a:t>you are doing now that may meet the new business engagement requirements</a:t>
            </a:r>
            <a:endParaRPr lang="en-US" dirty="0"/>
          </a:p>
          <a:p>
            <a:pPr marL="514350" indent="-514350">
              <a:buAutoNum type="arabicParenR"/>
            </a:pPr>
            <a:r>
              <a:rPr lang="en-US" dirty="0"/>
              <a:t>What challenges do you see in meeting these </a:t>
            </a:r>
            <a:r>
              <a:rPr lang="en-US" dirty="0" smtClean="0"/>
              <a:t>new “dual customer” requirements</a:t>
            </a:r>
            <a:r>
              <a:rPr lang="en-US" dirty="0"/>
              <a:t>? </a:t>
            </a:r>
            <a:endParaRPr lang="en-US" dirty="0" smtClean="0"/>
          </a:p>
          <a:p>
            <a:pPr marL="514350" indent="-514350">
              <a:buAutoNum type="arabicParenR"/>
            </a:pPr>
            <a:r>
              <a:rPr lang="en-US" dirty="0" smtClean="0"/>
              <a:t>Does your BE approach include any other partner collaboration?</a:t>
            </a:r>
          </a:p>
          <a:p>
            <a:pPr marL="514350" indent="-514350">
              <a:buAutoNum type="arabicParenR"/>
            </a:pPr>
            <a:r>
              <a:rPr lang="en-US" dirty="0" smtClean="0"/>
              <a:t>What’s working/what’s not?</a:t>
            </a:r>
            <a:endParaRPr lang="en-US" dirty="0"/>
          </a:p>
        </p:txBody>
      </p:sp>
    </p:spTree>
    <p:extLst>
      <p:ext uri="{BB962C8B-B14F-4D97-AF65-F5344CB8AC3E}">
        <p14:creationId xmlns:p14="http://schemas.microsoft.com/office/powerpoint/2010/main" val="665829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9" y="255134"/>
            <a:ext cx="9806710" cy="1036850"/>
          </a:xfrm>
        </p:spPr>
        <p:txBody>
          <a:bodyPr/>
          <a:lstStyle/>
          <a:p>
            <a:r>
              <a:rPr lang="en-US" b="1" dirty="0" smtClean="0">
                <a:latin typeface="Calibri" panose="020F0502020204030204" pitchFamily="34" charset="0"/>
                <a:cs typeface="Calibri" panose="020F0502020204030204" pitchFamily="34" charset="0"/>
              </a:rPr>
              <a:t>Business Engagement: Utilization of LMI</a:t>
            </a:r>
            <a:endParaRPr lang="en-US"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295399" y="1856508"/>
            <a:ext cx="9601200" cy="4692073"/>
          </a:xfrm>
        </p:spPr>
        <p:txBody>
          <a:bodyPr>
            <a:normAutofit/>
          </a:bodyPr>
          <a:lstStyle/>
          <a:p>
            <a:pPr marL="0" indent="0">
              <a:buNone/>
            </a:pPr>
            <a:r>
              <a:rPr lang="en-US" dirty="0" smtClean="0">
                <a:solidFill>
                  <a:srgbClr val="002060"/>
                </a:solidFill>
                <a:latin typeface="Calibri" panose="020F0502020204030204" pitchFamily="34" charset="0"/>
                <a:cs typeface="Calibri" panose="020F0502020204030204" pitchFamily="34" charset="0"/>
              </a:rPr>
              <a:t>WIOA also increases it’s emphasis on VR’s effective use of Labor Market Information (LMI)</a:t>
            </a:r>
          </a:p>
          <a:p>
            <a:pPr marL="0" indent="0">
              <a:buNone/>
            </a:pPr>
            <a:endParaRPr lang="en-US" altLang="en-US" sz="1600" dirty="0" smtClean="0">
              <a:solidFill>
                <a:srgbClr val="002060"/>
              </a:solidFill>
              <a:latin typeface="Calibri" panose="020F0502020204030204" pitchFamily="34" charset="0"/>
              <a:cs typeface="Calibri" panose="020F0502020204030204" pitchFamily="34" charset="0"/>
            </a:endParaRPr>
          </a:p>
          <a:p>
            <a:r>
              <a:rPr lang="en-US" altLang="en-US" dirty="0" smtClean="0">
                <a:solidFill>
                  <a:srgbClr val="002060"/>
                </a:solidFill>
                <a:latin typeface="Calibri" panose="020F0502020204030204" pitchFamily="34" charset="0"/>
                <a:cs typeface="Calibri" panose="020F0502020204030204" pitchFamily="34" charset="0"/>
              </a:rPr>
              <a:t>Supports </a:t>
            </a:r>
            <a:r>
              <a:rPr lang="en-US" altLang="en-US" dirty="0">
                <a:solidFill>
                  <a:srgbClr val="002060"/>
                </a:solidFill>
                <a:latin typeface="Calibri" panose="020F0502020204030204" pitchFamily="34" charset="0"/>
                <a:cs typeface="Calibri" panose="020F0502020204030204" pitchFamily="34" charset="0"/>
              </a:rPr>
              <a:t>meeting WIOA obligation for VR “to ensure that the personnel have a 21st-century understanding of the evolving labor force and the needs of individuals with </a:t>
            </a:r>
            <a:r>
              <a:rPr lang="en-US" altLang="en-US" dirty="0" smtClean="0">
                <a:solidFill>
                  <a:srgbClr val="002060"/>
                </a:solidFill>
                <a:latin typeface="Calibri" panose="020F0502020204030204" pitchFamily="34" charset="0"/>
                <a:cs typeface="Calibri" panose="020F0502020204030204" pitchFamily="34" charset="0"/>
              </a:rPr>
              <a:t>disabilities.” </a:t>
            </a:r>
          </a:p>
          <a:p>
            <a:r>
              <a:rPr lang="en-US" altLang="en-US" dirty="0">
                <a:solidFill>
                  <a:srgbClr val="002060"/>
                </a:solidFill>
                <a:latin typeface="Calibri" panose="020F0502020204030204" pitchFamily="34" charset="0"/>
                <a:cs typeface="Calibri" panose="020F0502020204030204" pitchFamily="34" charset="0"/>
              </a:rPr>
              <a:t>One excellent LMI option being utilized in a number of states is the “The Career Index Plus” (TCI</a:t>
            </a:r>
            <a:r>
              <a:rPr lang="en-US" altLang="en-US" dirty="0" smtClean="0">
                <a:solidFill>
                  <a:srgbClr val="002060"/>
                </a:solidFill>
                <a:latin typeface="Calibri" panose="020F0502020204030204" pitchFamily="34" charset="0"/>
                <a:cs typeface="Calibri" panose="020F0502020204030204" pitchFamily="34" charset="0"/>
              </a:rPr>
              <a:t>+).</a:t>
            </a:r>
            <a:endParaRPr lang="en-US" altLang="en-US" dirty="0">
              <a:solidFill>
                <a:srgbClr val="002060"/>
              </a:solidFill>
              <a:latin typeface="Calibri" panose="020F0502020204030204" pitchFamily="34" charset="0"/>
              <a:cs typeface="Calibri" panose="020F0502020204030204" pitchFamily="34" charset="0"/>
            </a:endParaRPr>
          </a:p>
          <a:p>
            <a:r>
              <a:rPr lang="en-US" altLang="en-US" dirty="0" smtClean="0">
                <a:solidFill>
                  <a:srgbClr val="002060"/>
                </a:solidFill>
                <a:latin typeface="Calibri" panose="020F0502020204030204" pitchFamily="34" charset="0"/>
                <a:cs typeface="Calibri" panose="020F0502020204030204" pitchFamily="34" charset="0"/>
              </a:rPr>
              <a:t>TCI+ is </a:t>
            </a:r>
            <a:r>
              <a:rPr lang="en-US" altLang="en-US" dirty="0">
                <a:solidFill>
                  <a:srgbClr val="002060"/>
                </a:solidFill>
                <a:latin typeface="Calibri" panose="020F0502020204030204" pitchFamily="34" charset="0"/>
                <a:cs typeface="Calibri" panose="020F0502020204030204" pitchFamily="34" charset="0"/>
              </a:rPr>
              <a:t>made available through WINTAC free of charge to all VR programs and their workforce partners. </a:t>
            </a:r>
            <a:endParaRPr lang="en-US" altLang="en-US" dirty="0" smtClean="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05223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a:bodyPr>
          <a:lstStyle/>
          <a:p>
            <a:r>
              <a:rPr lang="en-US" altLang="en-US" b="1" dirty="0" smtClean="0">
                <a:latin typeface="Calibri" panose="020F0502020204030204" pitchFamily="34" charset="0"/>
                <a:cs typeface="Calibri" panose="020F0502020204030204" pitchFamily="34" charset="0"/>
              </a:rPr>
              <a:t>The </a:t>
            </a:r>
            <a:r>
              <a:rPr lang="en-US" altLang="en-US" b="1" dirty="0">
                <a:latin typeface="Calibri" panose="020F0502020204030204" pitchFamily="34" charset="0"/>
                <a:cs typeface="Calibri" panose="020F0502020204030204" pitchFamily="34" charset="0"/>
              </a:rPr>
              <a:t>Career Index Plus (TCI</a:t>
            </a:r>
            <a:r>
              <a:rPr lang="en-US" altLang="en-US" b="1" dirty="0" smtClean="0">
                <a:latin typeface="Calibri" panose="020F0502020204030204" pitchFamily="34" charset="0"/>
                <a:cs typeface="Calibri" panose="020F0502020204030204" pitchFamily="34" charset="0"/>
              </a:rPr>
              <a:t>+)</a:t>
            </a:r>
            <a:endParaRPr lang="en-US" altLang="en-US" b="1" dirty="0">
              <a:latin typeface="Calibri" panose="020F0502020204030204" pitchFamily="34" charset="0"/>
              <a:cs typeface="Calibri" panose="020F0502020204030204" pitchFamily="34" charset="0"/>
            </a:endParaRPr>
          </a:p>
        </p:txBody>
      </p:sp>
      <p:sp>
        <p:nvSpPr>
          <p:cNvPr id="20483" name="Content Placeholder 2"/>
          <p:cNvSpPr>
            <a:spLocks noGrp="1"/>
          </p:cNvSpPr>
          <p:nvPr>
            <p:ph idx="1"/>
          </p:nvPr>
        </p:nvSpPr>
        <p:spPr>
          <a:xfrm>
            <a:off x="1295400" y="2311052"/>
            <a:ext cx="9601200" cy="4343400"/>
          </a:xfrm>
        </p:spPr>
        <p:txBody>
          <a:bodyPr>
            <a:normAutofit/>
          </a:bodyPr>
          <a:lstStyle/>
          <a:p>
            <a:pPr marL="0" indent="0">
              <a:buNone/>
            </a:pPr>
            <a:r>
              <a:rPr lang="en-US" altLang="en-US" dirty="0" smtClean="0">
                <a:latin typeface="Calibri" panose="020F0502020204030204" pitchFamily="34" charset="0"/>
                <a:cs typeface="Calibri" panose="020F0502020204030204" pitchFamily="34" charset="0"/>
              </a:rPr>
              <a:t>TCI + offers a labor market information (LMI) system that:</a:t>
            </a:r>
          </a:p>
          <a:p>
            <a:pPr marL="0" indent="0">
              <a:buNone/>
            </a:pPr>
            <a:endParaRPr lang="en-US" altLang="en-US" sz="1600" dirty="0">
              <a:latin typeface="Calibri" panose="020F0502020204030204" pitchFamily="34" charset="0"/>
              <a:cs typeface="Calibri" panose="020F0502020204030204" pitchFamily="34" charset="0"/>
            </a:endParaRPr>
          </a:p>
          <a:p>
            <a:r>
              <a:rPr lang="en-US" altLang="en-US" dirty="0" smtClean="0">
                <a:latin typeface="Calibri" panose="020F0502020204030204" pitchFamily="34" charset="0"/>
                <a:cs typeface="Calibri" panose="020F0502020204030204" pitchFamily="34" charset="0"/>
              </a:rPr>
              <a:t>Supports meeting WIOA obligation for VR “to ensure that the personnel have a 21st-century understanding of the evolving labor force and the needs of individuals with disabilities” and,</a:t>
            </a:r>
            <a:endParaRPr lang="en-US" altLang="en-US" dirty="0">
              <a:latin typeface="Calibri" panose="020F0502020204030204" pitchFamily="34" charset="0"/>
              <a:cs typeface="Calibri" panose="020F0502020204030204" pitchFamily="34" charset="0"/>
            </a:endParaRPr>
          </a:p>
          <a:p>
            <a:r>
              <a:rPr lang="en-US" altLang="en-US" dirty="0" smtClean="0">
                <a:latin typeface="Calibri" panose="020F0502020204030204" pitchFamily="34" charset="0"/>
                <a:cs typeface="Calibri" panose="020F0502020204030204" pitchFamily="34" charset="0"/>
              </a:rPr>
              <a:t>The Career Index Plus is  made available through WINTAC free of charge to all VR programs and their workforce partners. </a:t>
            </a:r>
          </a:p>
        </p:txBody>
      </p:sp>
    </p:spTree>
    <p:extLst>
      <p:ext uri="{BB962C8B-B14F-4D97-AF65-F5344CB8AC3E}">
        <p14:creationId xmlns:p14="http://schemas.microsoft.com/office/powerpoint/2010/main" val="12201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fontScale="90000"/>
          </a:bodyPr>
          <a:lstStyle/>
          <a:p>
            <a:r>
              <a:rPr lang="en-US" altLang="en-US" sz="4000" b="1" dirty="0"/>
              <a:t>Career Index Training: </a:t>
            </a:r>
            <a:r>
              <a:rPr lang="en-US" altLang="en-US" sz="4000" b="1" dirty="0" smtClean="0"/>
              <a:t>Live and Archived</a:t>
            </a:r>
            <a:endParaRPr lang="en-US" altLang="en-US" sz="4000" b="1" dirty="0"/>
          </a:p>
        </p:txBody>
      </p:sp>
      <p:sp>
        <p:nvSpPr>
          <p:cNvPr id="38915" name="Content Placeholder 2"/>
          <p:cNvSpPr>
            <a:spLocks noGrp="1"/>
          </p:cNvSpPr>
          <p:nvPr>
            <p:ph idx="1"/>
          </p:nvPr>
        </p:nvSpPr>
        <p:spPr>
          <a:xfrm>
            <a:off x="1981200" y="1769776"/>
            <a:ext cx="8229600" cy="4568825"/>
          </a:xfrm>
        </p:spPr>
        <p:txBody>
          <a:bodyPr>
            <a:noAutofit/>
          </a:bodyPr>
          <a:lstStyle/>
          <a:p>
            <a:pPr marL="0" indent="0">
              <a:buNone/>
            </a:pPr>
            <a:r>
              <a:rPr lang="en-US" altLang="en-US" dirty="0">
                <a:latin typeface="Calibri" panose="020F0502020204030204" pitchFamily="34" charset="0"/>
                <a:cs typeface="Calibri" panose="020F0502020204030204" pitchFamily="34" charset="0"/>
              </a:rPr>
              <a:t>January: </a:t>
            </a:r>
            <a:r>
              <a:rPr lang="en-US" altLang="en-US" i="1" dirty="0">
                <a:latin typeface="Calibri" panose="020F0502020204030204" pitchFamily="34" charset="0"/>
                <a:cs typeface="Calibri" panose="020F0502020204030204" pitchFamily="34" charset="0"/>
              </a:rPr>
              <a:t>From 1/31, 1:00 ET </a:t>
            </a:r>
            <a:r>
              <a:rPr lang="en-US" altLang="en-US" i="1" dirty="0" smtClean="0">
                <a:latin typeface="Calibri" panose="020F0502020204030204" pitchFamily="34" charset="0"/>
                <a:cs typeface="Calibri" panose="020F0502020204030204" pitchFamily="34" charset="0"/>
              </a:rPr>
              <a:t>– Archived-</a:t>
            </a:r>
            <a:r>
              <a:rPr lang="en-US" altLang="en-US" dirty="0" smtClean="0">
                <a:latin typeface="Calibri" panose="020F0502020204030204" pitchFamily="34" charset="0"/>
                <a:cs typeface="Calibri" panose="020F0502020204030204" pitchFamily="34" charset="0"/>
              </a:rPr>
              <a:t>Introduction</a:t>
            </a:r>
            <a:r>
              <a:rPr lang="en-US" altLang="en-US" dirty="0">
                <a:latin typeface="Calibri" panose="020F0502020204030204" pitchFamily="34" charset="0"/>
                <a:cs typeface="Calibri" panose="020F0502020204030204" pitchFamily="34" charset="0"/>
              </a:rPr>
              <a:t>: </a:t>
            </a:r>
            <a:r>
              <a:rPr lang="en-US" altLang="en-US" i="1" dirty="0">
                <a:latin typeface="Calibri" panose="020F0502020204030204" pitchFamily="34" charset="0"/>
                <a:cs typeface="Calibri" panose="020F0502020204030204" pitchFamily="34" charset="0"/>
              </a:rPr>
              <a:t>The Career Index Plus: Navigating and Utilizing a Comprehensive Online Labor Market Information System </a:t>
            </a:r>
            <a:endParaRPr lang="en-US" dirty="0" smtClean="0">
              <a:latin typeface="Calibri" panose="020F0502020204030204" pitchFamily="34" charset="0"/>
              <a:cs typeface="Calibri" panose="020F0502020204030204" pitchFamily="34" charset="0"/>
            </a:endParaRPr>
          </a:p>
          <a:p>
            <a:pPr marL="0" indent="0">
              <a:buNone/>
              <a:defRPr/>
            </a:pPr>
            <a:r>
              <a:rPr lang="en-US" dirty="0" smtClean="0">
                <a:latin typeface="Calibri" panose="020F0502020204030204" pitchFamily="34" charset="0"/>
                <a:cs typeface="Calibri" panose="020F0502020204030204" pitchFamily="34" charset="0"/>
              </a:rPr>
              <a:t>February</a:t>
            </a:r>
            <a:r>
              <a:rPr lang="en-US" dirty="0">
                <a:latin typeface="Calibri" panose="020F0502020204030204" pitchFamily="34" charset="0"/>
                <a:cs typeface="Calibri" panose="020F0502020204030204" pitchFamily="34" charset="0"/>
              </a:rPr>
              <a:t>: </a:t>
            </a:r>
            <a:r>
              <a:rPr lang="en-US" i="1" dirty="0">
                <a:latin typeface="Calibri" panose="020F0502020204030204" pitchFamily="34" charset="0"/>
                <a:cs typeface="Calibri" panose="020F0502020204030204" pitchFamily="34" charset="0"/>
              </a:rPr>
              <a:t>On 2/7, 1:00 ET </a:t>
            </a:r>
            <a:r>
              <a:rPr lang="en-US" i="1" dirty="0" smtClean="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The </a:t>
            </a:r>
            <a:r>
              <a:rPr lang="en-US" dirty="0">
                <a:latin typeface="Calibri" panose="020F0502020204030204" pitchFamily="34" charset="0"/>
                <a:cs typeface="Calibri" panose="020F0502020204030204" pitchFamily="34" charset="0"/>
              </a:rPr>
              <a:t>Career Index Plus</a:t>
            </a:r>
            <a:r>
              <a:rPr lang="en-US" i="1" dirty="0">
                <a:latin typeface="Calibri" panose="020F0502020204030204" pitchFamily="34" charset="0"/>
                <a:cs typeface="Calibri" panose="020F0502020204030204" pitchFamily="34" charset="0"/>
              </a:rPr>
              <a:t>: Getting Started with Labor Market Information </a:t>
            </a:r>
            <a:endParaRPr lang="en-US" u="sng" dirty="0" smtClean="0">
              <a:latin typeface="Calibri" panose="020F0502020204030204" pitchFamily="34" charset="0"/>
              <a:cs typeface="Calibri" panose="020F0502020204030204" pitchFamily="34" charset="0"/>
            </a:endParaRPr>
          </a:p>
          <a:p>
            <a:pPr marL="0" indent="0">
              <a:buNone/>
              <a:defRPr/>
            </a:pPr>
            <a:r>
              <a:rPr lang="en-US" dirty="0" smtClean="0">
                <a:latin typeface="Calibri" panose="020F0502020204030204" pitchFamily="34" charset="0"/>
                <a:cs typeface="Calibri" panose="020F0502020204030204" pitchFamily="34" charset="0"/>
              </a:rPr>
              <a:t>February: </a:t>
            </a:r>
            <a:r>
              <a:rPr lang="en-US" i="1" dirty="0" smtClean="0">
                <a:latin typeface="Calibri" panose="020F0502020204030204" pitchFamily="34" charset="0"/>
                <a:cs typeface="Calibri" panose="020F0502020204030204" pitchFamily="34" charset="0"/>
              </a:rPr>
              <a:t>2/21, 1:00 ET  </a:t>
            </a:r>
            <a:r>
              <a:rPr lang="en-US" dirty="0" smtClean="0">
                <a:latin typeface="Calibri" panose="020F0502020204030204" pitchFamily="34" charset="0"/>
                <a:cs typeface="Calibri" panose="020F0502020204030204" pitchFamily="34" charset="0"/>
              </a:rPr>
              <a:t>TCI+: E</a:t>
            </a:r>
            <a:r>
              <a:rPr lang="en-US" i="1" dirty="0" smtClean="0">
                <a:latin typeface="Calibri" panose="020F0502020204030204" pitchFamily="34" charset="0"/>
                <a:cs typeface="Calibri" panose="020F0502020204030204" pitchFamily="34" charset="0"/>
              </a:rPr>
              <a:t>nhancing the Counselor/Client Relationship Through the Development and Use of Client Profiles</a:t>
            </a:r>
            <a:endParaRPr lang="en-US" u="sng" dirty="0" smtClean="0">
              <a:solidFill>
                <a:srgbClr val="E58E38"/>
              </a:solidFill>
              <a:latin typeface="Calibri" panose="020F0502020204030204" pitchFamily="34" charset="0"/>
              <a:cs typeface="Calibri" panose="020F0502020204030204" pitchFamily="34" charset="0"/>
            </a:endParaRPr>
          </a:p>
          <a:p>
            <a:pPr marL="0" indent="0">
              <a:buNone/>
              <a:defRPr/>
            </a:pPr>
            <a:r>
              <a:rPr lang="en-US" dirty="0" smtClean="0">
                <a:latin typeface="Calibri" panose="020F0502020204030204" pitchFamily="34" charset="0"/>
                <a:cs typeface="Calibri" panose="020F0502020204030204" pitchFamily="34" charset="0"/>
              </a:rPr>
              <a:t>March</a:t>
            </a:r>
            <a:r>
              <a:rPr lang="en-US" dirty="0">
                <a:latin typeface="Calibri" panose="020F0502020204030204" pitchFamily="34" charset="0"/>
                <a:cs typeface="Calibri" panose="020F0502020204030204" pitchFamily="34" charset="0"/>
              </a:rPr>
              <a:t>: </a:t>
            </a:r>
            <a:r>
              <a:rPr lang="en-US" i="1" dirty="0">
                <a:latin typeface="Calibri" panose="020F0502020204030204" pitchFamily="34" charset="0"/>
                <a:cs typeface="Calibri" panose="020F0502020204030204" pitchFamily="34" charset="0"/>
              </a:rPr>
              <a:t>3/21, 1:00 ET  TCI+</a:t>
            </a:r>
            <a:r>
              <a:rPr lang="en-US" dirty="0">
                <a:latin typeface="Calibri" panose="020F0502020204030204" pitchFamily="34" charset="0"/>
                <a:cs typeface="Calibri" panose="020F0502020204030204" pitchFamily="34" charset="0"/>
              </a:rPr>
              <a:t>: </a:t>
            </a:r>
            <a:r>
              <a:rPr lang="en-US" i="1" dirty="0">
                <a:latin typeface="Calibri" panose="020F0502020204030204" pitchFamily="34" charset="0"/>
                <a:cs typeface="Calibri" panose="020F0502020204030204" pitchFamily="34" charset="0"/>
              </a:rPr>
              <a:t>Advanced Uses for Counselors and Clients in the Workforce Development </a:t>
            </a:r>
            <a:r>
              <a:rPr lang="en-US" i="1" dirty="0" smtClean="0">
                <a:latin typeface="Calibri" panose="020F0502020204030204" pitchFamily="34" charset="0"/>
                <a:cs typeface="Calibri" panose="020F0502020204030204" pitchFamily="34" charset="0"/>
              </a:rPr>
              <a:t>System</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02989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9" y="255134"/>
            <a:ext cx="9806710" cy="1036850"/>
          </a:xfrm>
        </p:spPr>
        <p:txBody>
          <a:bodyPr/>
          <a:lstStyle/>
          <a:p>
            <a:r>
              <a:rPr lang="en-US" b="1" dirty="0" smtClean="0">
                <a:latin typeface="Calibri" panose="020F0502020204030204" pitchFamily="34" charset="0"/>
                <a:cs typeface="Calibri" panose="020F0502020204030204" pitchFamily="34" charset="0"/>
              </a:rPr>
              <a:t>PART 2: Supported  Employment (SE) Overview</a:t>
            </a:r>
            <a:endParaRPr lang="en-US"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227551" y="2041742"/>
            <a:ext cx="9669049" cy="4617676"/>
          </a:xfrm>
        </p:spPr>
        <p:txBody>
          <a:bodyPr>
            <a:normAutofit fontScale="40000" lnSpcReduction="20000"/>
          </a:bodyPr>
          <a:lstStyle/>
          <a:p>
            <a:pPr marL="0" indent="0">
              <a:buNone/>
            </a:pPr>
            <a:r>
              <a:rPr lang="en-US" sz="6000" dirty="0" smtClean="0">
                <a:latin typeface="Calibri" panose="020F0502020204030204" pitchFamily="34" charset="0"/>
                <a:cs typeface="Calibri" panose="020F0502020204030204" pitchFamily="34" charset="0"/>
              </a:rPr>
              <a:t>Supported employment offers “</a:t>
            </a:r>
            <a:r>
              <a:rPr lang="en-US" sz="6000" b="1" dirty="0" smtClean="0">
                <a:latin typeface="Calibri" panose="020F0502020204030204" pitchFamily="34" charset="0"/>
                <a:cs typeface="Calibri" panose="020F0502020204030204" pitchFamily="34" charset="0"/>
              </a:rPr>
              <a:t>THE BRIDGE</a:t>
            </a:r>
            <a:r>
              <a:rPr lang="en-US" sz="6000" dirty="0" smtClean="0">
                <a:latin typeface="Calibri" panose="020F0502020204030204" pitchFamily="34" charset="0"/>
                <a:cs typeface="Calibri" panose="020F0502020204030204" pitchFamily="34" charset="0"/>
              </a:rPr>
              <a:t>” for individuals with the most significant disabilities to achieve and sustain CIE through intensive on-the-job related support services</a:t>
            </a:r>
          </a:p>
          <a:p>
            <a:pPr marL="0" indent="0">
              <a:buNone/>
            </a:pPr>
            <a:r>
              <a:rPr lang="en-US" sz="6000" dirty="0" smtClean="0">
                <a:latin typeface="Calibri" panose="020F0502020204030204" pitchFamily="34" charset="0"/>
                <a:cs typeface="Calibri" panose="020F0502020204030204" pitchFamily="34" charset="0"/>
              </a:rPr>
              <a:t>SE Services Target Consumers:</a:t>
            </a:r>
          </a:p>
          <a:p>
            <a:pPr marL="0" indent="0">
              <a:buNone/>
            </a:pPr>
            <a:endParaRPr lang="en-US" sz="4000" dirty="0" smtClean="0">
              <a:latin typeface="Calibri" panose="020F0502020204030204" pitchFamily="34" charset="0"/>
              <a:cs typeface="Calibri" panose="020F0502020204030204" pitchFamily="34" charset="0"/>
            </a:endParaRPr>
          </a:p>
          <a:p>
            <a:pPr lvl="1"/>
            <a:r>
              <a:rPr lang="en-US" sz="6000" dirty="0" smtClean="0">
                <a:solidFill>
                  <a:srgbClr val="034680"/>
                </a:solidFill>
                <a:latin typeface="Calibri" panose="020F0502020204030204" pitchFamily="34" charset="0"/>
                <a:cs typeface="Calibri" panose="020F0502020204030204" pitchFamily="34" charset="0"/>
              </a:rPr>
              <a:t>For whom CIE has not historically occurred, or for whom CIE has been interrupted or intermittent as a result of a significant disability; and</a:t>
            </a:r>
          </a:p>
          <a:p>
            <a:pPr lvl="1"/>
            <a:r>
              <a:rPr lang="en-US" sz="6000" dirty="0" smtClean="0">
                <a:solidFill>
                  <a:srgbClr val="034680"/>
                </a:solidFill>
                <a:latin typeface="Calibri" panose="020F0502020204030204" pitchFamily="34" charset="0"/>
                <a:cs typeface="Calibri" panose="020F0502020204030204" pitchFamily="34" charset="0"/>
              </a:rPr>
              <a:t>Who</a:t>
            </a:r>
            <a:r>
              <a:rPr lang="en-US" sz="6000" dirty="0">
                <a:solidFill>
                  <a:srgbClr val="034680"/>
                </a:solidFill>
                <a:latin typeface="Calibri" panose="020F0502020204030204" pitchFamily="34" charset="0"/>
                <a:cs typeface="Calibri" panose="020F0502020204030204" pitchFamily="34" charset="0"/>
              </a:rPr>
              <a:t>, because of the nature and severity of their disabilities, need </a:t>
            </a:r>
            <a:r>
              <a:rPr lang="en-US" sz="6000" dirty="0" smtClean="0">
                <a:solidFill>
                  <a:srgbClr val="034680"/>
                </a:solidFill>
                <a:latin typeface="Calibri" panose="020F0502020204030204" pitchFamily="34" charset="0"/>
                <a:cs typeface="Calibri" panose="020F0502020204030204" pitchFamily="34" charset="0"/>
              </a:rPr>
              <a:t>intensive supported </a:t>
            </a:r>
            <a:r>
              <a:rPr lang="en-US" sz="6000" dirty="0">
                <a:solidFill>
                  <a:srgbClr val="034680"/>
                </a:solidFill>
                <a:latin typeface="Calibri" panose="020F0502020204030204" pitchFamily="34" charset="0"/>
                <a:cs typeface="Calibri" panose="020F0502020204030204" pitchFamily="34" charset="0"/>
              </a:rPr>
              <a:t>employment services and extended services after the transition from support provided by the designated State unit, in order to perform this work</a:t>
            </a:r>
            <a:r>
              <a:rPr lang="en-US" sz="6000" dirty="0" smtClean="0">
                <a:solidFill>
                  <a:srgbClr val="034680"/>
                </a:solidFill>
                <a:latin typeface="Calibri" panose="020F0502020204030204" pitchFamily="34" charset="0"/>
                <a:cs typeface="Calibri" panose="020F0502020204030204" pitchFamily="34" charset="0"/>
              </a:rPr>
              <a:t>.</a:t>
            </a:r>
          </a:p>
          <a:p>
            <a:pPr marL="320040" lvl="1" indent="0">
              <a:buNone/>
            </a:pPr>
            <a:endParaRPr lang="en-US" sz="3600" dirty="0" smtClean="0">
              <a:solidFill>
                <a:srgbClr val="034680"/>
              </a:solidFill>
              <a:latin typeface="Calibri" panose="020F0502020204030204" pitchFamily="34" charset="0"/>
              <a:cs typeface="Calibri" panose="020F0502020204030204" pitchFamily="34" charset="0"/>
            </a:endParaRPr>
          </a:p>
          <a:p>
            <a:pPr marL="320040" lvl="1" indent="0">
              <a:buNone/>
            </a:pPr>
            <a:endParaRPr lang="en-US" sz="3600" dirty="0" smtClean="0">
              <a:solidFill>
                <a:srgbClr val="034680"/>
              </a:solidFill>
              <a:latin typeface="Calibri" panose="020F0502020204030204" pitchFamily="34" charset="0"/>
              <a:cs typeface="Calibri" panose="020F0502020204030204" pitchFamily="34" charset="0"/>
            </a:endParaRPr>
          </a:p>
          <a:p>
            <a:pPr marL="0" indent="0">
              <a:buNone/>
            </a:pPr>
            <a:r>
              <a:rPr lang="en-US" dirty="0"/>
              <a:t/>
            </a:r>
            <a:br>
              <a:rPr lang="en-US" dirty="0"/>
            </a:br>
            <a:endParaRPr lang="en-US" dirty="0"/>
          </a:p>
        </p:txBody>
      </p:sp>
    </p:spTree>
    <p:extLst>
      <p:ext uri="{BB962C8B-B14F-4D97-AF65-F5344CB8AC3E}">
        <p14:creationId xmlns:p14="http://schemas.microsoft.com/office/powerpoint/2010/main" val="3992178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1981200" y="307975"/>
            <a:ext cx="8229600" cy="1143000"/>
          </a:xfrm>
        </p:spPr>
        <p:txBody>
          <a:bodyPr/>
          <a:lstStyle/>
          <a:p>
            <a:r>
              <a:rPr lang="en-US" altLang="en-US" sz="3600" b="1" dirty="0"/>
              <a:t>How to </a:t>
            </a:r>
            <a:r>
              <a:rPr lang="en-US" altLang="en-US" sz="3600" b="1" dirty="0" smtClean="0"/>
              <a:t>Sign </a:t>
            </a:r>
            <a:r>
              <a:rPr lang="en-US" altLang="en-US" sz="3600" b="1" dirty="0"/>
              <a:t>on and </a:t>
            </a:r>
            <a:r>
              <a:rPr lang="en-US" altLang="en-US" sz="3600" b="1" dirty="0" smtClean="0"/>
              <a:t>Take </a:t>
            </a:r>
            <a:r>
              <a:rPr lang="en-US" altLang="en-US" sz="3600" b="1" dirty="0"/>
              <a:t>a </a:t>
            </a:r>
            <a:r>
              <a:rPr lang="en-US" altLang="en-US" sz="3600" b="1" dirty="0" smtClean="0"/>
              <a:t>Look</a:t>
            </a:r>
            <a:r>
              <a:rPr lang="en-US" altLang="en-US" sz="3600" b="1" dirty="0"/>
              <a:t>:</a:t>
            </a:r>
          </a:p>
        </p:txBody>
      </p:sp>
      <p:sp>
        <p:nvSpPr>
          <p:cNvPr id="3" name="Content Placeholder 2"/>
          <p:cNvSpPr>
            <a:spLocks noGrp="1"/>
          </p:cNvSpPr>
          <p:nvPr>
            <p:ph idx="1"/>
          </p:nvPr>
        </p:nvSpPr>
        <p:spPr>
          <a:xfrm>
            <a:off x="1981200" y="1860985"/>
            <a:ext cx="8229600" cy="4708525"/>
          </a:xfrm>
        </p:spPr>
        <p:txBody>
          <a:bodyPr>
            <a:normAutofit/>
          </a:bodyPr>
          <a:lstStyle/>
          <a:p>
            <a:pPr>
              <a:defRPr/>
            </a:pPr>
            <a:r>
              <a:rPr lang="en-US" dirty="0" smtClean="0">
                <a:latin typeface="Calibri" panose="020F0502020204030204" pitchFamily="34" charset="0"/>
                <a:cs typeface="Calibri" panose="020F0502020204030204" pitchFamily="34" charset="0"/>
              </a:rPr>
              <a:t>Go to website </a:t>
            </a:r>
            <a:r>
              <a:rPr lang="en-US" dirty="0" smtClean="0">
                <a:latin typeface="Calibri" panose="020F0502020204030204" pitchFamily="34" charset="0"/>
                <a:cs typeface="Calibri" panose="020F0502020204030204" pitchFamily="34" charset="0"/>
                <a:hlinkClick r:id="rId3"/>
              </a:rPr>
              <a:t>www.thecareerindex.com</a:t>
            </a:r>
            <a:r>
              <a:rPr lang="en-US" dirty="0" smtClean="0">
                <a:latin typeface="Calibri" panose="020F0502020204030204" pitchFamily="34" charset="0"/>
                <a:cs typeface="Calibri" panose="020F0502020204030204" pitchFamily="34" charset="0"/>
              </a:rPr>
              <a:t> and register for an account.</a:t>
            </a:r>
          </a:p>
          <a:p>
            <a:pPr>
              <a:defRPr/>
            </a:pPr>
            <a:r>
              <a:rPr lang="en-US" dirty="0" smtClean="0">
                <a:latin typeface="Calibri" panose="020F0502020204030204" pitchFamily="34" charset="0"/>
                <a:cs typeface="Calibri" panose="020F0502020204030204" pitchFamily="34" charset="0"/>
              </a:rPr>
              <a:t>Use your work/agency e-mail (not your home e-mail); this allows you to access features only VR counselors can see including adding and tracking clients.</a:t>
            </a:r>
          </a:p>
          <a:p>
            <a:pPr>
              <a:defRPr/>
            </a:pPr>
            <a:r>
              <a:rPr lang="en-US" dirty="0" smtClean="0">
                <a:latin typeface="Calibri" panose="020F0502020204030204" pitchFamily="34" charset="0"/>
                <a:cs typeface="Calibri" panose="020F0502020204030204" pitchFamily="34" charset="0"/>
              </a:rPr>
              <a:t>Go play.</a:t>
            </a:r>
          </a:p>
          <a:p>
            <a:pPr>
              <a:defRPr/>
            </a:pPr>
            <a:endParaRPr lang="en-US" dirty="0">
              <a:latin typeface="Calibri" panose="020F0502020204030204" pitchFamily="34" charset="0"/>
              <a:cs typeface="Calibri" panose="020F0502020204030204" pitchFamily="34" charset="0"/>
            </a:endParaRPr>
          </a:p>
          <a:p>
            <a:pPr marL="0" lvl="1">
              <a:spcBef>
                <a:spcPts val="0"/>
              </a:spcBef>
              <a:defRPr/>
            </a:pPr>
            <a:r>
              <a:rPr lang="en-US" sz="2400" dirty="0" smtClean="0">
                <a:solidFill>
                  <a:srgbClr val="034680"/>
                </a:solidFill>
                <a:latin typeface="Calibri" panose="020F0502020204030204" pitchFamily="34" charset="0"/>
                <a:cs typeface="Calibri" panose="020F0502020204030204" pitchFamily="34" charset="0"/>
              </a:rPr>
              <a:t>If you have difficulty accessing TCI+, ask your IT staff to contact TCI+ developer, KD Nyegaard, directly at: </a:t>
            </a:r>
            <a:r>
              <a:rPr lang="en-US" sz="2400" dirty="0" smtClean="0">
                <a:solidFill>
                  <a:srgbClr val="034680"/>
                </a:solidFill>
                <a:latin typeface="Calibri" panose="020F0502020204030204" pitchFamily="34" charset="0"/>
                <a:cs typeface="Calibri" panose="020F0502020204030204" pitchFamily="34" charset="0"/>
                <a:hlinkClick r:id="rId4"/>
              </a:rPr>
              <a:t>kdn@thecareerindex.com</a:t>
            </a:r>
            <a:r>
              <a:rPr lang="en-US" sz="2400" dirty="0" smtClean="0">
                <a:solidFill>
                  <a:srgbClr val="034680"/>
                </a:solidFill>
                <a:latin typeface="Calibri" panose="020F0502020204030204" pitchFamily="34" charset="0"/>
                <a:cs typeface="Calibri" panose="020F0502020204030204" pitchFamily="34" charset="0"/>
              </a:rPr>
              <a:t> for assistance.</a:t>
            </a:r>
            <a:endParaRPr lang="en-US" sz="2400" dirty="0">
              <a:solidFill>
                <a:srgbClr val="03468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30778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1325301" y="307975"/>
            <a:ext cx="8885499" cy="1143000"/>
          </a:xfrm>
        </p:spPr>
        <p:txBody>
          <a:bodyPr/>
          <a:lstStyle/>
          <a:p>
            <a:r>
              <a:rPr lang="en-US" altLang="en-US" sz="3600" b="1" dirty="0" smtClean="0"/>
              <a:t>Business Engagement Activity (Optional)</a:t>
            </a:r>
            <a:endParaRPr lang="en-US" altLang="en-US" sz="3600" b="1" dirty="0"/>
          </a:p>
        </p:txBody>
      </p:sp>
      <p:sp>
        <p:nvSpPr>
          <p:cNvPr id="3" name="Content Placeholder 2"/>
          <p:cNvSpPr>
            <a:spLocks noGrp="1"/>
          </p:cNvSpPr>
          <p:nvPr>
            <p:ph idx="1"/>
          </p:nvPr>
        </p:nvSpPr>
        <p:spPr>
          <a:xfrm>
            <a:off x="1931096" y="2715454"/>
            <a:ext cx="8229600" cy="2216552"/>
          </a:xfrm>
        </p:spPr>
        <p:txBody>
          <a:bodyPr>
            <a:normAutofit/>
          </a:bodyPr>
          <a:lstStyle/>
          <a:p>
            <a:pPr>
              <a:defRPr/>
            </a:pPr>
            <a:r>
              <a:rPr lang="en-US" dirty="0" smtClean="0">
                <a:latin typeface="Calibri" panose="020F0502020204030204" pitchFamily="34" charset="0"/>
                <a:cs typeface="Calibri" panose="020F0502020204030204" pitchFamily="34" charset="0"/>
              </a:rPr>
              <a:t>What Labor Exchange Information system (LMI) are you using and how effective do you feel it’s been</a:t>
            </a:r>
            <a:r>
              <a:rPr lang="en-US" dirty="0">
                <a:latin typeface="Calibri" panose="020F0502020204030204" pitchFamily="34" charset="0"/>
                <a:cs typeface="Calibri" panose="020F0502020204030204" pitchFamily="34" charset="0"/>
              </a:rPr>
              <a:t>? What’s working/what’s not</a:t>
            </a:r>
            <a:r>
              <a:rPr lang="en-US" dirty="0" smtClean="0">
                <a:latin typeface="Calibri" panose="020F0502020204030204" pitchFamily="34" charset="0"/>
                <a:cs typeface="Calibri" panose="020F0502020204030204" pitchFamily="34" charset="0"/>
              </a:rPr>
              <a:t>?</a:t>
            </a:r>
          </a:p>
          <a:p>
            <a:pPr>
              <a:defRPr/>
            </a:pPr>
            <a:r>
              <a:rPr lang="en-US" dirty="0" smtClean="0">
                <a:latin typeface="Calibri" panose="020F0502020204030204" pitchFamily="34" charset="0"/>
                <a:cs typeface="Calibri" panose="020F0502020204030204" pitchFamily="34" charset="0"/>
              </a:rPr>
              <a:t>Does your LMI system include any collaboration with your workforce partner or any other agency? </a:t>
            </a:r>
          </a:p>
        </p:txBody>
      </p:sp>
    </p:spTree>
    <p:extLst>
      <p:ext uri="{BB962C8B-B14F-4D97-AF65-F5344CB8AC3E}">
        <p14:creationId xmlns:p14="http://schemas.microsoft.com/office/powerpoint/2010/main" val="694674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9483" y="1083501"/>
            <a:ext cx="6400800" cy="1040166"/>
          </a:xfrm>
        </p:spPr>
        <p:txBody>
          <a:bodyPr>
            <a:normAutofit fontScale="90000"/>
          </a:bodyPr>
          <a:lstStyle/>
          <a:p>
            <a:r>
              <a:rPr lang="en-US" dirty="0" smtClean="0">
                <a:latin typeface="Calibri" panose="020F0502020204030204" pitchFamily="34" charset="0"/>
                <a:cs typeface="Calibri" panose="020F0502020204030204" pitchFamily="34" charset="0"/>
              </a:rPr>
              <a:t>FOR MORE INFORMATION ON BUSINESS ENGAGEMENT</a:t>
            </a:r>
            <a:endParaRPr lang="en-US"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1465544" y="3100192"/>
            <a:ext cx="6178569" cy="3569918"/>
          </a:xfrm>
        </p:spPr>
        <p:txBody>
          <a:bodyPr>
            <a:normAutofit fontScale="70000" lnSpcReduction="20000"/>
          </a:bodyPr>
          <a:lstStyle/>
          <a:p>
            <a:r>
              <a:rPr lang="en-US" sz="3400" dirty="0" smtClean="0">
                <a:latin typeface="Calibri" panose="020F0502020204030204" pitchFamily="34" charset="0"/>
                <a:cs typeface="Calibri" panose="020F0502020204030204" pitchFamily="34" charset="0"/>
              </a:rPr>
              <a:t>Job Driven VR TA (JDVRTA’s) </a:t>
            </a:r>
            <a:r>
              <a:rPr lang="en-US" sz="3400" dirty="0">
                <a:latin typeface="Calibri" panose="020F0502020204030204" pitchFamily="34" charset="0"/>
                <a:cs typeface="Calibri" panose="020F0502020204030204" pitchFamily="34" charset="0"/>
              </a:rPr>
              <a:t>“Explore VR” </a:t>
            </a:r>
            <a:r>
              <a:rPr lang="en-US" sz="3400" dirty="0" smtClean="0">
                <a:latin typeface="Calibri" panose="020F0502020204030204" pitchFamily="34" charset="0"/>
                <a:cs typeface="Calibri" panose="020F0502020204030204" pitchFamily="34" charset="0"/>
              </a:rPr>
              <a:t>website at: </a:t>
            </a:r>
            <a:r>
              <a:rPr lang="en-US" sz="3400" dirty="0" smtClean="0">
                <a:latin typeface="Calibri" panose="020F0502020204030204" pitchFamily="34" charset="0"/>
                <a:cs typeface="Calibri" panose="020F0502020204030204" pitchFamily="34" charset="0"/>
                <a:hlinkClick r:id="rId3"/>
              </a:rPr>
              <a:t>http</a:t>
            </a:r>
            <a:r>
              <a:rPr lang="en-US" sz="3400" dirty="0">
                <a:latin typeface="Calibri" panose="020F0502020204030204" pitchFamily="34" charset="0"/>
                <a:cs typeface="Calibri" panose="020F0502020204030204" pitchFamily="34" charset="0"/>
                <a:hlinkClick r:id="rId3"/>
              </a:rPr>
              <a:t>://www.explorevr.org/</a:t>
            </a:r>
            <a:r>
              <a:rPr lang="en-US" sz="3400" dirty="0">
                <a:latin typeface="Calibri" panose="020F0502020204030204" pitchFamily="34" charset="0"/>
                <a:cs typeface="Calibri" panose="020F0502020204030204" pitchFamily="34" charset="0"/>
              </a:rPr>
              <a:t>  </a:t>
            </a:r>
          </a:p>
          <a:p>
            <a:pPr>
              <a:spcBef>
                <a:spcPts val="2400"/>
              </a:spcBef>
            </a:pPr>
            <a:r>
              <a:rPr lang="en-US" sz="3400" dirty="0" smtClean="0">
                <a:latin typeface="Calibri" panose="020F0502020204030204" pitchFamily="34" charset="0"/>
                <a:cs typeface="Calibri" panose="020F0502020204030204" pitchFamily="34" charset="0"/>
              </a:rPr>
              <a:t>Technical </a:t>
            </a:r>
            <a:r>
              <a:rPr lang="en-US" sz="3400" dirty="0">
                <a:latin typeface="Calibri" panose="020F0502020204030204" pitchFamily="34" charset="0"/>
                <a:cs typeface="Calibri" panose="020F0502020204030204" pitchFamily="34" charset="0"/>
              </a:rPr>
              <a:t>Assistance: Sean O’Brien, </a:t>
            </a:r>
            <a:r>
              <a:rPr lang="en-US" sz="3400" dirty="0">
                <a:latin typeface="Calibri" panose="020F0502020204030204" pitchFamily="34" charset="0"/>
                <a:cs typeface="Calibri" panose="020F0502020204030204" pitchFamily="34" charset="0"/>
                <a:hlinkClick r:id="rId4" tooltip="mail to sean.obrien@wintac.org"/>
              </a:rPr>
              <a:t>sean.obrien@uacurrents.org</a:t>
            </a:r>
            <a:r>
              <a:rPr lang="en-US" sz="3400" dirty="0">
                <a:latin typeface="Calibri" panose="020F0502020204030204" pitchFamily="34" charset="0"/>
                <a:cs typeface="Calibri" panose="020F0502020204030204" pitchFamily="34" charset="0"/>
              </a:rPr>
              <a:t> </a:t>
            </a:r>
          </a:p>
          <a:p>
            <a:endParaRPr lang="en-US" sz="2000" dirty="0" smtClean="0">
              <a:latin typeface="Calibri" panose="020F0502020204030204" pitchFamily="34" charset="0"/>
              <a:cs typeface="Calibri" panose="020F0502020204030204" pitchFamily="34" charset="0"/>
            </a:endParaRPr>
          </a:p>
          <a:p>
            <a:endParaRPr lang="en-US" sz="2000" i="1" dirty="0" smtClean="0">
              <a:latin typeface="Calibri" panose="020F0502020204030204" pitchFamily="34" charset="0"/>
              <a:cs typeface="Calibri" panose="020F0502020204030204" pitchFamily="34" charset="0"/>
            </a:endParaRPr>
          </a:p>
          <a:p>
            <a:endParaRPr lang="en-US" sz="2000" i="1" dirty="0">
              <a:latin typeface="Calibri" panose="020F0502020204030204" pitchFamily="34" charset="0"/>
              <a:cs typeface="Calibri" panose="020F0502020204030204" pitchFamily="34" charset="0"/>
            </a:endParaRPr>
          </a:p>
          <a:p>
            <a:endParaRPr lang="en-US" sz="2000" i="1" dirty="0" smtClean="0">
              <a:latin typeface="Calibri" panose="020F0502020204030204" pitchFamily="34" charset="0"/>
              <a:cs typeface="Calibri" panose="020F0502020204030204" pitchFamily="34" charset="0"/>
            </a:endParaRPr>
          </a:p>
          <a:p>
            <a:endParaRPr lang="en-US" sz="2000" i="1" dirty="0">
              <a:latin typeface="Calibri" panose="020F0502020204030204" pitchFamily="34" charset="0"/>
              <a:cs typeface="Calibri" panose="020F0502020204030204" pitchFamily="34" charset="0"/>
            </a:endParaRPr>
          </a:p>
          <a:p>
            <a:endParaRPr lang="en-US" sz="2000" i="1" dirty="0" smtClean="0">
              <a:latin typeface="Calibri" panose="020F0502020204030204" pitchFamily="34" charset="0"/>
              <a:cs typeface="Calibri" panose="020F0502020204030204" pitchFamily="34" charset="0"/>
            </a:endParaRPr>
          </a:p>
          <a:p>
            <a:r>
              <a:rPr lang="en-US" sz="2000" i="1" dirty="0" smtClean="0">
                <a:latin typeface="Calibri" panose="020F0502020204030204" pitchFamily="34" charset="0"/>
                <a:cs typeface="Calibri" panose="020F0502020204030204" pitchFamily="34" charset="0"/>
              </a:rPr>
              <a:t>END OF PART 4</a:t>
            </a:r>
            <a:endParaRPr lang="en-US" sz="20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36679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0325" y="1195251"/>
            <a:ext cx="5120640" cy="5077394"/>
          </a:xfrm>
        </p:spPr>
        <p:txBody>
          <a:bodyPr>
            <a:normAutofit fontScale="90000"/>
          </a:bodyPr>
          <a:lstStyle/>
          <a:p>
            <a:r>
              <a:rPr lang="en-US" dirty="0" smtClean="0"/>
              <a:t>PART 5 </a:t>
            </a:r>
            <a:br>
              <a:rPr lang="en-US" dirty="0" smtClean="0"/>
            </a:br>
            <a:r>
              <a:rPr lang="en-US" dirty="0" smtClean="0"/>
              <a:t>VR LEADERSHIP CONSIDERATIONS: Building a Strong Supported Employment Program and Business Engagement Considerations</a:t>
            </a:r>
            <a:r>
              <a:rPr lang="en-US" dirty="0"/>
              <a:t/>
            </a:r>
            <a:br>
              <a:rPr lang="en-US" dirty="0"/>
            </a:br>
            <a:r>
              <a:rPr lang="en-US" dirty="0" smtClean="0"/>
              <a:t/>
            </a:r>
            <a:br>
              <a:rPr lang="en-US" dirty="0" smtClean="0"/>
            </a:br>
            <a:endParaRPr lang="en-US" dirty="0"/>
          </a:p>
        </p:txBody>
      </p:sp>
      <p:pic>
        <p:nvPicPr>
          <p:cNvPr id="5" name="Picture Placeholder 4" descr="Young man with obvious intellectual/developmental disabilities drawing a draft beer" title="Example of worker with developmental disabilities"/>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6653" r="6653"/>
          <a:stretch>
            <a:fillRect/>
          </a:stretch>
        </p:blipFill>
        <p:spPr/>
      </p:pic>
      <p:sp>
        <p:nvSpPr>
          <p:cNvPr id="8" name="Subtitle 2"/>
          <p:cNvSpPr txBox="1">
            <a:spLocks/>
          </p:cNvSpPr>
          <p:nvPr/>
        </p:nvSpPr>
        <p:spPr>
          <a:xfrm>
            <a:off x="8147538" y="6272645"/>
            <a:ext cx="4583723" cy="58535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800"/>
              </a:spcBef>
              <a:buClr>
                <a:srgbClr val="080808"/>
              </a:buClr>
              <a:buFont typeface="Arial" panose="020B0604020202020204" pitchFamily="34" charset="0"/>
              <a:buNone/>
              <a:defRPr sz="2400" kern="1200">
                <a:solidFill>
                  <a:srgbClr val="377BBB"/>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1000"/>
              </a:spcBef>
              <a:buClr>
                <a:srgbClr val="080808"/>
              </a:buClr>
              <a:buFont typeface="Arial" panose="020B0604020202020204" pitchFamily="34" charset="0"/>
              <a:buNone/>
              <a:defRPr sz="2000" kern="1200">
                <a:solidFill>
                  <a:srgbClr val="377BBB"/>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800"/>
              </a:spcBef>
              <a:buClr>
                <a:srgbClr val="080808"/>
              </a:buClr>
              <a:buFont typeface="Arial" panose="020B0604020202020204" pitchFamily="34" charset="0"/>
              <a:buNone/>
              <a:defRPr sz="1800" kern="1200">
                <a:solidFill>
                  <a:srgbClr val="377BBB"/>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800"/>
              </a:spcBef>
              <a:buClr>
                <a:srgbClr val="080808"/>
              </a:buClr>
              <a:buFont typeface="Arial" panose="020B0604020202020204" pitchFamily="34" charset="0"/>
              <a:buNone/>
              <a:defRPr sz="1600" kern="1200">
                <a:solidFill>
                  <a:srgbClr val="377BBB"/>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800"/>
              </a:spcBef>
              <a:buClr>
                <a:srgbClr val="080808"/>
              </a:buClr>
              <a:buFont typeface="Arial" panose="020B0604020202020204" pitchFamily="34" charset="0"/>
              <a:buNone/>
              <a:defRPr sz="1600" kern="1200">
                <a:solidFill>
                  <a:srgbClr val="377BBB"/>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8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8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8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800"/>
              </a:spcBef>
              <a:buFont typeface="Arial" panose="020B0604020202020204" pitchFamily="34" charset="0"/>
              <a:buNone/>
              <a:defRPr sz="1600" kern="1200">
                <a:solidFill>
                  <a:schemeClr val="tx1"/>
                </a:solidFill>
                <a:latin typeface="+mn-lt"/>
                <a:ea typeface="+mn-ea"/>
                <a:cs typeface="+mn-cs"/>
              </a:defRPr>
            </a:lvl9pPr>
          </a:lstStyle>
          <a:p>
            <a:r>
              <a:rPr lang="en-US" sz="1100" b="1" dirty="0" smtClean="0">
                <a:solidFill>
                  <a:srgbClr val="C00000"/>
                </a:solidFill>
                <a:hlinkClick r:id="rId4"/>
              </a:rPr>
              <a:t>http://www.orchardhill.ac.uk/supported-employment</a:t>
            </a:r>
            <a:r>
              <a:rPr lang="en-US" sz="1600" b="1" dirty="0" smtClean="0">
                <a:solidFill>
                  <a:srgbClr val="C00000"/>
                </a:solidFill>
                <a:hlinkClick r:id="rId4"/>
              </a:rPr>
              <a:t>/</a:t>
            </a:r>
            <a:r>
              <a:rPr lang="en-US" sz="1600" b="1" dirty="0" smtClean="0">
                <a:solidFill>
                  <a:srgbClr val="C00000"/>
                </a:solidFill>
              </a:rPr>
              <a:t> </a:t>
            </a:r>
            <a:endParaRPr lang="en-US" sz="1600" b="1" dirty="0">
              <a:solidFill>
                <a:srgbClr val="C00000"/>
              </a:solidFill>
            </a:endParaRPr>
          </a:p>
        </p:txBody>
      </p:sp>
    </p:spTree>
    <p:extLst>
      <p:ext uri="{BB962C8B-B14F-4D97-AF65-F5344CB8AC3E}">
        <p14:creationId xmlns:p14="http://schemas.microsoft.com/office/powerpoint/2010/main" val="4029366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solidFill>
                  <a:schemeClr val="bg2"/>
                </a:solidFill>
              </a:rPr>
              <a:t>Building Capacity for SE</a:t>
            </a:r>
            <a:endParaRPr lang="en-US" b="1" dirty="0">
              <a:solidFill>
                <a:schemeClr val="bg2"/>
              </a:solidFill>
            </a:endParaRPr>
          </a:p>
        </p:txBody>
      </p:sp>
      <p:sp>
        <p:nvSpPr>
          <p:cNvPr id="6" name="Content Placeholder 5"/>
          <p:cNvSpPr>
            <a:spLocks noGrp="1"/>
          </p:cNvSpPr>
          <p:nvPr>
            <p:ph idx="1"/>
          </p:nvPr>
        </p:nvSpPr>
        <p:spPr>
          <a:xfrm>
            <a:off x="522514" y="1828800"/>
            <a:ext cx="10374086" cy="4343400"/>
          </a:xfrm>
        </p:spPr>
        <p:txBody>
          <a:bodyPr>
            <a:normAutofit/>
          </a:bodyPr>
          <a:lstStyle/>
          <a:p>
            <a:r>
              <a:rPr lang="en-US" dirty="0" smtClean="0">
                <a:latin typeface="Calibri" panose="020F0502020204030204" pitchFamily="34" charset="0"/>
                <a:cs typeface="Calibri" panose="020F0502020204030204" pitchFamily="34" charset="0"/>
              </a:rPr>
              <a:t>SE Services are delivered one of three ways:</a:t>
            </a:r>
          </a:p>
          <a:p>
            <a:pPr lvl="1">
              <a:buFont typeface="Wingdings" panose="05000000000000000000" pitchFamily="2" charset="2"/>
              <a:buChar char="ü"/>
            </a:pPr>
            <a:r>
              <a:rPr lang="en-US" sz="2400" dirty="0">
                <a:solidFill>
                  <a:srgbClr val="034680"/>
                </a:solidFill>
                <a:latin typeface="Calibri" panose="020F0502020204030204" pitchFamily="34" charset="0"/>
                <a:cs typeface="Calibri" panose="020F0502020204030204" pitchFamily="34" charset="0"/>
              </a:rPr>
              <a:t>External Community Rehabilitation Program</a:t>
            </a:r>
          </a:p>
          <a:p>
            <a:pPr lvl="1">
              <a:buFont typeface="Wingdings" panose="05000000000000000000" pitchFamily="2" charset="2"/>
              <a:buChar char="ü"/>
            </a:pPr>
            <a:r>
              <a:rPr lang="en-US" sz="2400" dirty="0">
                <a:solidFill>
                  <a:srgbClr val="034680"/>
                </a:solidFill>
                <a:latin typeface="Calibri" panose="020F0502020204030204" pitchFamily="34" charset="0"/>
                <a:cs typeface="Calibri" panose="020F0502020204030204" pitchFamily="34" charset="0"/>
              </a:rPr>
              <a:t>Internal VR staff – job developer, placement specialist, job coach etc.</a:t>
            </a:r>
          </a:p>
          <a:p>
            <a:pPr lvl="1">
              <a:buFont typeface="Wingdings" panose="05000000000000000000" pitchFamily="2" charset="2"/>
              <a:buChar char="ü"/>
            </a:pPr>
            <a:r>
              <a:rPr lang="en-US" sz="2400" dirty="0">
                <a:solidFill>
                  <a:srgbClr val="034680"/>
                </a:solidFill>
                <a:latin typeface="Calibri" panose="020F0502020204030204" pitchFamily="34" charset="0"/>
                <a:cs typeface="Calibri" panose="020F0502020204030204" pitchFamily="34" charset="0"/>
              </a:rPr>
              <a:t>Combination of both</a:t>
            </a:r>
          </a:p>
          <a:p>
            <a:r>
              <a:rPr lang="en-US" dirty="0" smtClean="0">
                <a:latin typeface="Calibri" panose="020F0502020204030204" pitchFamily="34" charset="0"/>
                <a:cs typeface="Calibri" panose="020F0502020204030204" pitchFamily="34" charset="0"/>
              </a:rPr>
              <a:t>If by CRP, referral is made along with authorization for services AND</a:t>
            </a:r>
          </a:p>
          <a:p>
            <a:r>
              <a:rPr lang="en-US" dirty="0" smtClean="0">
                <a:latin typeface="Calibri" panose="020F0502020204030204" pitchFamily="34" charset="0"/>
                <a:cs typeface="Calibri" panose="020F0502020204030204" pitchFamily="34" charset="0"/>
              </a:rPr>
              <a:t>Job development, job placement, job coaching/training services are provided and billed to the VRC along with progress reports.  During this time, the VRC should remain actively involved in the case and oversee the services that are being provided.</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03719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Partnering with CRPs for SE</a:t>
            </a:r>
            <a:endParaRPr lang="en-US" b="1" dirty="0"/>
          </a:p>
        </p:txBody>
      </p:sp>
      <p:sp>
        <p:nvSpPr>
          <p:cNvPr id="5" name="Text Placeholder 4"/>
          <p:cNvSpPr>
            <a:spLocks noGrp="1"/>
          </p:cNvSpPr>
          <p:nvPr>
            <p:ph type="body" idx="1"/>
          </p:nvPr>
        </p:nvSpPr>
        <p:spPr>
          <a:xfrm>
            <a:off x="821094" y="1828800"/>
            <a:ext cx="5046306" cy="850392"/>
          </a:xfrm>
        </p:spPr>
        <p:txBody>
          <a:bodyPr>
            <a:normAutofit/>
          </a:bodyPr>
          <a:lstStyle/>
          <a:p>
            <a:r>
              <a:rPr lang="en-US" sz="2400" b="1" dirty="0" smtClean="0"/>
              <a:t>Advantages</a:t>
            </a:r>
            <a:endParaRPr lang="en-US" sz="2400" b="1" dirty="0"/>
          </a:p>
        </p:txBody>
      </p:sp>
      <p:sp>
        <p:nvSpPr>
          <p:cNvPr id="6" name="Content Placeholder 5"/>
          <p:cNvSpPr>
            <a:spLocks noGrp="1"/>
          </p:cNvSpPr>
          <p:nvPr>
            <p:ph sz="half" idx="2"/>
          </p:nvPr>
        </p:nvSpPr>
        <p:spPr>
          <a:xfrm>
            <a:off x="821094" y="2705100"/>
            <a:ext cx="5046306" cy="3467100"/>
          </a:xfrm>
        </p:spPr>
        <p:txBody>
          <a:bodyPr>
            <a:normAutofit lnSpcReduction="10000"/>
          </a:bodyPr>
          <a:lstStyle/>
          <a:p>
            <a:r>
              <a:rPr lang="en-US" dirty="0" smtClean="0">
                <a:latin typeface="Calibri" panose="020F0502020204030204" pitchFamily="34" charset="0"/>
                <a:cs typeface="Calibri" panose="020F0502020204030204" pitchFamily="34" charset="0"/>
              </a:rPr>
              <a:t>Don’t need to hire state employees or pay someone if they’re not needed</a:t>
            </a:r>
          </a:p>
          <a:p>
            <a:r>
              <a:rPr lang="en-US" dirty="0" smtClean="0">
                <a:latin typeface="Calibri" panose="020F0502020204030204" pitchFamily="34" charset="0"/>
                <a:cs typeface="Calibri" panose="020F0502020204030204" pitchFamily="34" charset="0"/>
              </a:rPr>
              <a:t>Allows VRCs to work with large caseloads</a:t>
            </a:r>
          </a:p>
          <a:p>
            <a:r>
              <a:rPr lang="en-US" dirty="0" smtClean="0">
                <a:latin typeface="Calibri" panose="020F0502020204030204" pitchFamily="34" charset="0"/>
                <a:cs typeface="Calibri" panose="020F0502020204030204" pitchFamily="34" charset="0"/>
              </a:rPr>
              <a:t>Milestone/outcome systems limit financial risk</a:t>
            </a:r>
          </a:p>
          <a:p>
            <a:r>
              <a:rPr lang="en-US" dirty="0" smtClean="0">
                <a:latin typeface="Calibri" panose="020F0502020204030204" pitchFamily="34" charset="0"/>
                <a:cs typeface="Calibri" panose="020F0502020204030204" pitchFamily="34" charset="0"/>
              </a:rPr>
              <a:t>Piggy-back on services paid for by DD/MH</a:t>
            </a:r>
            <a:endParaRPr lang="en-US" dirty="0">
              <a:latin typeface="Calibri" panose="020F0502020204030204" pitchFamily="34" charset="0"/>
              <a:cs typeface="Calibri" panose="020F0502020204030204" pitchFamily="34" charset="0"/>
            </a:endParaRPr>
          </a:p>
        </p:txBody>
      </p:sp>
      <p:sp>
        <p:nvSpPr>
          <p:cNvPr id="7" name="Text Placeholder 6"/>
          <p:cNvSpPr>
            <a:spLocks noGrp="1"/>
          </p:cNvSpPr>
          <p:nvPr>
            <p:ph type="body" sz="quarter" idx="3"/>
          </p:nvPr>
        </p:nvSpPr>
        <p:spPr/>
        <p:txBody>
          <a:bodyPr>
            <a:normAutofit/>
          </a:bodyPr>
          <a:lstStyle/>
          <a:p>
            <a:r>
              <a:rPr lang="en-US" sz="2400" b="1" dirty="0" smtClean="0"/>
              <a:t>Disadvantages</a:t>
            </a:r>
            <a:endParaRPr lang="en-US" sz="2400" b="1" dirty="0"/>
          </a:p>
        </p:txBody>
      </p:sp>
      <p:sp>
        <p:nvSpPr>
          <p:cNvPr id="8" name="Content Placeholder 7"/>
          <p:cNvSpPr>
            <a:spLocks noGrp="1"/>
          </p:cNvSpPr>
          <p:nvPr>
            <p:ph sz="quarter" idx="4"/>
          </p:nvPr>
        </p:nvSpPr>
        <p:spPr>
          <a:xfrm>
            <a:off x="6324600" y="2705100"/>
            <a:ext cx="4928118" cy="3467100"/>
          </a:xfrm>
        </p:spPr>
        <p:txBody>
          <a:bodyPr/>
          <a:lstStyle/>
          <a:p>
            <a:r>
              <a:rPr lang="en-US" dirty="0" smtClean="0">
                <a:latin typeface="Calibri" panose="020F0502020204030204" pitchFamily="34" charset="0"/>
                <a:cs typeface="Calibri" panose="020F0502020204030204" pitchFamily="34" charset="0"/>
              </a:rPr>
              <a:t>High turnover and limited qualifications for CRP staff</a:t>
            </a:r>
          </a:p>
          <a:p>
            <a:r>
              <a:rPr lang="en-US" dirty="0" smtClean="0">
                <a:latin typeface="Calibri" panose="020F0502020204030204" pitchFamily="34" charset="0"/>
                <a:cs typeface="Calibri" panose="020F0502020204030204" pitchFamily="34" charset="0"/>
              </a:rPr>
              <a:t>CRP resources may be scarce or nonexistent</a:t>
            </a:r>
          </a:p>
          <a:p>
            <a:r>
              <a:rPr lang="en-US" dirty="0" smtClean="0">
                <a:latin typeface="Calibri" panose="020F0502020204030204" pitchFamily="34" charset="0"/>
                <a:cs typeface="Calibri" panose="020F0502020204030204" pitchFamily="34" charset="0"/>
              </a:rPr>
              <a:t>Communication across team may be more difficult</a:t>
            </a:r>
          </a:p>
          <a:p>
            <a:r>
              <a:rPr lang="en-US" dirty="0" smtClean="0">
                <a:latin typeface="Calibri" panose="020F0502020204030204" pitchFamily="34" charset="0"/>
                <a:cs typeface="Calibri" panose="020F0502020204030204" pitchFamily="34" charset="0"/>
              </a:rPr>
              <a:t>Limits VR visibility in the business community</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78677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t>Questions to Consider in Developing YOUR Supported Employment Model</a:t>
            </a:r>
            <a:endParaRPr lang="en-US" b="1" dirty="0"/>
          </a:p>
        </p:txBody>
      </p:sp>
      <p:sp>
        <p:nvSpPr>
          <p:cNvPr id="8" name="Content Placeholder 7"/>
          <p:cNvSpPr>
            <a:spLocks noGrp="1"/>
          </p:cNvSpPr>
          <p:nvPr>
            <p:ph idx="1"/>
          </p:nvPr>
        </p:nvSpPr>
        <p:spPr/>
        <p:txBody>
          <a:bodyPr/>
          <a:lstStyle/>
          <a:p>
            <a:r>
              <a:rPr lang="en-US" dirty="0" smtClean="0">
                <a:latin typeface="Calibri" panose="020F0502020204030204" pitchFamily="34" charset="0"/>
                <a:cs typeface="Calibri" panose="020F0502020204030204" pitchFamily="34" charset="0"/>
              </a:rPr>
              <a:t>Who will decide if an applicant needs Supported Employment services?</a:t>
            </a:r>
          </a:p>
          <a:p>
            <a:r>
              <a:rPr lang="en-US" dirty="0" smtClean="0">
                <a:latin typeface="Calibri" panose="020F0502020204030204" pitchFamily="34" charset="0"/>
                <a:cs typeface="Calibri" panose="020F0502020204030204" pitchFamily="34" charset="0"/>
              </a:rPr>
              <a:t>What criteria will be used?</a:t>
            </a:r>
          </a:p>
          <a:p>
            <a:r>
              <a:rPr lang="en-US" dirty="0" smtClean="0">
                <a:latin typeface="Calibri" panose="020F0502020204030204" pitchFamily="34" charset="0"/>
                <a:cs typeface="Calibri" panose="020F0502020204030204" pitchFamily="34" charset="0"/>
              </a:rPr>
              <a:t>Will SE services be provided by in-house staff, or by a CRP?  If the latter, how will you provide comparative information about available CRPs so the client can make an informed choice?</a:t>
            </a:r>
          </a:p>
          <a:p>
            <a:r>
              <a:rPr lang="en-US" dirty="0" smtClean="0">
                <a:latin typeface="Calibri" panose="020F0502020204030204" pitchFamily="34" charset="0"/>
                <a:cs typeface="Calibri" panose="020F0502020204030204" pitchFamily="34" charset="0"/>
              </a:rPr>
              <a:t>What are the possible resources for Extended Services?  How will those be identified and documented in the IPE?</a:t>
            </a:r>
          </a:p>
          <a:p>
            <a:r>
              <a:rPr lang="en-US" dirty="0" smtClean="0">
                <a:latin typeface="Calibri" panose="020F0502020204030204" pitchFamily="34" charset="0"/>
                <a:cs typeface="Calibri" panose="020F0502020204030204" pitchFamily="34" charset="0"/>
              </a:rPr>
              <a:t>On what basis will contracted services be paid (e.g. fee for service, contract, milestone/outcome)?</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061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More Questions!</a:t>
            </a:r>
            <a:endParaRPr lang="en-US" b="1" dirty="0"/>
          </a:p>
        </p:txBody>
      </p:sp>
      <p:sp>
        <p:nvSpPr>
          <p:cNvPr id="3" name="Content Placeholder 2"/>
          <p:cNvSpPr>
            <a:spLocks noGrp="1"/>
          </p:cNvSpPr>
          <p:nvPr>
            <p:ph idx="1"/>
          </p:nvPr>
        </p:nvSpPr>
        <p:spPr/>
        <p:txBody>
          <a:bodyPr/>
          <a:lstStyle/>
          <a:p>
            <a:r>
              <a:rPr lang="en-US" dirty="0" smtClean="0">
                <a:latin typeface="Calibri" panose="020F0502020204030204" pitchFamily="34" charset="0"/>
                <a:cs typeface="Calibri" panose="020F0502020204030204" pitchFamily="34" charset="0"/>
              </a:rPr>
              <a:t>Communications between the service provider and the VRC – what kind and how often?</a:t>
            </a:r>
          </a:p>
          <a:p>
            <a:r>
              <a:rPr lang="en-US" dirty="0" smtClean="0">
                <a:latin typeface="Calibri" panose="020F0502020204030204" pitchFamily="34" charset="0"/>
                <a:cs typeface="Calibri" panose="020F0502020204030204" pitchFamily="34" charset="0"/>
              </a:rPr>
              <a:t>What are your options in areas where there are no CRPs, or in situations where there are no CRPs qualified to provide the kind of services needed (e.g. for people with visual impairments or non-English speakers)?</a:t>
            </a:r>
          </a:p>
          <a:p>
            <a:r>
              <a:rPr lang="en-US" dirty="0" smtClean="0">
                <a:latin typeface="Calibri" panose="020F0502020204030204" pitchFamily="34" charset="0"/>
                <a:cs typeface="Calibri" panose="020F0502020204030204" pitchFamily="34" charset="0"/>
              </a:rPr>
              <a:t>How will contracted services be tracked and evaluated?</a:t>
            </a:r>
          </a:p>
          <a:p>
            <a:r>
              <a:rPr lang="en-US" dirty="0" smtClean="0">
                <a:latin typeface="Calibri" panose="020F0502020204030204" pitchFamily="34" charset="0"/>
                <a:cs typeface="Calibri" panose="020F0502020204030204" pitchFamily="34" charset="0"/>
              </a:rPr>
              <a:t>How will you involve your staff and providers in the development of these policies and procedures?  How will you provide training once the plan is in place?</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2601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1753644" y="307975"/>
            <a:ext cx="8457156" cy="1143000"/>
          </a:xfrm>
        </p:spPr>
        <p:txBody>
          <a:bodyPr/>
          <a:lstStyle/>
          <a:p>
            <a:r>
              <a:rPr lang="en-US" altLang="en-US" sz="3600" b="1" dirty="0" smtClean="0"/>
              <a:t>VR Leadership BE Related </a:t>
            </a:r>
            <a:r>
              <a:rPr lang="en-US" altLang="en-US" sz="3600" b="1" dirty="0"/>
              <a:t>I</a:t>
            </a:r>
            <a:r>
              <a:rPr lang="en-US" altLang="en-US" sz="3600" b="1" dirty="0" smtClean="0"/>
              <a:t>nfo:</a:t>
            </a:r>
            <a:endParaRPr lang="en-US" altLang="en-US" sz="3600" b="1" dirty="0"/>
          </a:p>
        </p:txBody>
      </p:sp>
      <p:sp>
        <p:nvSpPr>
          <p:cNvPr id="3" name="Content Placeholder 2"/>
          <p:cNvSpPr>
            <a:spLocks noGrp="1"/>
          </p:cNvSpPr>
          <p:nvPr>
            <p:ph idx="1"/>
          </p:nvPr>
        </p:nvSpPr>
        <p:spPr>
          <a:xfrm>
            <a:off x="1981200" y="1860985"/>
            <a:ext cx="8229600" cy="4708525"/>
          </a:xfrm>
        </p:spPr>
        <p:txBody>
          <a:bodyPr>
            <a:norm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WIOA frames Employer Engagement in terms of the functions of the local boards.  Has 4 paragraphs – </a:t>
            </a:r>
            <a:r>
              <a:rPr lang="en-US" b="1" dirty="0">
                <a:latin typeface="Calibri" panose="020F0502020204030204" pitchFamily="34" charset="0"/>
                <a:ea typeface="Calibri" panose="020F0502020204030204" pitchFamily="34" charset="0"/>
                <a:cs typeface="Times New Roman" panose="02020603050405020304" pitchFamily="18" charset="0"/>
              </a:rPr>
              <a:t>(A,B,C,D) </a:t>
            </a:r>
            <a:r>
              <a:rPr lang="en-US" dirty="0">
                <a:latin typeface="Calibri" panose="020F0502020204030204" pitchFamily="34" charset="0"/>
                <a:ea typeface="Calibri" panose="020F0502020204030204" pitchFamily="34" charset="0"/>
                <a:cs typeface="Times New Roman" panose="02020603050405020304" pitchFamily="18" charset="0"/>
              </a:rPr>
              <a:t>– Key elements (truncated) below:</a:t>
            </a:r>
          </a:p>
          <a:p>
            <a:r>
              <a:rPr lang="en-US" b="1" dirty="0">
                <a:latin typeface="Calibri" panose="020F0502020204030204" pitchFamily="34" charset="0"/>
                <a:ea typeface="Calibri" panose="020F0502020204030204" pitchFamily="34" charset="0"/>
                <a:cs typeface="Times New Roman" panose="02020603050405020304" pitchFamily="18" charset="0"/>
              </a:rPr>
              <a:t>A </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smtClean="0">
                <a:latin typeface="Calibri" panose="020F0502020204030204" pitchFamily="34" charset="0"/>
                <a:ea typeface="Calibri" panose="020F0502020204030204" pitchFamily="34" charset="0"/>
                <a:cs typeface="Times New Roman" panose="02020603050405020304" pitchFamily="18" charset="0"/>
              </a:rPr>
              <a:t>Promotes </a:t>
            </a:r>
            <a:r>
              <a:rPr lang="en-US" dirty="0">
                <a:latin typeface="Calibri" panose="020F0502020204030204" pitchFamily="34" charset="0"/>
                <a:ea typeface="Calibri" panose="020F0502020204030204" pitchFamily="34" charset="0"/>
                <a:cs typeface="Times New Roman" panose="02020603050405020304" pitchFamily="18" charset="0"/>
              </a:rPr>
              <a:t>business representation – </a:t>
            </a:r>
            <a:r>
              <a:rPr lang="en-US" dirty="0" smtClean="0">
                <a:latin typeface="Calibri" panose="020F0502020204030204" pitchFamily="34" charset="0"/>
                <a:ea typeface="Calibri" panose="020F0502020204030204" pitchFamily="34" charset="0"/>
                <a:cs typeface="Times New Roman" panose="02020603050405020304" pitchFamily="18" charset="0"/>
              </a:rPr>
              <a:t>re: </a:t>
            </a:r>
            <a:r>
              <a:rPr lang="en-US" dirty="0">
                <a:latin typeface="Calibri" panose="020F0502020204030204" pitchFamily="34" charset="0"/>
                <a:ea typeface="Calibri" panose="020F0502020204030204" pitchFamily="34" charset="0"/>
                <a:cs typeface="Times New Roman" panose="02020603050405020304" pitchFamily="18" charset="0"/>
              </a:rPr>
              <a:t>policy making.</a:t>
            </a:r>
          </a:p>
          <a:p>
            <a:r>
              <a:rPr lang="en-US" b="1" dirty="0">
                <a:latin typeface="Calibri" panose="020F0502020204030204" pitchFamily="34" charset="0"/>
                <a:ea typeface="Calibri" panose="020F0502020204030204" pitchFamily="34" charset="0"/>
                <a:cs typeface="Times New Roman" panose="02020603050405020304" pitchFamily="18" charset="0"/>
              </a:rPr>
              <a:t>B</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dirty="0" smtClean="0">
                <a:latin typeface="Calibri" panose="020F0502020204030204" pitchFamily="34" charset="0"/>
                <a:ea typeface="Calibri" panose="020F0502020204030204" pitchFamily="34" charset="0"/>
                <a:cs typeface="Times New Roman" panose="02020603050405020304" pitchFamily="18" charset="0"/>
              </a:rPr>
              <a:t>Develops </a:t>
            </a:r>
            <a:r>
              <a:rPr lang="en-US" dirty="0">
                <a:latin typeface="Calibri" panose="020F0502020204030204" pitchFamily="34" charset="0"/>
                <a:ea typeface="Calibri" panose="020F0502020204030204" pitchFamily="34" charset="0"/>
                <a:cs typeface="Times New Roman" panose="02020603050405020304" pitchFamily="18" charset="0"/>
              </a:rPr>
              <a:t>linkages to support workforce investment activities</a:t>
            </a:r>
          </a:p>
          <a:p>
            <a:r>
              <a:rPr lang="en-US" b="1" dirty="0">
                <a:latin typeface="Calibri" panose="020F0502020204030204" pitchFamily="34" charset="0"/>
                <a:ea typeface="Calibri" panose="020F0502020204030204" pitchFamily="34" charset="0"/>
                <a:cs typeface="Times New Roman" panose="02020603050405020304" pitchFamily="18" charset="0"/>
              </a:rPr>
              <a:t>C</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smtClean="0">
                <a:latin typeface="Calibri" panose="020F0502020204030204" pitchFamily="34" charset="0"/>
                <a:ea typeface="Calibri" panose="020F0502020204030204" pitchFamily="34" charset="0"/>
                <a:cs typeface="Times New Roman" panose="02020603050405020304" pitchFamily="18" charset="0"/>
              </a:rPr>
              <a:t>Ensures </a:t>
            </a:r>
            <a:r>
              <a:rPr lang="en-US" dirty="0">
                <a:latin typeface="Calibri" panose="020F0502020204030204" pitchFamily="34" charset="0"/>
                <a:ea typeface="Calibri" panose="020F0502020204030204" pitchFamily="34" charset="0"/>
                <a:cs typeface="Times New Roman" panose="02020603050405020304" pitchFamily="18" charset="0"/>
              </a:rPr>
              <a:t>workforce activities meet </a:t>
            </a:r>
            <a:r>
              <a:rPr lang="en-US" dirty="0" smtClean="0">
                <a:latin typeface="Calibri" panose="020F0502020204030204" pitchFamily="34" charset="0"/>
                <a:ea typeface="Calibri" panose="020F0502020204030204" pitchFamily="34" charset="0"/>
                <a:cs typeface="Times New Roman" panose="02020603050405020304" pitchFamily="18" charset="0"/>
              </a:rPr>
              <a:t>the needs </a:t>
            </a:r>
            <a:r>
              <a:rPr lang="en-US" dirty="0">
                <a:latin typeface="Calibri" panose="020F0502020204030204" pitchFamily="34" charset="0"/>
                <a:ea typeface="Calibri" panose="020F0502020204030204" pitchFamily="34" charset="0"/>
                <a:cs typeface="Times New Roman" panose="02020603050405020304" pitchFamily="18" charset="0"/>
              </a:rPr>
              <a:t>of employers – (communication, coordination, collaboration).</a:t>
            </a:r>
          </a:p>
        </p:txBody>
      </p:sp>
    </p:spTree>
    <p:extLst>
      <p:ext uri="{BB962C8B-B14F-4D97-AF65-F5344CB8AC3E}">
        <p14:creationId xmlns:p14="http://schemas.microsoft.com/office/powerpoint/2010/main" val="3570851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1622121" y="307975"/>
            <a:ext cx="8588679" cy="1143000"/>
          </a:xfrm>
        </p:spPr>
        <p:txBody>
          <a:bodyPr/>
          <a:lstStyle/>
          <a:p>
            <a:r>
              <a:rPr lang="en-US" altLang="en-US" sz="3600" b="1" dirty="0" smtClean="0"/>
              <a:t>VR Leadership BE Related Info (cont’d):</a:t>
            </a:r>
            <a:endParaRPr lang="en-US" altLang="en-US" sz="3600" b="1" dirty="0"/>
          </a:p>
        </p:txBody>
      </p:sp>
      <p:sp>
        <p:nvSpPr>
          <p:cNvPr id="3" name="Content Placeholder 2"/>
          <p:cNvSpPr>
            <a:spLocks noGrp="1"/>
          </p:cNvSpPr>
          <p:nvPr>
            <p:ph idx="1"/>
          </p:nvPr>
        </p:nvSpPr>
        <p:spPr>
          <a:xfrm>
            <a:off x="1981200" y="1860985"/>
            <a:ext cx="8229600" cy="4708525"/>
          </a:xfrm>
        </p:spPr>
        <p:txBody>
          <a:bodyPr>
            <a:normAutofit/>
          </a:bodyPr>
          <a:lstStyle/>
          <a:p>
            <a:pPr marL="0" indent="0">
              <a:buNone/>
            </a:pPr>
            <a:r>
              <a:rPr lang="en-US" b="1" dirty="0">
                <a:latin typeface="Calibri" panose="020F0502020204030204" pitchFamily="34" charset="0"/>
                <a:cs typeface="Calibri" panose="020F0502020204030204" pitchFamily="34" charset="0"/>
              </a:rPr>
              <a:t>D: </a:t>
            </a:r>
            <a:r>
              <a:rPr lang="en-US" dirty="0">
                <a:latin typeface="Calibri" panose="020F0502020204030204" pitchFamily="34" charset="0"/>
                <a:cs typeface="Calibri" panose="020F0502020204030204" pitchFamily="34" charset="0"/>
              </a:rPr>
              <a:t>(context of local workforce boards)</a:t>
            </a:r>
          </a:p>
          <a:p>
            <a:r>
              <a:rPr lang="en-US" dirty="0">
                <a:latin typeface="Calibri" panose="020F0502020204030204" pitchFamily="34" charset="0"/>
                <a:ea typeface="Calibri" panose="020F0502020204030204" pitchFamily="34" charset="0"/>
                <a:cs typeface="Calibri" panose="020F0502020204030204" pitchFamily="34" charset="0"/>
              </a:rPr>
              <a:t>to develop and implement </a:t>
            </a:r>
            <a:r>
              <a:rPr lang="en-US" b="1" dirty="0">
                <a:latin typeface="Calibri" panose="020F0502020204030204" pitchFamily="34" charset="0"/>
                <a:ea typeface="Calibri" panose="020F0502020204030204" pitchFamily="34" charset="0"/>
                <a:cs typeface="Calibri" panose="020F0502020204030204" pitchFamily="34" charset="0"/>
              </a:rPr>
              <a:t>proven or promising </a:t>
            </a:r>
            <a:r>
              <a:rPr lang="en-US" dirty="0">
                <a:latin typeface="Calibri" panose="020F0502020204030204" pitchFamily="34" charset="0"/>
                <a:ea typeface="Calibri" panose="020F0502020204030204" pitchFamily="34" charset="0"/>
                <a:cs typeface="Calibri" panose="020F0502020204030204" pitchFamily="34" charset="0"/>
              </a:rPr>
              <a:t>strategies for meeting the employment and skill needs of workers and employers (such as the establishment of industry and sector partnerships), </a:t>
            </a:r>
          </a:p>
          <a:p>
            <a:r>
              <a:rPr lang="en-US" dirty="0">
                <a:latin typeface="Calibri" panose="020F0502020204030204" pitchFamily="34" charset="0"/>
                <a:ea typeface="Calibri" panose="020F0502020204030204" pitchFamily="34" charset="0"/>
                <a:cs typeface="Calibri" panose="020F0502020204030204" pitchFamily="34" charset="0"/>
              </a:rPr>
              <a:t>that provide the </a:t>
            </a:r>
            <a:r>
              <a:rPr lang="en-US" b="1" dirty="0">
                <a:latin typeface="Calibri" panose="020F0502020204030204" pitchFamily="34" charset="0"/>
                <a:ea typeface="Calibri" panose="020F0502020204030204" pitchFamily="34" charset="0"/>
                <a:cs typeface="Calibri" panose="020F0502020204030204" pitchFamily="34" charset="0"/>
              </a:rPr>
              <a:t>skilled workforce </a:t>
            </a:r>
            <a:r>
              <a:rPr lang="en-US" dirty="0">
                <a:latin typeface="Calibri" panose="020F0502020204030204" pitchFamily="34" charset="0"/>
                <a:ea typeface="Calibri" panose="020F0502020204030204" pitchFamily="34" charset="0"/>
                <a:cs typeface="Calibri" panose="020F0502020204030204" pitchFamily="34" charset="0"/>
              </a:rPr>
              <a:t>needed by </a:t>
            </a:r>
            <a:r>
              <a:rPr lang="en-US" b="1" dirty="0">
                <a:latin typeface="Calibri" panose="020F0502020204030204" pitchFamily="34" charset="0"/>
                <a:ea typeface="Calibri" panose="020F0502020204030204" pitchFamily="34" charset="0"/>
                <a:cs typeface="Calibri" panose="020F0502020204030204" pitchFamily="34" charset="0"/>
              </a:rPr>
              <a:t>employers in the region</a:t>
            </a:r>
            <a:r>
              <a:rPr lang="en-US" dirty="0">
                <a:latin typeface="Calibri" panose="020F0502020204030204" pitchFamily="34" charset="0"/>
                <a:ea typeface="Calibri" panose="020F0502020204030204" pitchFamily="34" charset="0"/>
                <a:cs typeface="Calibri" panose="020F0502020204030204" pitchFamily="34" charset="0"/>
              </a:rPr>
              <a:t>, </a:t>
            </a:r>
          </a:p>
          <a:p>
            <a:r>
              <a:rPr lang="en-US" dirty="0">
                <a:latin typeface="Calibri" panose="020F0502020204030204" pitchFamily="34" charset="0"/>
                <a:ea typeface="Calibri" panose="020F0502020204030204" pitchFamily="34" charset="0"/>
                <a:cs typeface="Calibri" panose="020F0502020204030204" pitchFamily="34" charset="0"/>
              </a:rPr>
              <a:t>and that </a:t>
            </a:r>
            <a:r>
              <a:rPr lang="en-US" b="1" dirty="0">
                <a:latin typeface="Calibri" panose="020F0502020204030204" pitchFamily="34" charset="0"/>
                <a:ea typeface="Calibri" panose="020F0502020204030204" pitchFamily="34" charset="0"/>
                <a:cs typeface="Calibri" panose="020F0502020204030204" pitchFamily="34" charset="0"/>
              </a:rPr>
              <a:t>expand employment and career advancement </a:t>
            </a:r>
            <a:r>
              <a:rPr lang="en-US" dirty="0">
                <a:latin typeface="Calibri" panose="020F0502020204030204" pitchFamily="34" charset="0"/>
                <a:ea typeface="Calibri" panose="020F0502020204030204" pitchFamily="34" charset="0"/>
                <a:cs typeface="Calibri" panose="020F0502020204030204" pitchFamily="34" charset="0"/>
              </a:rPr>
              <a:t>opportunities for workforce development system </a:t>
            </a:r>
            <a:r>
              <a:rPr lang="en-US" dirty="0" smtClean="0">
                <a:latin typeface="Calibri" panose="020F0502020204030204" pitchFamily="34" charset="0"/>
                <a:ea typeface="Calibri" panose="020F0502020204030204" pitchFamily="34" charset="0"/>
                <a:cs typeface="Calibri" panose="020F0502020204030204" pitchFamily="34" charset="0"/>
              </a:rPr>
              <a:t>participants, </a:t>
            </a:r>
            <a:endParaRPr lang="en-US" dirty="0">
              <a:latin typeface="Calibri" panose="020F0502020204030204" pitchFamily="34" charset="0"/>
              <a:ea typeface="Calibri" panose="020F0502020204030204" pitchFamily="34" charset="0"/>
              <a:cs typeface="Calibri" panose="020F0502020204030204" pitchFamily="34" charset="0"/>
            </a:endParaRPr>
          </a:p>
          <a:p>
            <a:r>
              <a:rPr lang="en-US" b="1" dirty="0" smtClean="0">
                <a:latin typeface="Calibri" panose="020F0502020204030204" pitchFamily="34" charset="0"/>
                <a:ea typeface="Calibri" panose="020F0502020204030204" pitchFamily="34" charset="0"/>
                <a:cs typeface="Calibri" panose="020F0502020204030204" pitchFamily="34" charset="0"/>
              </a:rPr>
              <a:t>Is </a:t>
            </a:r>
            <a:r>
              <a:rPr lang="en-US" b="1" dirty="0">
                <a:latin typeface="Calibri" panose="020F0502020204030204" pitchFamily="34" charset="0"/>
                <a:ea typeface="Calibri" panose="020F0502020204030204" pitchFamily="34" charset="0"/>
                <a:cs typeface="Calibri" panose="020F0502020204030204" pitchFamily="34" charset="0"/>
              </a:rPr>
              <a:t>in demand </a:t>
            </a:r>
            <a:r>
              <a:rPr lang="en-US" dirty="0">
                <a:latin typeface="Calibri" panose="020F0502020204030204" pitchFamily="34" charset="0"/>
                <a:ea typeface="Calibri" panose="020F0502020204030204" pitchFamily="34" charset="0"/>
                <a:cs typeface="Calibri" panose="020F0502020204030204" pitchFamily="34" charset="0"/>
              </a:rPr>
              <a:t>industry sectors or occupations.</a:t>
            </a:r>
          </a:p>
        </p:txBody>
      </p:sp>
    </p:spTree>
    <p:extLst>
      <p:ext uri="{BB962C8B-B14F-4D97-AF65-F5344CB8AC3E}">
        <p14:creationId xmlns:p14="http://schemas.microsoft.com/office/powerpoint/2010/main" val="122138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722329"/>
            <a:ext cx="9601200" cy="4008329"/>
          </a:xfrm>
        </p:spPr>
        <p:txBody>
          <a:bodyPr>
            <a:noAutofit/>
          </a:bodyPr>
          <a:lstStyle/>
          <a:p>
            <a:endParaRPr lang="en-US" dirty="0" smtClean="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Meets competitive </a:t>
            </a:r>
            <a:r>
              <a:rPr lang="en-US" dirty="0">
                <a:latin typeface="Calibri" panose="020F0502020204030204" pitchFamily="34" charset="0"/>
                <a:cs typeface="Calibri" panose="020F0502020204030204" pitchFamily="34" charset="0"/>
              </a:rPr>
              <a:t>integrated </a:t>
            </a:r>
            <a:r>
              <a:rPr lang="en-US" dirty="0" smtClean="0">
                <a:latin typeface="Calibri" panose="020F0502020204030204" pitchFamily="34" charset="0"/>
                <a:cs typeface="Calibri" panose="020F0502020204030204" pitchFamily="34" charset="0"/>
              </a:rPr>
              <a:t>employment criteria above</a:t>
            </a:r>
          </a:p>
          <a:p>
            <a:r>
              <a:rPr lang="en-US" dirty="0" smtClean="0">
                <a:latin typeface="Calibri" panose="020F0502020204030204" pitchFamily="34" charset="0"/>
                <a:cs typeface="Calibri" panose="020F0502020204030204" pitchFamily="34" charset="0"/>
              </a:rPr>
              <a:t>OR (on an </a:t>
            </a:r>
            <a:r>
              <a:rPr lang="en-US" b="1" dirty="0" smtClean="0">
                <a:latin typeface="Calibri" panose="020F0502020204030204" pitchFamily="34" charset="0"/>
                <a:cs typeface="Calibri" panose="020F0502020204030204" pitchFamily="34" charset="0"/>
              </a:rPr>
              <a:t>exceptional</a:t>
            </a:r>
            <a:r>
              <a:rPr lang="en-US" dirty="0" smtClean="0">
                <a:latin typeface="Calibri" panose="020F0502020204030204" pitchFamily="34" charset="0"/>
                <a:cs typeface="Calibri" panose="020F0502020204030204" pitchFamily="34" charset="0"/>
              </a:rPr>
              <a:t> basis) in an </a:t>
            </a:r>
            <a:r>
              <a:rPr lang="en-US" dirty="0">
                <a:latin typeface="Calibri" panose="020F0502020204030204" pitchFamily="34" charset="0"/>
                <a:cs typeface="Calibri" panose="020F0502020204030204" pitchFamily="34" charset="0"/>
              </a:rPr>
              <a:t>integrated work setting in which individuals are working on a </a:t>
            </a:r>
            <a:r>
              <a:rPr lang="en-US" b="1" dirty="0">
                <a:latin typeface="Calibri" panose="020F0502020204030204" pitchFamily="34" charset="0"/>
                <a:cs typeface="Calibri" panose="020F0502020204030204" pitchFamily="34" charset="0"/>
              </a:rPr>
              <a:t>short-term basis </a:t>
            </a:r>
            <a:r>
              <a:rPr lang="en-US" dirty="0" smtClean="0">
                <a:latin typeface="Calibri" panose="020F0502020204030204" pitchFamily="34" charset="0"/>
                <a:cs typeface="Calibri" panose="020F0502020204030204" pitchFamily="34" charset="0"/>
              </a:rPr>
              <a:t>(defined in the next slides)</a:t>
            </a:r>
          </a:p>
          <a:p>
            <a:r>
              <a:rPr lang="en-US" dirty="0" smtClean="0">
                <a:latin typeface="Calibri" panose="020F0502020204030204" pitchFamily="34" charset="0"/>
                <a:cs typeface="Calibri" panose="020F0502020204030204" pitchFamily="34" charset="0"/>
              </a:rPr>
              <a:t>Individualized and customized consistent with the strengths, abilities, interests and informed choice of the individuals involved</a:t>
            </a:r>
          </a:p>
          <a:p>
            <a:r>
              <a:rPr lang="en-US" dirty="0" smtClean="0">
                <a:latin typeface="Calibri" panose="020F0502020204030204" pitchFamily="34" charset="0"/>
                <a:cs typeface="Calibri" panose="020F0502020204030204" pitchFamily="34" charset="0"/>
              </a:rPr>
              <a:t>For adults, </a:t>
            </a:r>
            <a:r>
              <a:rPr lang="en-US" dirty="0" smtClean="0">
                <a:solidFill>
                  <a:srgbClr val="034680"/>
                </a:solidFill>
                <a:latin typeface="Calibri" panose="020F0502020204030204" pitchFamily="34" charset="0"/>
                <a:cs typeface="Calibri" panose="020F0502020204030204" pitchFamily="34" charset="0"/>
              </a:rPr>
              <a:t>VR can provide SE services for up to </a:t>
            </a:r>
            <a:r>
              <a:rPr lang="en-US" dirty="0">
                <a:solidFill>
                  <a:srgbClr val="034680"/>
                </a:solidFill>
                <a:latin typeface="Calibri" panose="020F0502020204030204" pitchFamily="34" charset="0"/>
                <a:cs typeface="Calibri" panose="020F0502020204030204" pitchFamily="34" charset="0"/>
              </a:rPr>
              <a:t>24 months </a:t>
            </a:r>
            <a:r>
              <a:rPr lang="en-US" dirty="0" smtClean="0">
                <a:solidFill>
                  <a:srgbClr val="034680"/>
                </a:solidFill>
                <a:latin typeface="Calibri" panose="020F0502020204030204" pitchFamily="34" charset="0"/>
                <a:cs typeface="Calibri" panose="020F0502020204030204" pitchFamily="34" charset="0"/>
              </a:rPr>
              <a:t>with some exceptions for extension</a:t>
            </a:r>
          </a:p>
        </p:txBody>
      </p:sp>
      <p:sp>
        <p:nvSpPr>
          <p:cNvPr id="2" name="Title 1"/>
          <p:cNvSpPr>
            <a:spLocks noGrp="1"/>
          </p:cNvSpPr>
          <p:nvPr>
            <p:ph type="title"/>
          </p:nvPr>
        </p:nvSpPr>
        <p:spPr>
          <a:xfrm>
            <a:off x="770562" y="255134"/>
            <a:ext cx="9156315" cy="1036850"/>
          </a:xfrm>
        </p:spPr>
        <p:txBody>
          <a:bodyPr/>
          <a:lstStyle/>
          <a:p>
            <a:r>
              <a:rPr lang="en-US" b="1" dirty="0" smtClean="0">
                <a:latin typeface="Calibri" panose="020F0502020204030204" pitchFamily="34" charset="0"/>
                <a:cs typeface="Calibri" panose="020F0502020204030204" pitchFamily="34" charset="0"/>
              </a:rPr>
              <a:t>The Law says Supported Employment </a:t>
            </a:r>
            <a:r>
              <a:rPr lang="en-US" b="1" dirty="0">
                <a:latin typeface="Calibri" panose="020F0502020204030204" pitchFamily="34" charset="0"/>
                <a:cs typeface="Calibri" panose="020F0502020204030204" pitchFamily="34" charset="0"/>
              </a:rPr>
              <a:t>must occur at a worksite that</a:t>
            </a:r>
          </a:p>
        </p:txBody>
      </p:sp>
    </p:spTree>
    <p:extLst>
      <p:ext uri="{BB962C8B-B14F-4D97-AF65-F5344CB8AC3E}">
        <p14:creationId xmlns:p14="http://schemas.microsoft.com/office/powerpoint/2010/main" val="243111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1960652" y="307975"/>
            <a:ext cx="8229600" cy="1143000"/>
          </a:xfrm>
        </p:spPr>
        <p:txBody>
          <a:bodyPr/>
          <a:lstStyle/>
          <a:p>
            <a:r>
              <a:rPr lang="en-US" altLang="en-US" sz="3600" b="1" dirty="0" smtClean="0"/>
              <a:t>Questions to </a:t>
            </a:r>
            <a:r>
              <a:rPr lang="en-US" altLang="en-US" sz="3600" b="1" dirty="0"/>
              <a:t>C</a:t>
            </a:r>
            <a:r>
              <a:rPr lang="en-US" altLang="en-US" sz="3600" b="1" dirty="0" smtClean="0"/>
              <a:t>onsider </a:t>
            </a:r>
            <a:r>
              <a:rPr lang="en-US" altLang="en-US" sz="3600" b="1" dirty="0"/>
              <a:t>R</a:t>
            </a:r>
            <a:r>
              <a:rPr lang="en-US" altLang="en-US" sz="3600" b="1" dirty="0" smtClean="0"/>
              <a:t>egarding BE:</a:t>
            </a:r>
            <a:endParaRPr lang="en-US" altLang="en-US" sz="3600" b="1" dirty="0"/>
          </a:p>
        </p:txBody>
      </p:sp>
      <p:sp>
        <p:nvSpPr>
          <p:cNvPr id="3" name="Content Placeholder 2"/>
          <p:cNvSpPr>
            <a:spLocks noGrp="1"/>
          </p:cNvSpPr>
          <p:nvPr>
            <p:ph idx="1"/>
          </p:nvPr>
        </p:nvSpPr>
        <p:spPr>
          <a:xfrm>
            <a:off x="1981200" y="1860985"/>
            <a:ext cx="8229600" cy="4708525"/>
          </a:xfrm>
        </p:spPr>
        <p:txBody>
          <a:bodyPr>
            <a:normAutofit/>
          </a:bodyPr>
          <a:lstStyle/>
          <a:p>
            <a:pPr marL="0" indent="0">
              <a:buNone/>
            </a:pPr>
            <a:r>
              <a:rPr lang="en-US" dirty="0">
                <a:latin typeface="Calibri" panose="020F0502020204030204" pitchFamily="34" charset="0"/>
                <a:cs typeface="Calibri" panose="020F0502020204030204" pitchFamily="34" charset="0"/>
              </a:rPr>
              <a:t>Identify what changes may be </a:t>
            </a:r>
            <a:r>
              <a:rPr lang="en-US" dirty="0" smtClean="0">
                <a:latin typeface="Calibri" panose="020F0502020204030204" pitchFamily="34" charset="0"/>
                <a:cs typeface="Calibri" panose="020F0502020204030204" pitchFamily="34" charset="0"/>
              </a:rPr>
              <a:t>needed:</a:t>
            </a: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What specific business services can be offered and by </a:t>
            </a:r>
            <a:r>
              <a:rPr lang="en-US" dirty="0" smtClean="0">
                <a:latin typeface="Calibri" panose="020F0502020204030204" pitchFamily="34" charset="0"/>
                <a:cs typeface="Calibri" panose="020F0502020204030204" pitchFamily="34" charset="0"/>
              </a:rPr>
              <a:t>whom?</a:t>
            </a: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What is being offered now that already fits – does it need to be expanded?</a:t>
            </a:r>
          </a:p>
          <a:p>
            <a:r>
              <a:rPr lang="en-US" dirty="0">
                <a:latin typeface="Calibri" panose="020F0502020204030204" pitchFamily="34" charset="0"/>
                <a:cs typeface="Calibri" panose="020F0502020204030204" pitchFamily="34" charset="0"/>
              </a:rPr>
              <a:t>How regularly should it be provided?</a:t>
            </a:r>
          </a:p>
          <a:p>
            <a:r>
              <a:rPr lang="en-US" dirty="0">
                <a:latin typeface="Calibri" panose="020F0502020204030204" pitchFamily="34" charset="0"/>
                <a:cs typeface="Calibri" panose="020F0502020204030204" pitchFamily="34" charset="0"/>
              </a:rPr>
              <a:t>How will they know if they’re doing it right?</a:t>
            </a:r>
          </a:p>
          <a:p>
            <a:r>
              <a:rPr lang="en-US" dirty="0">
                <a:latin typeface="Calibri" panose="020F0502020204030204" pitchFamily="34" charset="0"/>
                <a:cs typeface="Calibri" panose="020F0502020204030204" pitchFamily="34" charset="0"/>
              </a:rPr>
              <a:t>Do they already know how to do it well?</a:t>
            </a:r>
          </a:p>
          <a:p>
            <a:r>
              <a:rPr lang="en-US" dirty="0">
                <a:latin typeface="Calibri" panose="020F0502020204030204" pitchFamily="34" charset="0"/>
                <a:cs typeface="Calibri" panose="020F0502020204030204" pitchFamily="34" charset="0"/>
              </a:rPr>
              <a:t>Who will show them how to do it?</a:t>
            </a:r>
          </a:p>
        </p:txBody>
      </p:sp>
    </p:spTree>
    <p:extLst>
      <p:ext uri="{BB962C8B-B14F-4D97-AF65-F5344CB8AC3E}">
        <p14:creationId xmlns:p14="http://schemas.microsoft.com/office/powerpoint/2010/main" val="3791818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1981200" y="307975"/>
            <a:ext cx="8229600" cy="1143000"/>
          </a:xfrm>
        </p:spPr>
        <p:txBody>
          <a:bodyPr/>
          <a:lstStyle/>
          <a:p>
            <a:r>
              <a:rPr lang="en-US" altLang="en-US" sz="3600" b="1" dirty="0" smtClean="0"/>
              <a:t>BE Related Questions, continued:</a:t>
            </a:r>
            <a:endParaRPr lang="en-US" altLang="en-US" sz="3600" b="1" dirty="0"/>
          </a:p>
        </p:txBody>
      </p:sp>
      <p:sp>
        <p:nvSpPr>
          <p:cNvPr id="3" name="Content Placeholder 2"/>
          <p:cNvSpPr>
            <a:spLocks noGrp="1"/>
          </p:cNvSpPr>
          <p:nvPr>
            <p:ph idx="1"/>
          </p:nvPr>
        </p:nvSpPr>
        <p:spPr>
          <a:xfrm>
            <a:off x="1981200" y="1860985"/>
            <a:ext cx="8229600" cy="4708525"/>
          </a:xfrm>
        </p:spPr>
        <p:txBody>
          <a:bodyPr>
            <a:normAutofit/>
          </a:bodyPr>
          <a:lstStyle/>
          <a:p>
            <a:r>
              <a:rPr lang="en-US" dirty="0"/>
              <a:t>What will they no longer do, to make time for the new thing(s) they need to do?</a:t>
            </a:r>
          </a:p>
          <a:p>
            <a:r>
              <a:rPr lang="en-US" dirty="0"/>
              <a:t>Will they miss what they used to do?</a:t>
            </a:r>
          </a:p>
          <a:p>
            <a:r>
              <a:rPr lang="en-US" dirty="0"/>
              <a:t>Will there be any rewards for the new thing(s) they are supposed to do?</a:t>
            </a:r>
          </a:p>
          <a:p>
            <a:r>
              <a:rPr lang="en-US" dirty="0"/>
              <a:t>What does leadership &amp; management need to do to create and sustain the “new” patterns and sequences?</a:t>
            </a:r>
          </a:p>
        </p:txBody>
      </p:sp>
    </p:spTree>
    <p:extLst>
      <p:ext uri="{BB962C8B-B14F-4D97-AF65-F5344CB8AC3E}">
        <p14:creationId xmlns:p14="http://schemas.microsoft.com/office/powerpoint/2010/main" val="2721452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1981199" y="307975"/>
            <a:ext cx="8229601" cy="1143000"/>
          </a:xfrm>
        </p:spPr>
        <p:txBody>
          <a:bodyPr/>
          <a:lstStyle/>
          <a:p>
            <a:r>
              <a:rPr lang="en-US" altLang="en-US" sz="3600" b="1" dirty="0" smtClean="0"/>
              <a:t>Shaping </a:t>
            </a:r>
            <a:r>
              <a:rPr lang="en-US" altLang="en-US" sz="3600" b="1" dirty="0"/>
              <a:t>D</a:t>
            </a:r>
            <a:r>
              <a:rPr lang="en-US" altLang="en-US" sz="3600" b="1" dirty="0" smtClean="0"/>
              <a:t>ecisions &amp; Strategies:</a:t>
            </a:r>
            <a:endParaRPr lang="en-US" altLang="en-US" sz="3600" b="1" dirty="0"/>
          </a:p>
        </p:txBody>
      </p:sp>
      <p:sp>
        <p:nvSpPr>
          <p:cNvPr id="3" name="Content Placeholder 2"/>
          <p:cNvSpPr>
            <a:spLocks noGrp="1"/>
          </p:cNvSpPr>
          <p:nvPr>
            <p:ph idx="1"/>
          </p:nvPr>
        </p:nvSpPr>
        <p:spPr>
          <a:xfrm>
            <a:off x="1981200" y="1860985"/>
            <a:ext cx="8229600" cy="4708525"/>
          </a:xfrm>
        </p:spPr>
        <p:txBody>
          <a:bodyPr>
            <a:normAutofit/>
          </a:bodyPr>
          <a:lstStyle/>
          <a:p>
            <a:pPr marR="0">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Research </a:t>
            </a:r>
            <a:r>
              <a:rPr lang="en-US" dirty="0" smtClean="0">
                <a:latin typeface="Calibri" panose="020F0502020204030204" pitchFamily="34" charset="0"/>
                <a:ea typeface="Calibri" panose="020F0502020204030204" pitchFamily="34" charset="0"/>
                <a:cs typeface="Times New Roman" panose="02020603050405020304" pitchFamily="18" charset="0"/>
              </a:rPr>
              <a:t>findings and existing or proposed models</a:t>
            </a:r>
          </a:p>
          <a:p>
            <a:pPr marR="0">
              <a:spcBef>
                <a:spcPts val="0"/>
              </a:spcBef>
              <a:spcAft>
                <a:spcPts val="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Organizational analysis - Do current practices and systems enhance or inhibit successful business engagement</a:t>
            </a:r>
            <a:r>
              <a:rPr lang="en-US" dirty="0" smtClean="0">
                <a:latin typeface="Calibri" panose="020F0502020204030204" pitchFamily="34" charset="0"/>
                <a:ea typeface="Calibri" panose="020F0502020204030204" pitchFamily="34" charset="0"/>
                <a:cs typeface="Times New Roman" panose="02020603050405020304" pitchFamily="18" charset="0"/>
              </a:rPr>
              <a:t>?</a:t>
            </a:r>
          </a:p>
          <a:p>
            <a:pPr>
              <a:spcBef>
                <a:spcPts val="0"/>
              </a:spcBef>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R="0">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What </a:t>
            </a:r>
            <a:r>
              <a:rPr lang="en-US" dirty="0" smtClean="0">
                <a:latin typeface="Calibri" panose="020F0502020204030204" pitchFamily="34" charset="0"/>
                <a:ea typeface="Calibri" panose="020F0502020204030204" pitchFamily="34" charset="0"/>
                <a:cs typeface="Times New Roman" panose="02020603050405020304" pitchFamily="18" charset="0"/>
              </a:rPr>
              <a:t>are others </a:t>
            </a:r>
            <a:r>
              <a:rPr lang="en-US" dirty="0">
                <a:latin typeface="Calibri" panose="020F0502020204030204" pitchFamily="34" charset="0"/>
                <a:ea typeface="Calibri" panose="020F0502020204030204" pitchFamily="34" charset="0"/>
                <a:cs typeface="Times New Roman" panose="02020603050405020304" pitchFamily="18" charset="0"/>
              </a:rPr>
              <a:t>doing </a:t>
            </a:r>
            <a:r>
              <a:rPr lang="en-US" dirty="0" smtClean="0">
                <a:latin typeface="Calibri" panose="020F0502020204030204" pitchFamily="34" charset="0"/>
                <a:ea typeface="Calibri" panose="020F0502020204030204" pitchFamily="34" charset="0"/>
                <a:cs typeface="Times New Roman" panose="02020603050405020304" pitchFamily="18" charset="0"/>
              </a:rPr>
              <a:t>effectively?</a:t>
            </a:r>
          </a:p>
          <a:p>
            <a:pPr marR="0">
              <a:spcBef>
                <a:spcPts val="0"/>
              </a:spcBef>
              <a:spcAft>
                <a:spcPts val="0"/>
              </a:spcAft>
              <a:buNone/>
            </a:pPr>
            <a:r>
              <a:rPr lang="en-US" dirty="0" smtClean="0">
                <a:latin typeface="Calibri" panose="020F050202020403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R="0">
              <a:spcBef>
                <a:spcPts val="0"/>
              </a:spcBef>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rPr>
              <a:t>Are there opportunities </a:t>
            </a:r>
            <a:r>
              <a:rPr lang="en-US" dirty="0">
                <a:latin typeface="Calibri" panose="020F0502020204030204" pitchFamily="34" charset="0"/>
                <a:ea typeface="Calibri" panose="020F0502020204030204" pitchFamily="34" charset="0"/>
                <a:cs typeface="Times New Roman" panose="02020603050405020304" pitchFamily="18" charset="0"/>
              </a:rPr>
              <a:t>within </a:t>
            </a:r>
            <a:r>
              <a:rPr lang="en-US" dirty="0" smtClean="0">
                <a:latin typeface="Calibri" panose="020F0502020204030204" pitchFamily="34" charset="0"/>
                <a:ea typeface="Calibri" panose="020F0502020204030204" pitchFamily="34" charset="0"/>
                <a:cs typeface="Times New Roman" panose="02020603050405020304" pitchFamily="18" charset="0"/>
              </a:rPr>
              <a:t>partnerships?</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7911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1981200" y="307975"/>
            <a:ext cx="8229600" cy="1143000"/>
          </a:xfrm>
        </p:spPr>
        <p:txBody>
          <a:bodyPr/>
          <a:lstStyle/>
          <a:p>
            <a:r>
              <a:rPr lang="en-US" altLang="en-US" sz="3600" b="1" dirty="0" smtClean="0"/>
              <a:t>Elements of BE </a:t>
            </a:r>
            <a:r>
              <a:rPr lang="en-US" altLang="en-US" sz="3600" b="1" dirty="0"/>
              <a:t>L</a:t>
            </a:r>
            <a:r>
              <a:rPr lang="en-US" altLang="en-US" sz="3600" b="1" dirty="0" smtClean="0"/>
              <a:t>eadership </a:t>
            </a:r>
            <a:r>
              <a:rPr lang="en-US" altLang="en-US" sz="3600" b="1" dirty="0"/>
              <a:t>S</a:t>
            </a:r>
            <a:r>
              <a:rPr lang="en-US" altLang="en-US" sz="3600" b="1" dirty="0" smtClean="0"/>
              <a:t>upport:</a:t>
            </a:r>
            <a:endParaRPr lang="en-US" altLang="en-US" sz="3600" b="1" dirty="0"/>
          </a:p>
        </p:txBody>
      </p:sp>
      <p:sp>
        <p:nvSpPr>
          <p:cNvPr id="3" name="Content Placeholder 2"/>
          <p:cNvSpPr>
            <a:spLocks noGrp="1"/>
          </p:cNvSpPr>
          <p:nvPr>
            <p:ph idx="1"/>
          </p:nvPr>
        </p:nvSpPr>
        <p:spPr>
          <a:xfrm>
            <a:off x="1981200" y="1860985"/>
            <a:ext cx="8229600" cy="4708525"/>
          </a:xfrm>
        </p:spPr>
        <p:txBody>
          <a:bodyPr>
            <a:normAutofit/>
          </a:bodyPr>
          <a:lstStyle/>
          <a:p>
            <a:pPr marL="342900" marR="0" lvl="0" indent="-342900">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Expectation that </a:t>
            </a:r>
            <a:r>
              <a:rPr lang="en-US" dirty="0" smtClean="0">
                <a:latin typeface="Calibri" panose="020F0502020204030204" pitchFamily="34" charset="0"/>
                <a:ea typeface="Calibri" panose="020F0502020204030204" pitchFamily="34" charset="0"/>
                <a:cs typeface="Times New Roman" panose="02020603050405020304" pitchFamily="18" charset="0"/>
              </a:rPr>
              <a:t>rehabilitation </a:t>
            </a:r>
            <a:r>
              <a:rPr lang="en-US" dirty="0">
                <a:latin typeface="Calibri" panose="020F0502020204030204" pitchFamily="34" charset="0"/>
                <a:ea typeface="Calibri" panose="020F0502020204030204" pitchFamily="34" charset="0"/>
                <a:cs typeface="Times New Roman" panose="02020603050405020304" pitchFamily="18" charset="0"/>
              </a:rPr>
              <a:t>counselors will interact with businesses as part of their </a:t>
            </a:r>
            <a:r>
              <a:rPr lang="en-US" dirty="0" smtClean="0">
                <a:latin typeface="Calibri" panose="020F0502020204030204" pitchFamily="34" charset="0"/>
                <a:ea typeface="Calibri" panose="020F0502020204030204" pitchFamily="34" charset="0"/>
                <a:cs typeface="Times New Roman" panose="02020603050405020304" pitchFamily="18" charset="0"/>
              </a:rPr>
              <a:t>jobs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Employ business relations staff who work both with consumers and </a:t>
            </a:r>
            <a:r>
              <a:rPr lang="en-US" dirty="0" smtClean="0">
                <a:latin typeface="Calibri" panose="020F0502020204030204" pitchFamily="34" charset="0"/>
                <a:ea typeface="Calibri" panose="020F0502020204030204" pitchFamily="34" charset="0"/>
                <a:cs typeface="Times New Roman" panose="02020603050405020304" pitchFamily="18" charset="0"/>
              </a:rPr>
              <a:t>businesses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Consider training </a:t>
            </a:r>
            <a:r>
              <a:rPr lang="en-US" dirty="0" smtClean="0">
                <a:latin typeface="Calibri" panose="020F0502020204030204" pitchFamily="34" charset="0"/>
                <a:ea typeface="Calibri" panose="020F0502020204030204" pitchFamily="34" charset="0"/>
                <a:cs typeface="Times New Roman" panose="02020603050405020304" pitchFamily="18" charset="0"/>
              </a:rPr>
              <a:t>staff </a:t>
            </a:r>
            <a:r>
              <a:rPr lang="en-US" dirty="0">
                <a:latin typeface="Calibri" panose="020F0502020204030204" pitchFamily="34" charset="0"/>
                <a:ea typeface="Calibri" panose="020F0502020204030204" pitchFamily="34" charset="0"/>
                <a:cs typeface="Times New Roman" panose="02020603050405020304" pitchFamily="18" charset="0"/>
              </a:rPr>
              <a:t>about </a:t>
            </a:r>
            <a:r>
              <a:rPr lang="en-US" dirty="0" smtClean="0">
                <a:latin typeface="Calibri" panose="020F0502020204030204" pitchFamily="34" charset="0"/>
                <a:ea typeface="Calibri" panose="020F0502020204030204" pitchFamily="34" charset="0"/>
                <a:cs typeface="Times New Roman" panose="02020603050405020304" pitchFamily="18" charset="0"/>
              </a:rPr>
              <a:t>the importance of working </a:t>
            </a:r>
            <a:r>
              <a:rPr lang="en-US" dirty="0">
                <a:latin typeface="Calibri" panose="020F0502020204030204" pitchFamily="34" charset="0"/>
                <a:ea typeface="Calibri" panose="020F0502020204030204" pitchFamily="34" charset="0"/>
                <a:cs typeface="Times New Roman" panose="02020603050405020304" pitchFamily="18" charset="0"/>
              </a:rPr>
              <a:t>with </a:t>
            </a:r>
            <a:r>
              <a:rPr lang="en-US" dirty="0" smtClean="0">
                <a:latin typeface="Calibri" panose="020F0502020204030204" pitchFamily="34" charset="0"/>
                <a:ea typeface="Calibri" panose="020F0502020204030204" pitchFamily="34" charset="0"/>
                <a:cs typeface="Times New Roman" panose="02020603050405020304" pitchFamily="18" charset="0"/>
              </a:rPr>
              <a:t>businesses</a:t>
            </a:r>
          </a:p>
          <a:p>
            <a:pPr marL="0" marR="0" lvl="0" indent="0">
              <a:spcBef>
                <a:spcPts val="0"/>
              </a:spcBef>
              <a:spcAft>
                <a:spcPts val="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indent="-342900">
              <a:spcBef>
                <a:spcPts val="0"/>
              </a:spcBef>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Use a modeling or mentoring approach to help counselors develop </a:t>
            </a:r>
            <a:r>
              <a:rPr lang="en-US" dirty="0" smtClean="0">
                <a:latin typeface="Calibri" panose="020F0502020204030204" pitchFamily="34" charset="0"/>
                <a:ea typeface="Calibri" panose="020F0502020204030204" pitchFamily="34" charset="0"/>
                <a:cs typeface="Times New Roman" panose="02020603050405020304" pitchFamily="18" charset="0"/>
              </a:rPr>
              <a:t>skills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779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1926192" y="307975"/>
            <a:ext cx="8364865" cy="1143000"/>
          </a:xfrm>
        </p:spPr>
        <p:txBody>
          <a:bodyPr/>
          <a:lstStyle/>
          <a:p>
            <a:r>
              <a:rPr lang="en-US" altLang="en-US" sz="3600" b="1" dirty="0" smtClean="0"/>
              <a:t>Counselor </a:t>
            </a:r>
            <a:r>
              <a:rPr lang="en-US" altLang="en-US" sz="3600" b="1" dirty="0"/>
              <a:t>P</a:t>
            </a:r>
            <a:r>
              <a:rPr lang="en-US" altLang="en-US" sz="3600" b="1" dirty="0" smtClean="0"/>
              <a:t>erspective on </a:t>
            </a:r>
            <a:r>
              <a:rPr lang="en-US" altLang="en-US" sz="3600" b="1" dirty="0"/>
              <a:t>C</a:t>
            </a:r>
            <a:r>
              <a:rPr lang="en-US" altLang="en-US" sz="3600" b="1" dirty="0" smtClean="0"/>
              <a:t>hallenges:</a:t>
            </a:r>
            <a:endParaRPr lang="en-US" altLang="en-US" sz="3600" b="1" dirty="0"/>
          </a:p>
        </p:txBody>
      </p:sp>
      <p:sp>
        <p:nvSpPr>
          <p:cNvPr id="3" name="Content Placeholder 2"/>
          <p:cNvSpPr>
            <a:spLocks noGrp="1"/>
          </p:cNvSpPr>
          <p:nvPr>
            <p:ph idx="1"/>
          </p:nvPr>
        </p:nvSpPr>
        <p:spPr>
          <a:xfrm>
            <a:off x="1981200" y="2386209"/>
            <a:ext cx="8229600" cy="4183302"/>
          </a:xfrm>
        </p:spPr>
        <p:txBody>
          <a:bodyPr>
            <a:normAutofit/>
          </a:bodyPr>
          <a:lstStyle/>
          <a:p>
            <a:pPr marR="0" lvl="0">
              <a:spcBef>
                <a:spcPts val="0"/>
              </a:spcBef>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rPr>
              <a:t>Lack </a:t>
            </a:r>
            <a:r>
              <a:rPr lang="en-US" dirty="0">
                <a:latin typeface="Calibri" panose="020F0502020204030204" pitchFamily="34" charset="0"/>
                <a:ea typeface="Calibri" panose="020F0502020204030204" pitchFamily="34" charset="0"/>
                <a:cs typeface="Times New Roman" panose="02020603050405020304" pitchFamily="18" charset="0"/>
              </a:rPr>
              <a:t>of time</a:t>
            </a:r>
          </a:p>
          <a:p>
            <a:pPr marR="0" lvl="0">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Lack of comfort</a:t>
            </a:r>
          </a:p>
          <a:p>
            <a:pPr marR="0" lvl="0">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rPr>
              <a:t>Lack </a:t>
            </a:r>
            <a:r>
              <a:rPr lang="en-US" dirty="0">
                <a:latin typeface="Calibri" panose="020F0502020204030204" pitchFamily="34" charset="0"/>
                <a:ea typeface="Calibri" panose="020F0502020204030204" pitchFamily="34" charset="0"/>
                <a:cs typeface="Times New Roman" panose="02020603050405020304" pitchFamily="18" charset="0"/>
              </a:rPr>
              <a:t>of knowledge</a:t>
            </a:r>
          </a:p>
          <a:p>
            <a:pPr marR="0" lvl="0">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L</a:t>
            </a:r>
            <a:r>
              <a:rPr lang="en-US" dirty="0" smtClean="0">
                <a:latin typeface="Calibri" panose="020F0502020204030204" pitchFamily="34" charset="0"/>
                <a:ea typeface="Calibri" panose="020F0502020204030204" pitchFamily="34" charset="0"/>
                <a:cs typeface="Times New Roman" panose="02020603050405020304" pitchFamily="18" charset="0"/>
              </a:rPr>
              <a:t>ack </a:t>
            </a:r>
            <a:r>
              <a:rPr lang="en-US" dirty="0">
                <a:latin typeface="Calibri" panose="020F0502020204030204" pitchFamily="34" charset="0"/>
                <a:ea typeface="Calibri" panose="020F0502020204030204" pitchFamily="34" charset="0"/>
                <a:cs typeface="Times New Roman" panose="02020603050405020304" pitchFamily="18" charset="0"/>
              </a:rPr>
              <a:t>of skill</a:t>
            </a:r>
          </a:p>
          <a:p>
            <a:pPr marL="0" indent="0">
              <a:spcBef>
                <a:spcPts val="0"/>
              </a:spcBef>
              <a:buNone/>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85272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1981200" y="307975"/>
            <a:ext cx="8229600" cy="1143000"/>
          </a:xfrm>
        </p:spPr>
        <p:txBody>
          <a:bodyPr/>
          <a:lstStyle/>
          <a:p>
            <a:r>
              <a:rPr lang="en-US" altLang="en-US" sz="3600" b="1" dirty="0" smtClean="0"/>
              <a:t>Research </a:t>
            </a:r>
            <a:r>
              <a:rPr lang="en-US" altLang="en-US" sz="3600" b="1" dirty="0"/>
              <a:t>B</a:t>
            </a:r>
            <a:r>
              <a:rPr lang="en-US" altLang="en-US" sz="3600" b="1" dirty="0" smtClean="0"/>
              <a:t>ased </a:t>
            </a:r>
            <a:r>
              <a:rPr lang="en-US" altLang="en-US" sz="3600" b="1" dirty="0"/>
              <a:t>R</a:t>
            </a:r>
            <a:r>
              <a:rPr lang="en-US" altLang="en-US" sz="3600" b="1" dirty="0" smtClean="0"/>
              <a:t>ecommendations:</a:t>
            </a:r>
            <a:endParaRPr lang="en-US" altLang="en-US" sz="3600" b="1" dirty="0"/>
          </a:p>
        </p:txBody>
      </p:sp>
      <p:sp>
        <p:nvSpPr>
          <p:cNvPr id="3" name="Content Placeholder 2"/>
          <p:cNvSpPr>
            <a:spLocks noGrp="1"/>
          </p:cNvSpPr>
          <p:nvPr>
            <p:ph idx="1"/>
          </p:nvPr>
        </p:nvSpPr>
        <p:spPr>
          <a:xfrm>
            <a:off x="1981200" y="1860985"/>
            <a:ext cx="8229600" cy="4708525"/>
          </a:xfrm>
        </p:spPr>
        <p:txBody>
          <a:bodyPr>
            <a:normAutofit/>
          </a:bodyPr>
          <a:lstStyle/>
          <a:p>
            <a:pPr marR="0" lvl="0">
              <a:spcBef>
                <a:spcPts val="0"/>
              </a:spcBef>
              <a:spcAft>
                <a:spcPts val="0"/>
              </a:spcAft>
            </a:pPr>
            <a:r>
              <a:rPr lang="en-US" dirty="0" smtClean="0">
                <a:latin typeface="Calibri" panose="020F0502020204030204" pitchFamily="34" charset="0"/>
                <a:ea typeface="Calibri" panose="020F0502020204030204" pitchFamily="34" charset="0"/>
                <a:cs typeface="Calibri" panose="020F0502020204030204" pitchFamily="34" charset="0"/>
              </a:rPr>
              <a:t>Reduce </a:t>
            </a:r>
            <a:r>
              <a:rPr lang="en-US" dirty="0">
                <a:latin typeface="Calibri" panose="020F0502020204030204" pitchFamily="34" charset="0"/>
                <a:ea typeface="Calibri" panose="020F0502020204030204" pitchFamily="34" charset="0"/>
                <a:cs typeface="Calibri" panose="020F0502020204030204" pitchFamily="34" charset="0"/>
              </a:rPr>
              <a:t>workload (so they have time for business engagement activity)</a:t>
            </a:r>
          </a:p>
          <a:p>
            <a:pPr marR="0" lvl="0">
              <a:spcBef>
                <a:spcPts val="0"/>
              </a:spcBef>
              <a:spcAft>
                <a:spcPts val="0"/>
              </a:spcAft>
            </a:pPr>
            <a:endParaRPr lang="en-US" dirty="0">
              <a:latin typeface="Calibri" panose="020F0502020204030204" pitchFamily="34" charset="0"/>
              <a:ea typeface="Calibri" panose="020F0502020204030204" pitchFamily="34" charset="0"/>
              <a:cs typeface="Calibri" panose="020F0502020204030204" pitchFamily="34" charset="0"/>
            </a:endParaRPr>
          </a:p>
          <a:p>
            <a:pPr marR="0" lvl="0">
              <a:spcBef>
                <a:spcPts val="0"/>
              </a:spcBef>
              <a:spcAft>
                <a:spcPts val="0"/>
              </a:spcAft>
            </a:pPr>
            <a:r>
              <a:rPr lang="en-US" dirty="0" smtClean="0">
                <a:latin typeface="Calibri" panose="020F0502020204030204" pitchFamily="34" charset="0"/>
                <a:ea typeface="Calibri" panose="020F0502020204030204" pitchFamily="34" charset="0"/>
                <a:cs typeface="Calibri" panose="020F0502020204030204" pitchFamily="34" charset="0"/>
              </a:rPr>
              <a:t>Training/Mentoring </a:t>
            </a:r>
            <a:endParaRPr lang="en-US" dirty="0">
              <a:latin typeface="Calibri" panose="020F0502020204030204" pitchFamily="34" charset="0"/>
              <a:ea typeface="Calibri" panose="020F0502020204030204" pitchFamily="34" charset="0"/>
              <a:cs typeface="Calibri" panose="020F0502020204030204" pitchFamily="34" charset="0"/>
            </a:endParaRPr>
          </a:p>
          <a:p>
            <a:pPr marR="0" lvl="0">
              <a:spcBef>
                <a:spcPts val="0"/>
              </a:spcBef>
              <a:spcAft>
                <a:spcPts val="0"/>
              </a:spcAft>
            </a:pPr>
            <a:endParaRPr lang="en-US" dirty="0">
              <a:latin typeface="Calibri" panose="020F0502020204030204" pitchFamily="34" charset="0"/>
              <a:ea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Focus </a:t>
            </a:r>
            <a:r>
              <a:rPr lang="en-US" dirty="0">
                <a:latin typeface="Calibri" panose="020F0502020204030204" pitchFamily="34" charset="0"/>
                <a:cs typeface="Calibri" panose="020F0502020204030204" pitchFamily="34" charset="0"/>
              </a:rPr>
              <a:t>training on helping counselors reframe the way they view business interactions – from considering it a sales approach to considering it developing a relationship with an individual, who happens to be an </a:t>
            </a:r>
            <a:r>
              <a:rPr lang="en-US" dirty="0" smtClean="0">
                <a:latin typeface="Calibri" panose="020F0502020204030204" pitchFamily="34" charset="0"/>
                <a:cs typeface="Calibri" panose="020F0502020204030204" pitchFamily="34" charset="0"/>
              </a:rPr>
              <a:t>employer</a:t>
            </a: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Create opportunities and time for VR personnel to make contacts with </a:t>
            </a:r>
            <a:r>
              <a:rPr lang="en-US" dirty="0" smtClean="0">
                <a:latin typeface="Calibri" panose="020F0502020204030204" pitchFamily="34" charset="0"/>
                <a:cs typeface="Calibri" panose="020F0502020204030204" pitchFamily="34" charset="0"/>
              </a:rPr>
              <a:t>employers</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9277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1981200" y="307975"/>
            <a:ext cx="8229600" cy="1143000"/>
          </a:xfrm>
        </p:spPr>
        <p:txBody>
          <a:bodyPr/>
          <a:lstStyle/>
          <a:p>
            <a:r>
              <a:rPr lang="en-US" altLang="en-US" sz="3600" b="1" dirty="0" smtClean="0"/>
              <a:t>Businesses Sometimes </a:t>
            </a:r>
            <a:r>
              <a:rPr lang="en-US" altLang="en-US" sz="3600" b="1" dirty="0"/>
              <a:t>A</a:t>
            </a:r>
            <a:r>
              <a:rPr lang="en-US" altLang="en-US" sz="3600" b="1" dirty="0" smtClean="0"/>
              <a:t>dvise VR:</a:t>
            </a:r>
            <a:endParaRPr lang="en-US" altLang="en-US" sz="3600" b="1" dirty="0"/>
          </a:p>
        </p:txBody>
      </p:sp>
      <p:sp>
        <p:nvSpPr>
          <p:cNvPr id="3" name="Content Placeholder 2"/>
          <p:cNvSpPr>
            <a:spLocks noGrp="1"/>
          </p:cNvSpPr>
          <p:nvPr>
            <p:ph idx="1"/>
          </p:nvPr>
        </p:nvSpPr>
        <p:spPr>
          <a:xfrm>
            <a:off x="1981200" y="1860985"/>
            <a:ext cx="8229600" cy="4708525"/>
          </a:xfrm>
        </p:spPr>
        <p:txBody>
          <a:bodyPr>
            <a:normAutofit/>
          </a:bodyPr>
          <a:lstStyle/>
          <a:p>
            <a:pPr marR="0">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M</a:t>
            </a:r>
            <a:r>
              <a:rPr lang="en-US" dirty="0" smtClean="0">
                <a:latin typeface="Calibri" panose="020F0502020204030204" pitchFamily="34" charset="0"/>
                <a:ea typeface="Calibri" panose="020F0502020204030204" pitchFamily="34" charset="0"/>
                <a:cs typeface="Times New Roman" panose="02020603050405020304" pitchFamily="18" charset="0"/>
              </a:rPr>
              <a:t>ore </a:t>
            </a:r>
            <a:r>
              <a:rPr lang="en-US" dirty="0">
                <a:latin typeface="Calibri" panose="020F0502020204030204" pitchFamily="34" charset="0"/>
                <a:ea typeface="Calibri" panose="020F0502020204030204" pitchFamily="34" charset="0"/>
                <a:cs typeface="Times New Roman" panose="02020603050405020304" pitchFamily="18" charset="0"/>
              </a:rPr>
              <a:t>community outreach and networking.</a:t>
            </a:r>
          </a:p>
          <a:p>
            <a:pPr marR="0">
              <a:spcBef>
                <a:spcPts val="0"/>
              </a:spcBef>
              <a:spcAft>
                <a:spcPts val="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R="0">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Attend HR meetings and conferences.</a:t>
            </a:r>
          </a:p>
          <a:p>
            <a:pPr marR="0">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R="0">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Understand </a:t>
            </a:r>
            <a:r>
              <a:rPr lang="en-US" dirty="0" smtClean="0">
                <a:latin typeface="Calibri" panose="020F0502020204030204" pitchFamily="34" charset="0"/>
                <a:ea typeface="Calibri" panose="020F0502020204030204" pitchFamily="34" charset="0"/>
                <a:cs typeface="Times New Roman" panose="02020603050405020304" pitchFamily="18" charset="0"/>
              </a:rPr>
              <a:t>business </a:t>
            </a:r>
            <a:r>
              <a:rPr lang="en-US" dirty="0">
                <a:latin typeface="Calibri" panose="020F0502020204030204" pitchFamily="34" charset="0"/>
                <a:ea typeface="Calibri" panose="020F0502020204030204" pitchFamily="34" charset="0"/>
                <a:cs typeface="Times New Roman" panose="02020603050405020304" pitchFamily="18" charset="0"/>
              </a:rPr>
              <a:t>needs, and develop a relationship before referring individuals for placement.</a:t>
            </a:r>
          </a:p>
          <a:p>
            <a:pPr marR="0">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Provide mentoring to new staff about how to interact with businesses. This mentoring should include modeling of the behavior. </a:t>
            </a:r>
          </a:p>
          <a:p>
            <a:pPr marR="0">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R="0">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Be responsive when called upon.</a:t>
            </a:r>
          </a:p>
          <a:p>
            <a:pPr marL="0" marR="0" lvl="0" indent="0">
              <a:spcBef>
                <a:spcPts val="0"/>
              </a:spcBef>
              <a:spcAft>
                <a:spcPts val="0"/>
              </a:spcAft>
              <a:buFont typeface="Symbol" panose="05050102010706020507" pitchFamily="18" charset="2"/>
              <a:buNone/>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81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9764" y="1083501"/>
            <a:ext cx="6951945" cy="1040166"/>
          </a:xfrm>
        </p:spPr>
        <p:txBody>
          <a:bodyPr>
            <a:normAutofit fontScale="90000"/>
          </a:bodyPr>
          <a:lstStyle/>
          <a:p>
            <a:r>
              <a:rPr lang="en-US" dirty="0" smtClean="0">
                <a:latin typeface="Calibri" panose="020F0502020204030204" pitchFamily="34" charset="0"/>
                <a:cs typeface="Calibri" panose="020F0502020204030204" pitchFamily="34" charset="0"/>
              </a:rPr>
              <a:t>Q/A and FOR MORE INFORMATION</a:t>
            </a:r>
            <a:endParaRPr lang="en-US"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1183707" y="2304788"/>
            <a:ext cx="6576166" cy="3569918"/>
          </a:xfrm>
        </p:spPr>
        <p:txBody>
          <a:bodyPr>
            <a:normAutofit/>
          </a:bodyPr>
          <a:lstStyle/>
          <a:p>
            <a:pPr>
              <a:spcBef>
                <a:spcPts val="2400"/>
              </a:spcBef>
            </a:pPr>
            <a:r>
              <a:rPr lang="en-US" dirty="0" smtClean="0">
                <a:latin typeface="Calibri" panose="020F0502020204030204" pitchFamily="34" charset="0"/>
                <a:cs typeface="Calibri" panose="020F0502020204030204" pitchFamily="34" charset="0"/>
              </a:rPr>
              <a:t>Technical </a:t>
            </a:r>
            <a:r>
              <a:rPr lang="en-US" dirty="0">
                <a:latin typeface="Calibri" panose="020F0502020204030204" pitchFamily="34" charset="0"/>
                <a:cs typeface="Calibri" panose="020F0502020204030204" pitchFamily="34" charset="0"/>
              </a:rPr>
              <a:t>Assistance: Sean O’Brien, </a:t>
            </a:r>
            <a:r>
              <a:rPr lang="en-US" dirty="0">
                <a:latin typeface="Calibri" panose="020F0502020204030204" pitchFamily="34" charset="0"/>
                <a:cs typeface="Calibri" panose="020F0502020204030204" pitchFamily="34" charset="0"/>
                <a:hlinkClick r:id="rId3" tooltip="mail to sean.obrien@wintac.org"/>
              </a:rPr>
              <a:t>sean.obrien@uacurrents.org</a:t>
            </a:r>
            <a:r>
              <a:rPr lang="en-US" dirty="0">
                <a:latin typeface="Calibri" panose="020F0502020204030204" pitchFamily="34" charset="0"/>
                <a:cs typeface="Calibri" panose="020F0502020204030204" pitchFamily="34" charset="0"/>
              </a:rPr>
              <a:t> </a:t>
            </a:r>
          </a:p>
          <a:p>
            <a:endParaRPr lang="en-US" sz="2000" dirty="0" smtClean="0">
              <a:latin typeface="Calibri" panose="020F0502020204030204" pitchFamily="34" charset="0"/>
              <a:cs typeface="Calibri" panose="020F0502020204030204" pitchFamily="34" charset="0"/>
            </a:endParaRPr>
          </a:p>
          <a:p>
            <a:endParaRPr lang="en-US" sz="2000" i="1" dirty="0" smtClean="0">
              <a:latin typeface="Calibri" panose="020F0502020204030204" pitchFamily="34" charset="0"/>
              <a:cs typeface="Calibri" panose="020F0502020204030204" pitchFamily="34" charset="0"/>
            </a:endParaRPr>
          </a:p>
          <a:p>
            <a:endParaRPr lang="en-US" sz="2000" i="1" dirty="0">
              <a:latin typeface="Calibri" panose="020F0502020204030204" pitchFamily="34" charset="0"/>
              <a:cs typeface="Calibri" panose="020F0502020204030204" pitchFamily="34" charset="0"/>
            </a:endParaRPr>
          </a:p>
          <a:p>
            <a:endParaRPr lang="en-US" sz="2000" i="1" dirty="0" smtClean="0">
              <a:latin typeface="Calibri" panose="020F0502020204030204" pitchFamily="34" charset="0"/>
              <a:cs typeface="Calibri" panose="020F0502020204030204" pitchFamily="34" charset="0"/>
            </a:endParaRPr>
          </a:p>
          <a:p>
            <a:endParaRPr lang="en-US" sz="2000" i="1" dirty="0" smtClean="0">
              <a:latin typeface="Calibri" panose="020F0502020204030204" pitchFamily="34" charset="0"/>
              <a:cs typeface="Calibri" panose="020F0502020204030204" pitchFamily="34" charset="0"/>
            </a:endParaRPr>
          </a:p>
          <a:p>
            <a:r>
              <a:rPr lang="en-US" sz="2000" i="1" dirty="0" smtClean="0">
                <a:latin typeface="Calibri" panose="020F0502020204030204" pitchFamily="34" charset="0"/>
                <a:cs typeface="Calibri" panose="020F0502020204030204" pitchFamily="34" charset="0"/>
              </a:rPr>
              <a:t>END OF PART 5</a:t>
            </a:r>
            <a:endParaRPr lang="en-US" sz="2000" i="1" dirty="0">
              <a:latin typeface="Calibri" panose="020F0502020204030204" pitchFamily="34" charset="0"/>
              <a:cs typeface="Calibri" panose="020F0502020204030204" pitchFamily="34" charset="0"/>
            </a:endParaRPr>
          </a:p>
          <a:p>
            <a:endParaRPr lang="en-US" sz="2000" i="1"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9418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9" y="255134"/>
            <a:ext cx="9806710" cy="1036850"/>
          </a:xfrm>
        </p:spPr>
        <p:txBody>
          <a:bodyPr/>
          <a:lstStyle/>
          <a:p>
            <a:r>
              <a:rPr lang="en-US" b="1" dirty="0" smtClean="0">
                <a:latin typeface="Calibri" panose="020F0502020204030204" pitchFamily="34" charset="0"/>
                <a:cs typeface="Calibri" panose="020F0502020204030204" pitchFamily="34" charset="0"/>
              </a:rPr>
              <a:t>The </a:t>
            </a:r>
            <a:r>
              <a:rPr lang="en-US" b="1" dirty="0">
                <a:latin typeface="Calibri" panose="020F0502020204030204" pitchFamily="34" charset="0"/>
                <a:cs typeface="Calibri" panose="020F0502020204030204" pitchFamily="34" charset="0"/>
              </a:rPr>
              <a:t>L</a:t>
            </a:r>
            <a:r>
              <a:rPr lang="en-US" b="1" dirty="0" smtClean="0">
                <a:latin typeface="Calibri" panose="020F0502020204030204" pitchFamily="34" charset="0"/>
                <a:cs typeface="Calibri" panose="020F0502020204030204" pitchFamily="34" charset="0"/>
              </a:rPr>
              <a:t>aw also says Supported Employment Services…..</a:t>
            </a:r>
            <a:endParaRPr lang="en-US"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295399" y="2217106"/>
            <a:ext cx="9601200" cy="4830619"/>
          </a:xfrm>
        </p:spPr>
        <p:txBody>
          <a:bodyPr>
            <a:normAutofit/>
          </a:bodyPr>
          <a:lstStyle/>
          <a:p>
            <a:r>
              <a:rPr lang="en-US" dirty="0" smtClean="0">
                <a:latin typeface="Calibri" panose="020F0502020204030204" pitchFamily="34" charset="0"/>
                <a:cs typeface="Calibri" panose="020F0502020204030204" pitchFamily="34" charset="0"/>
              </a:rPr>
              <a:t>For youth, </a:t>
            </a:r>
            <a:r>
              <a:rPr lang="en-US" dirty="0" smtClean="0">
                <a:solidFill>
                  <a:srgbClr val="034680"/>
                </a:solidFill>
                <a:latin typeface="Calibri" panose="020F0502020204030204" pitchFamily="34" charset="0"/>
                <a:cs typeface="Calibri" panose="020F0502020204030204" pitchFamily="34" charset="0"/>
              </a:rPr>
              <a:t>extended </a:t>
            </a:r>
            <a:r>
              <a:rPr lang="en-US" dirty="0">
                <a:solidFill>
                  <a:srgbClr val="034680"/>
                </a:solidFill>
                <a:latin typeface="Calibri" panose="020F0502020204030204" pitchFamily="34" charset="0"/>
                <a:cs typeface="Calibri" panose="020F0502020204030204" pitchFamily="34" charset="0"/>
              </a:rPr>
              <a:t>services may be provided </a:t>
            </a:r>
            <a:r>
              <a:rPr lang="en-US" dirty="0" smtClean="0">
                <a:solidFill>
                  <a:srgbClr val="034680"/>
                </a:solidFill>
                <a:latin typeface="Calibri" panose="020F0502020204030204" pitchFamily="34" charset="0"/>
                <a:cs typeface="Calibri" panose="020F0502020204030204" pitchFamily="34" charset="0"/>
              </a:rPr>
              <a:t>by VR up </a:t>
            </a:r>
            <a:r>
              <a:rPr lang="en-US" dirty="0">
                <a:solidFill>
                  <a:srgbClr val="034680"/>
                </a:solidFill>
                <a:latin typeface="Calibri" panose="020F0502020204030204" pitchFamily="34" charset="0"/>
                <a:cs typeface="Calibri" panose="020F0502020204030204" pitchFamily="34" charset="0"/>
              </a:rPr>
              <a:t>to </a:t>
            </a:r>
            <a:r>
              <a:rPr lang="en-US" dirty="0" smtClean="0">
                <a:solidFill>
                  <a:srgbClr val="034680"/>
                </a:solidFill>
                <a:latin typeface="Calibri" panose="020F0502020204030204" pitchFamily="34" charset="0"/>
                <a:cs typeface="Calibri" panose="020F0502020204030204" pitchFamily="34" charset="0"/>
              </a:rPr>
              <a:t>four years, </a:t>
            </a:r>
            <a:r>
              <a:rPr lang="en-US" dirty="0">
                <a:solidFill>
                  <a:srgbClr val="034680"/>
                </a:solidFill>
                <a:latin typeface="Calibri" panose="020F0502020204030204" pitchFamily="34" charset="0"/>
                <a:cs typeface="Calibri" panose="020F0502020204030204" pitchFamily="34" charset="0"/>
              </a:rPr>
              <a:t>or until the individual turns </a:t>
            </a:r>
            <a:r>
              <a:rPr lang="en-US" dirty="0" smtClean="0">
                <a:solidFill>
                  <a:srgbClr val="034680"/>
                </a:solidFill>
                <a:latin typeface="Calibri" panose="020F0502020204030204" pitchFamily="34" charset="0"/>
                <a:cs typeface="Calibri" panose="020F0502020204030204" pitchFamily="34" charset="0"/>
              </a:rPr>
              <a:t>25</a:t>
            </a:r>
            <a:endParaRPr lang="en-US" dirty="0" smtClean="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WIOA now requires </a:t>
            </a:r>
            <a:r>
              <a:rPr lang="en-US" dirty="0">
                <a:latin typeface="Calibri" panose="020F0502020204030204" pitchFamily="34" charset="0"/>
                <a:cs typeface="Calibri" panose="020F0502020204030204" pitchFamily="34" charset="0"/>
              </a:rPr>
              <a:t>50% of SE funds be used to provide supported employment services, including extended services, to youth with the most significant </a:t>
            </a:r>
            <a:r>
              <a:rPr lang="en-US" dirty="0" smtClean="0">
                <a:latin typeface="Calibri" panose="020F0502020204030204" pitchFamily="34" charset="0"/>
                <a:cs typeface="Calibri" panose="020F0502020204030204" pitchFamily="34" charset="0"/>
              </a:rPr>
              <a:t>disabilities</a:t>
            </a:r>
            <a:endParaRPr lang="en-US" dirty="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SE funds </a:t>
            </a:r>
            <a:r>
              <a:rPr lang="en-US" dirty="0">
                <a:latin typeface="Calibri" panose="020F0502020204030204" pitchFamily="34" charset="0"/>
                <a:cs typeface="Calibri" panose="020F0502020204030204" pitchFamily="34" charset="0"/>
              </a:rPr>
              <a:t>can only be utilized for activities to support individuals once those individuals are placed on a Supported Employment </a:t>
            </a:r>
            <a:r>
              <a:rPr lang="en-US" dirty="0" smtClean="0">
                <a:latin typeface="Calibri" panose="020F0502020204030204" pitchFamily="34" charset="0"/>
                <a:cs typeface="Calibri" panose="020F0502020204030204" pitchFamily="34" charset="0"/>
              </a:rPr>
              <a:t>worksite</a:t>
            </a:r>
          </a:p>
          <a:p>
            <a:r>
              <a:rPr lang="en-US" dirty="0">
                <a:latin typeface="Calibri" panose="020F0502020204030204" pitchFamily="34" charset="0"/>
                <a:cs typeface="Calibri" panose="020F0502020204030204" pitchFamily="34" charset="0"/>
              </a:rPr>
              <a:t>At a</a:t>
            </a:r>
            <a:r>
              <a:rPr lang="en-US" b="1" dirty="0">
                <a:latin typeface="Calibri" panose="020F0502020204030204" pitchFamily="34" charset="0"/>
                <a:cs typeface="Calibri" panose="020F0502020204030204" pitchFamily="34" charset="0"/>
              </a:rPr>
              <a:t> MINIMUM</a:t>
            </a:r>
            <a:r>
              <a:rPr lang="en-US" dirty="0">
                <a:latin typeface="Calibri" panose="020F0502020204030204" pitchFamily="34" charset="0"/>
                <a:cs typeface="Calibri" panose="020F0502020204030204" pitchFamily="34" charset="0"/>
              </a:rPr>
              <a:t>, SE (including CE) must occur in an integrated work setting</a:t>
            </a:r>
            <a:endParaRPr lang="en-US" dirty="0"/>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58687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6038" y="149257"/>
            <a:ext cx="10097386" cy="1036850"/>
          </a:xfrm>
        </p:spPr>
        <p:txBody>
          <a:bodyPr/>
          <a:lstStyle/>
          <a:p>
            <a:r>
              <a:rPr lang="en-US" b="1" dirty="0" smtClean="0"/>
              <a:t>Supported Employment Services are …</a:t>
            </a:r>
            <a:endParaRPr lang="en-US" b="1" dirty="0"/>
          </a:p>
        </p:txBody>
      </p:sp>
      <p:sp>
        <p:nvSpPr>
          <p:cNvPr id="3" name="Content Placeholder 2"/>
          <p:cNvSpPr>
            <a:spLocks noGrp="1"/>
          </p:cNvSpPr>
          <p:nvPr>
            <p:ph idx="1"/>
          </p:nvPr>
        </p:nvSpPr>
        <p:spPr>
          <a:xfrm>
            <a:off x="1289136" y="2053781"/>
            <a:ext cx="9601200" cy="4692073"/>
          </a:xfrm>
        </p:spPr>
        <p:txBody>
          <a:bodyPr>
            <a:normAutofit fontScale="77500" lnSpcReduction="20000"/>
          </a:bodyPr>
          <a:lstStyle/>
          <a:p>
            <a:pPr marL="0" indent="0">
              <a:buNone/>
            </a:pPr>
            <a:r>
              <a:rPr lang="en-US" sz="3600" b="1" dirty="0" smtClean="0">
                <a:latin typeface="Calibri" panose="020F0502020204030204" pitchFamily="34" charset="0"/>
                <a:cs typeface="Calibri" panose="020F0502020204030204" pitchFamily="34" charset="0"/>
              </a:rPr>
              <a:t>On-going support </a:t>
            </a:r>
            <a:r>
              <a:rPr lang="en-US" sz="3600" b="1" dirty="0">
                <a:latin typeface="Calibri" panose="020F0502020204030204" pitchFamily="34" charset="0"/>
                <a:cs typeface="Calibri" panose="020F0502020204030204" pitchFamily="34" charset="0"/>
              </a:rPr>
              <a:t>services, including </a:t>
            </a:r>
            <a:r>
              <a:rPr lang="en-US" sz="3600" b="1" dirty="0" smtClean="0">
                <a:latin typeface="Calibri" panose="020F0502020204030204" pitchFamily="34" charset="0"/>
                <a:cs typeface="Calibri" panose="020F0502020204030204" pitchFamily="34" charset="0"/>
              </a:rPr>
              <a:t>job coaching and other on-the-job supports, needed </a:t>
            </a:r>
            <a:r>
              <a:rPr lang="en-US" sz="3600" b="1" dirty="0">
                <a:latin typeface="Calibri" panose="020F0502020204030204" pitchFamily="34" charset="0"/>
                <a:cs typeface="Calibri" panose="020F0502020204030204" pitchFamily="34" charset="0"/>
              </a:rPr>
              <a:t>to support and maintain an individual with a most significant disability, including a youth with </a:t>
            </a:r>
            <a:r>
              <a:rPr lang="en-US" sz="3600" b="1" dirty="0" smtClean="0">
                <a:latin typeface="Calibri" panose="020F0502020204030204" pitchFamily="34" charset="0"/>
                <a:cs typeface="Calibri" panose="020F0502020204030204" pitchFamily="34" charset="0"/>
              </a:rPr>
              <a:t>the </a:t>
            </a:r>
            <a:r>
              <a:rPr lang="en-US" sz="3600" b="1" dirty="0">
                <a:latin typeface="Calibri" panose="020F0502020204030204" pitchFamily="34" charset="0"/>
                <a:cs typeface="Calibri" panose="020F0502020204030204" pitchFamily="34" charset="0"/>
              </a:rPr>
              <a:t>most significant </a:t>
            </a:r>
            <a:r>
              <a:rPr lang="en-US" sz="3600" b="1" dirty="0" smtClean="0">
                <a:latin typeface="Calibri" panose="020F0502020204030204" pitchFamily="34" charset="0"/>
                <a:cs typeface="Calibri" panose="020F0502020204030204" pitchFamily="34" charset="0"/>
              </a:rPr>
              <a:t>disability.  </a:t>
            </a:r>
          </a:p>
          <a:p>
            <a:pPr marL="0" indent="0">
              <a:buNone/>
            </a:pPr>
            <a:r>
              <a:rPr lang="en-US" sz="3100" dirty="0" smtClean="0">
                <a:latin typeface="Calibri" panose="020F0502020204030204" pitchFamily="34" charset="0"/>
                <a:cs typeface="Calibri" panose="020F0502020204030204" pitchFamily="34" charset="0"/>
              </a:rPr>
              <a:t>Supported employment services are:  </a:t>
            </a:r>
            <a:endParaRPr lang="en-US" sz="3100" dirty="0">
              <a:latin typeface="Calibri" panose="020F0502020204030204" pitchFamily="34" charset="0"/>
              <a:cs typeface="Calibri" panose="020F0502020204030204" pitchFamily="34" charset="0"/>
            </a:endParaRPr>
          </a:p>
          <a:p>
            <a:pPr lvl="1"/>
            <a:r>
              <a:rPr lang="en-US" sz="3100" dirty="0">
                <a:solidFill>
                  <a:srgbClr val="034680"/>
                </a:solidFill>
                <a:latin typeface="Calibri" panose="020F0502020204030204" pitchFamily="34" charset="0"/>
                <a:cs typeface="Calibri" panose="020F0502020204030204" pitchFamily="34" charset="0"/>
              </a:rPr>
              <a:t>Organized and made available, singly or in combination, in such a way as to assist an eligible individual to </a:t>
            </a:r>
            <a:r>
              <a:rPr lang="en-US" sz="3100" dirty="0" smtClean="0">
                <a:solidFill>
                  <a:srgbClr val="034680"/>
                </a:solidFill>
                <a:latin typeface="Calibri" panose="020F0502020204030204" pitchFamily="34" charset="0"/>
                <a:cs typeface="Calibri" panose="020F0502020204030204" pitchFamily="34" charset="0"/>
              </a:rPr>
              <a:t>eventually achieve </a:t>
            </a:r>
            <a:r>
              <a:rPr lang="en-US" sz="3100" dirty="0">
                <a:solidFill>
                  <a:srgbClr val="034680"/>
                </a:solidFill>
                <a:latin typeface="Calibri" panose="020F0502020204030204" pitchFamily="34" charset="0"/>
                <a:cs typeface="Calibri" panose="020F0502020204030204" pitchFamily="34" charset="0"/>
              </a:rPr>
              <a:t>competitive integrated employment;</a:t>
            </a:r>
          </a:p>
          <a:p>
            <a:pPr lvl="1"/>
            <a:r>
              <a:rPr lang="en-US" sz="3100" dirty="0">
                <a:solidFill>
                  <a:srgbClr val="034680"/>
                </a:solidFill>
                <a:latin typeface="Calibri" panose="020F0502020204030204" pitchFamily="34" charset="0"/>
                <a:cs typeface="Calibri" panose="020F0502020204030204" pitchFamily="34" charset="0"/>
              </a:rPr>
              <a:t>Based on a determination of the needs of an eligible individual, as specified in an individualized plan for employment;</a:t>
            </a:r>
          </a:p>
          <a:p>
            <a:pPr lvl="1"/>
            <a:r>
              <a:rPr lang="en-US" sz="3100" dirty="0">
                <a:solidFill>
                  <a:srgbClr val="034680"/>
                </a:solidFill>
                <a:latin typeface="Calibri" panose="020F0502020204030204" pitchFamily="34" charset="0"/>
                <a:cs typeface="Calibri" panose="020F0502020204030204" pitchFamily="34" charset="0"/>
              </a:rPr>
              <a:t>Provided by </a:t>
            </a:r>
            <a:r>
              <a:rPr lang="en-US" sz="3100" dirty="0" smtClean="0">
                <a:solidFill>
                  <a:srgbClr val="034680"/>
                </a:solidFill>
                <a:latin typeface="Calibri" panose="020F0502020204030204" pitchFamily="34" charset="0"/>
                <a:cs typeface="Calibri" panose="020F0502020204030204" pitchFamily="34" charset="0"/>
              </a:rPr>
              <a:t>VR for </a:t>
            </a:r>
            <a:r>
              <a:rPr lang="en-US" sz="3100" dirty="0">
                <a:solidFill>
                  <a:srgbClr val="034680"/>
                </a:solidFill>
                <a:latin typeface="Calibri" panose="020F0502020204030204" pitchFamily="34" charset="0"/>
                <a:cs typeface="Calibri" panose="020F0502020204030204" pitchFamily="34" charset="0"/>
              </a:rPr>
              <a:t>a period of time not to exceed 24 months, unless under special circumstances the eligible individual and the rehabilitation counselor jointly agree to extend the time to achieve the employment outcome identified in the </a:t>
            </a:r>
            <a:r>
              <a:rPr lang="en-US" sz="3100" dirty="0" smtClean="0">
                <a:solidFill>
                  <a:srgbClr val="034680"/>
                </a:solidFill>
                <a:latin typeface="Calibri" panose="020F0502020204030204" pitchFamily="34" charset="0"/>
                <a:cs typeface="Calibri" panose="020F0502020204030204" pitchFamily="34" charset="0"/>
              </a:rPr>
              <a:t>IPE.</a:t>
            </a:r>
          </a:p>
        </p:txBody>
      </p:sp>
    </p:spTree>
    <p:extLst>
      <p:ext uri="{BB962C8B-B14F-4D97-AF65-F5344CB8AC3E}">
        <p14:creationId xmlns:p14="http://schemas.microsoft.com/office/powerpoint/2010/main" val="186217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77"/>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ales Direction 16X9">
  <a:themeElements>
    <a:clrScheme name="Custom 5">
      <a:dk1>
        <a:srgbClr val="545E74"/>
      </a:dk1>
      <a:lt1>
        <a:srgbClr val="FFFFFF"/>
      </a:lt1>
      <a:dk2>
        <a:srgbClr val="545E74"/>
      </a:dk2>
      <a:lt2>
        <a:srgbClr val="FFFFFF"/>
      </a:lt2>
      <a:accent1>
        <a:srgbClr val="545E74"/>
      </a:accent1>
      <a:accent2>
        <a:srgbClr val="F5D632"/>
      </a:accent2>
      <a:accent3>
        <a:srgbClr val="4D80B0"/>
      </a:accent3>
      <a:accent4>
        <a:srgbClr val="E38E41"/>
      </a:accent4>
      <a:accent5>
        <a:srgbClr val="40B250"/>
      </a:accent5>
      <a:accent6>
        <a:srgbClr val="97ABE4"/>
      </a:accent6>
      <a:hlink>
        <a:srgbClr val="377BBB"/>
      </a:hlink>
      <a:folHlink>
        <a:srgbClr val="03468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lesDirection_16x9.potx" id="{FE35DD5A-B687-4161-B4D9-35484B75A379}" vid="{5DB76398-B2EF-4269-B3B2-C0E4C29F3554}"/>
    </a:ext>
  </a:extLst>
</a:theme>
</file>

<file path=ppt/theme/theme2.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567D146-4D1C-466E-9A63-FAD8863F0C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direction presentation (widescreen)</Template>
  <TotalTime>0</TotalTime>
  <Words>7222</Words>
  <Application>Microsoft Office PowerPoint</Application>
  <PresentationFormat>Widescreen</PresentationFormat>
  <Paragraphs>571</Paragraphs>
  <Slides>77</Slides>
  <Notes>33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77</vt:i4>
      </vt:variant>
    </vt:vector>
  </HeadingPairs>
  <TitlesOfParts>
    <vt:vector size="85" baseType="lpstr">
      <vt:lpstr>Arial</vt:lpstr>
      <vt:lpstr>Book Antiqua</vt:lpstr>
      <vt:lpstr>Calibri</vt:lpstr>
      <vt:lpstr>Courier New</vt:lpstr>
      <vt:lpstr>Symbol</vt:lpstr>
      <vt:lpstr>Times New Roman</vt:lpstr>
      <vt:lpstr>Wingdings</vt:lpstr>
      <vt:lpstr>Sales Direction 16X9</vt:lpstr>
      <vt:lpstr>WIOA VISION:  Achieving Competitive Integrated Employment for Those with the Most Significant Disabilities </vt:lpstr>
      <vt:lpstr>PART 1: Competitive Integrated Employment (CIE)</vt:lpstr>
      <vt:lpstr>Competitive Integrated Employment (CIE) Income, continued</vt:lpstr>
      <vt:lpstr>Competitive Integrated Employment (CIE), continued</vt:lpstr>
      <vt:lpstr>Competitive Integrated Employment (CIE) Summary</vt:lpstr>
      <vt:lpstr>PART 2: Supported  Employment (SE) Overview</vt:lpstr>
      <vt:lpstr>The Law says Supported Employment must occur at a worksite that</vt:lpstr>
      <vt:lpstr>The Law also says Supported Employment Services…..</vt:lpstr>
      <vt:lpstr>Supported Employment Services are …</vt:lpstr>
      <vt:lpstr>Examples of SE Services</vt:lpstr>
      <vt:lpstr>WHAT is High Quality Supported Employment?</vt:lpstr>
      <vt:lpstr>What are “NATURAL SUPPORTS”?</vt:lpstr>
      <vt:lpstr>WHO provides Supported Employment Services? </vt:lpstr>
      <vt:lpstr>Typical Supported Employment Service Flow</vt:lpstr>
      <vt:lpstr>WHAT does Supported Employment look like?</vt:lpstr>
      <vt:lpstr>Completing Supported Employment</vt:lpstr>
      <vt:lpstr>Completing Supported Employment, continued</vt:lpstr>
      <vt:lpstr>Supported Employment, “Short-Term Basis”</vt:lpstr>
      <vt:lpstr>Supported Employment, “Short-term basis” continued</vt:lpstr>
      <vt:lpstr>Supported Employment “Extended Services”</vt:lpstr>
      <vt:lpstr>“Extended Services” are also…</vt:lpstr>
      <vt:lpstr>Documenting Supported Employment Services…..</vt:lpstr>
      <vt:lpstr>Documenting SE Services, continued</vt:lpstr>
      <vt:lpstr>Successful SE Outcomes</vt:lpstr>
      <vt:lpstr>Successful Supported Employment Outcomes</vt:lpstr>
      <vt:lpstr>Non-Traditional SE Providers in Remote Areas</vt:lpstr>
      <vt:lpstr>Non-Traditional SE Providers – cont’d</vt:lpstr>
      <vt:lpstr>Non-Traditional SE Providers, continued</vt:lpstr>
      <vt:lpstr>More Supported Employment Examples</vt:lpstr>
      <vt:lpstr>Vermont Progressive Employment Model</vt:lpstr>
      <vt:lpstr>Progressive Employment offers </vt:lpstr>
      <vt:lpstr>More on Vermont </vt:lpstr>
      <vt:lpstr>Project SEARCH</vt:lpstr>
      <vt:lpstr>Project SEARCH Partners Include:</vt:lpstr>
      <vt:lpstr>Washington School to Work (S2W)</vt:lpstr>
      <vt:lpstr>Washington School to Work (S2W) – cont’d</vt:lpstr>
      <vt:lpstr>Self-Employment Overview</vt:lpstr>
      <vt:lpstr>Self-Employment as a SE or CE approach</vt:lpstr>
      <vt:lpstr>Supported Self-Employment</vt:lpstr>
      <vt:lpstr>Supported Self-Employment</vt:lpstr>
      <vt:lpstr>PART 3: Customized  Employment (CE) Overview</vt:lpstr>
      <vt:lpstr>“Supported versus Customized Employment”</vt:lpstr>
      <vt:lpstr>Customized  Employment (CE) Strategies</vt:lpstr>
      <vt:lpstr>Customized  Employment (CE), Strategies, continued</vt:lpstr>
      <vt:lpstr>Those are Customized Employment Outcomes How do We Get There?</vt:lpstr>
      <vt:lpstr>Customized  Employment (CE)</vt:lpstr>
      <vt:lpstr>FOR ADDITIONAL INFORMATION</vt:lpstr>
      <vt:lpstr>PART 4  BUSINESS ENGAGEMENT:   Effectively Serving Our Businesses in the New DUAL Customer Approach </vt:lpstr>
      <vt:lpstr>Business Engagement Overview</vt:lpstr>
      <vt:lpstr>Business Engagement Performance Measures</vt:lpstr>
      <vt:lpstr>Business Engagement; Four Common Models</vt:lpstr>
      <vt:lpstr>Business Engagement: Past</vt:lpstr>
      <vt:lpstr>Business Engagement: Future</vt:lpstr>
      <vt:lpstr>Future Expectations, continued</vt:lpstr>
      <vt:lpstr>Business Engagement: Deliverables</vt:lpstr>
      <vt:lpstr>Business Engagement Activity</vt:lpstr>
      <vt:lpstr>Business Engagement: Utilization of LMI</vt:lpstr>
      <vt:lpstr>The Career Index Plus (TCI+)</vt:lpstr>
      <vt:lpstr>Career Index Training: Live and Archived</vt:lpstr>
      <vt:lpstr>How to Sign on and Take a Look:</vt:lpstr>
      <vt:lpstr>Business Engagement Activity (Optional)</vt:lpstr>
      <vt:lpstr>FOR MORE INFORMATION ON BUSINESS ENGAGEMENT</vt:lpstr>
      <vt:lpstr>PART 5  VR LEADERSHIP CONSIDERATIONS: Building a Strong Supported Employment Program and Business Engagement Considerations  </vt:lpstr>
      <vt:lpstr>Building Capacity for SE</vt:lpstr>
      <vt:lpstr>Partnering with CRPs for SE</vt:lpstr>
      <vt:lpstr>Questions to Consider in Developing YOUR Supported Employment Model</vt:lpstr>
      <vt:lpstr>More Questions!</vt:lpstr>
      <vt:lpstr>VR Leadership BE Related Info:</vt:lpstr>
      <vt:lpstr>VR Leadership BE Related Info (cont’d):</vt:lpstr>
      <vt:lpstr>Questions to Consider Regarding BE:</vt:lpstr>
      <vt:lpstr>BE Related Questions, continued:</vt:lpstr>
      <vt:lpstr>Shaping Decisions &amp; Strategies:</vt:lpstr>
      <vt:lpstr>Elements of BE Leadership Support:</vt:lpstr>
      <vt:lpstr>Counselor Perspective on Challenges:</vt:lpstr>
      <vt:lpstr>Research Based Recommendations:</vt:lpstr>
      <vt:lpstr>Businesses Sometimes Advise VR:</vt:lpstr>
      <vt:lpstr>Q/A and FOR MORE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2016-08-15T16:47:50Z</dcterms:created>
  <dcterms:modified xsi:type="dcterms:W3CDTF">2017-04-10T16:36:36Z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TC034313749991</vt:lpwstr>
  </property>
  <property fmtid="{D5CDD505-2E9C-101B-9397-08002B2CF9AE}" pid="3" name="ArticulateGUID">
    <vt:lpwstr>EEF769EB-EA6D-46F9-A1CA-C3433506314D</vt:lpwstr>
  </property>
  <property fmtid="{D5CDD505-2E9C-101B-9397-08002B2CF9AE}" pid="4" name="ArticulatePath">
    <vt:lpwstr>WINTAC Topic 3 CIE Overview for tool-kit posting April 2017</vt:lpwstr>
  </property>
</Properties>
</file>