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39"/>
  </p:notesMasterIdLst>
  <p:sldIdLst>
    <p:sldId id="256" r:id="rId2"/>
    <p:sldId id="294" r:id="rId3"/>
    <p:sldId id="293" r:id="rId4"/>
    <p:sldId id="257" r:id="rId5"/>
    <p:sldId id="281" r:id="rId6"/>
    <p:sldId id="258" r:id="rId7"/>
    <p:sldId id="284" r:id="rId8"/>
    <p:sldId id="285" r:id="rId9"/>
    <p:sldId id="259" r:id="rId10"/>
    <p:sldId id="292" r:id="rId11"/>
    <p:sldId id="260" r:id="rId12"/>
    <p:sldId id="261" r:id="rId13"/>
    <p:sldId id="291" r:id="rId14"/>
    <p:sldId id="262" r:id="rId15"/>
    <p:sldId id="265" r:id="rId16"/>
    <p:sldId id="263" r:id="rId17"/>
    <p:sldId id="286" r:id="rId18"/>
    <p:sldId id="287" r:id="rId19"/>
    <p:sldId id="264" r:id="rId20"/>
    <p:sldId id="295" r:id="rId21"/>
    <p:sldId id="267" r:id="rId22"/>
    <p:sldId id="268" r:id="rId23"/>
    <p:sldId id="269" r:id="rId24"/>
    <p:sldId id="279" r:id="rId25"/>
    <p:sldId id="283" r:id="rId26"/>
    <p:sldId id="288" r:id="rId27"/>
    <p:sldId id="289" r:id="rId28"/>
    <p:sldId id="270" r:id="rId29"/>
    <p:sldId id="276" r:id="rId30"/>
    <p:sldId id="275" r:id="rId31"/>
    <p:sldId id="277" r:id="rId32"/>
    <p:sldId id="274" r:id="rId33"/>
    <p:sldId id="282" r:id="rId34"/>
    <p:sldId id="272" r:id="rId35"/>
    <p:sldId id="273" r:id="rId36"/>
    <p:sldId id="278"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27" autoAdjust="0"/>
  </p:normalViewPr>
  <p:slideViewPr>
    <p:cSldViewPr>
      <p:cViewPr varScale="1">
        <p:scale>
          <a:sx n="48" d="100"/>
          <a:sy n="48" d="100"/>
        </p:scale>
        <p:origin x="720" y="4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12558454410696684"/>
          <c:w val="0.70524691358024694"/>
          <c:h val="0.82411279102370039"/>
        </c:manualLayout>
      </c:layout>
      <c:barChart>
        <c:barDir val="col"/>
        <c:grouping val="stacked"/>
        <c:varyColors val="0"/>
        <c:ser>
          <c:idx val="0"/>
          <c:order val="0"/>
          <c:tx>
            <c:strRef>
              <c:f>Sheet1!$B$1</c:f>
              <c:strCache>
                <c:ptCount val="1"/>
                <c:pt idx="0">
                  <c:v>Work Activity Center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0.5</c:v>
                </c:pt>
              </c:numCache>
            </c:numRef>
          </c:val>
        </c:ser>
        <c:ser>
          <c:idx val="1"/>
          <c:order val="1"/>
          <c:tx>
            <c:strRef>
              <c:f>Sheet1!$C$1</c:f>
              <c:strCache>
                <c:ptCount val="1"/>
                <c:pt idx="0">
                  <c:v>Sheltered Workshop</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0.45</c:v>
                </c:pt>
              </c:numCache>
            </c:numRef>
          </c:val>
        </c:ser>
        <c:ser>
          <c:idx val="2"/>
          <c:order val="2"/>
          <c:tx>
            <c:strRef>
              <c:f>Sheet1!$D$1</c:f>
              <c:strCache>
                <c:ptCount val="1"/>
                <c:pt idx="0">
                  <c:v>Competitive Employment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0.05</c:v>
                </c:pt>
              </c:numCache>
            </c:numRef>
          </c:val>
        </c:ser>
        <c:dLbls>
          <c:showLegendKey val="0"/>
          <c:showVal val="1"/>
          <c:showCatName val="0"/>
          <c:showSerName val="0"/>
          <c:showPercent val="0"/>
          <c:showBubbleSize val="0"/>
        </c:dLbls>
        <c:gapWidth val="95"/>
        <c:overlap val="100"/>
        <c:axId val="310099960"/>
        <c:axId val="310100352"/>
      </c:barChart>
      <c:catAx>
        <c:axId val="310099960"/>
        <c:scaling>
          <c:orientation val="minMax"/>
        </c:scaling>
        <c:delete val="0"/>
        <c:axPos val="b"/>
        <c:numFmt formatCode="General" sourceLinked="1"/>
        <c:majorTickMark val="none"/>
        <c:minorTickMark val="none"/>
        <c:tickLblPos val="nextTo"/>
        <c:crossAx val="310100352"/>
        <c:crosses val="autoZero"/>
        <c:auto val="1"/>
        <c:lblAlgn val="ctr"/>
        <c:lblOffset val="100"/>
        <c:noMultiLvlLbl val="0"/>
      </c:catAx>
      <c:valAx>
        <c:axId val="310100352"/>
        <c:scaling>
          <c:orientation val="minMax"/>
        </c:scaling>
        <c:delete val="1"/>
        <c:axPos val="l"/>
        <c:numFmt formatCode="0%" sourceLinked="1"/>
        <c:majorTickMark val="out"/>
        <c:minorTickMark val="none"/>
        <c:tickLblPos val="nextTo"/>
        <c:crossAx val="31009996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0.55556</cdr:x>
      <cdr:y>0.26938</cdr:y>
    </cdr:from>
    <cdr:to>
      <cdr:x>0.69444</cdr:x>
      <cdr:y>0.6061</cdr:y>
    </cdr:to>
    <cdr:sp macro="" textlink="">
      <cdr:nvSpPr>
        <cdr:cNvPr id="2" name="Right Brace 1"/>
        <cdr:cNvSpPr/>
      </cdr:nvSpPr>
      <cdr:spPr>
        <a:xfrm xmlns:a="http://schemas.openxmlformats.org/drawingml/2006/main">
          <a:off x="4572000" y="1219200"/>
          <a:ext cx="1143000" cy="1524000"/>
        </a:xfrm>
        <a:prstGeom xmlns:a="http://schemas.openxmlformats.org/drawingml/2006/main" prst="rightBrace">
          <a:avLst>
            <a:gd name="adj1" fmla="val 8333"/>
            <a:gd name="adj2" fmla="val 47681"/>
          </a:avLst>
        </a:prstGeom>
        <a:ln xmlns:a="http://schemas.openxmlformats.org/drawingml/2006/main">
          <a:solidFill>
            <a:schemeClr val="tx1"/>
          </a:solidFill>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0.71296</cdr:x>
      <cdr:y>0.3704</cdr:y>
    </cdr:from>
    <cdr:to>
      <cdr:x>0.9537</cdr:x>
      <cdr:y>0.65608</cdr:y>
    </cdr:to>
    <cdr:sp macro="" textlink="">
      <cdr:nvSpPr>
        <cdr:cNvPr id="3" name="TextBox 2"/>
        <cdr:cNvSpPr txBox="1"/>
      </cdr:nvSpPr>
      <cdr:spPr>
        <a:xfrm xmlns:a="http://schemas.openxmlformats.org/drawingml/2006/main">
          <a:off x="5867376" y="1591742"/>
          <a:ext cx="1981224" cy="1227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chemeClr val="tx1"/>
              </a:solidFill>
            </a:rPr>
            <a:t>Possible VR Participants</a:t>
          </a:r>
          <a:endParaRPr lang="en-US" sz="2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4B31C-804A-48A8-A665-144527BA7B5C}" type="datetimeFigureOut">
              <a:rPr lang="en-US" smtClean="0"/>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F1115-B9A9-4DED-B454-6F45EE9B2087}" type="slidenum">
              <a:rPr lang="en-US" smtClean="0"/>
              <a:t>‹#›</a:t>
            </a:fld>
            <a:endParaRPr lang="en-US"/>
          </a:p>
        </p:txBody>
      </p:sp>
    </p:spTree>
    <p:extLst>
      <p:ext uri="{BB962C8B-B14F-4D97-AF65-F5344CB8AC3E}">
        <p14:creationId xmlns:p14="http://schemas.microsoft.com/office/powerpoint/2010/main" val="91430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an outsider?</a:t>
            </a:r>
          </a:p>
          <a:p>
            <a:r>
              <a:rPr lang="en-US" dirty="0" smtClean="0"/>
              <a:t>Not from Louisiana, for sure</a:t>
            </a:r>
          </a:p>
          <a:p>
            <a:r>
              <a:rPr lang="en-US" dirty="0" smtClean="0"/>
              <a:t>Worked WITH VR for many years, but not for VR</a:t>
            </a:r>
          </a:p>
          <a:p>
            <a:endParaRPr lang="en-US" dirty="0" smtClean="0"/>
          </a:p>
          <a:p>
            <a:r>
              <a:rPr lang="en-US" dirty="0" smtClean="0"/>
              <a:t>On the other hand – involved with SE for both people with DD and people with MH disabilities for over 30 years</a:t>
            </a:r>
          </a:p>
          <a:p>
            <a:endParaRPr lang="en-US" dirty="0" smtClean="0"/>
          </a:p>
          <a:p>
            <a:r>
              <a:rPr lang="en-US" dirty="0" smtClean="0"/>
              <a:t>Not going to talk about specific LA policies and</a:t>
            </a:r>
            <a:r>
              <a:rPr lang="en-US" baseline="0" dirty="0" smtClean="0"/>
              <a:t> systems – Melissa and Jeanne will be covering those in the face to face training</a:t>
            </a:r>
            <a:endParaRPr lang="en-US" dirty="0" smtClean="0"/>
          </a:p>
          <a:p>
            <a:endParaRPr lang="en-US" dirty="0" smtClean="0"/>
          </a:p>
          <a:p>
            <a:r>
              <a:rPr lang="en-US" dirty="0" smtClean="0"/>
              <a:t>Why this</a:t>
            </a:r>
            <a:r>
              <a:rPr lang="en-US" baseline="0" dirty="0" smtClean="0"/>
              <a:t> picture?  We often think of SE as just janitorial, stocking etc. but it really can involve any kind of work so I liked this atypical photo.</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a:t>
            </a:fld>
            <a:endParaRPr lang="en-US"/>
          </a:p>
        </p:txBody>
      </p:sp>
    </p:spTree>
    <p:extLst>
      <p:ext uri="{BB962C8B-B14F-4D97-AF65-F5344CB8AC3E}">
        <p14:creationId xmlns:p14="http://schemas.microsoft.com/office/powerpoint/2010/main" val="236225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was that</a:t>
            </a:r>
            <a:r>
              <a:rPr lang="en-US" baseline="0" dirty="0" smtClean="0"/>
              <a:t> most people with ID/DD etc. weren’t served by VR – they weren’t seen as “feasible”</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12</a:t>
            </a:fld>
            <a:endParaRPr lang="en-US"/>
          </a:p>
        </p:txBody>
      </p:sp>
    </p:spTree>
    <p:extLst>
      <p:ext uri="{BB962C8B-B14F-4D97-AF65-F5344CB8AC3E}">
        <p14:creationId xmlns:p14="http://schemas.microsoft.com/office/powerpoint/2010/main" val="173984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was that</a:t>
            </a:r>
            <a:r>
              <a:rPr lang="en-US" baseline="0" dirty="0" smtClean="0"/>
              <a:t> most people with ID/DD etc. weren’t served by VR – they weren’t seen as “feasible”</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13</a:t>
            </a:fld>
            <a:endParaRPr lang="en-US"/>
          </a:p>
        </p:txBody>
      </p:sp>
    </p:spTree>
    <p:extLst>
      <p:ext uri="{BB962C8B-B14F-4D97-AF65-F5344CB8AC3E}">
        <p14:creationId xmlns:p14="http://schemas.microsoft.com/office/powerpoint/2010/main" val="173984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DD/ID and had some work capability, you would probably be referred to</a:t>
            </a:r>
            <a:r>
              <a:rPr lang="en-US" baseline="0" dirty="0" smtClean="0"/>
              <a:t> a sheltered workshop.  That was considered a GOOD outcome –otherwise, you’d be sent to a work activity center.  Very few people received the services they needed to be successful in competitive employment.   In general, people were served by EITHER VR OR DD – not both.</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14</a:t>
            </a:fld>
            <a:endParaRPr lang="en-US"/>
          </a:p>
        </p:txBody>
      </p:sp>
    </p:spTree>
    <p:extLst>
      <p:ext uri="{BB962C8B-B14F-4D97-AF65-F5344CB8AC3E}">
        <p14:creationId xmlns:p14="http://schemas.microsoft.com/office/powerpoint/2010/main" val="386239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15</a:t>
            </a:fld>
            <a:endParaRPr lang="en-US"/>
          </a:p>
        </p:txBody>
      </p:sp>
    </p:spTree>
    <p:extLst>
      <p:ext uri="{BB962C8B-B14F-4D97-AF65-F5344CB8AC3E}">
        <p14:creationId xmlns:p14="http://schemas.microsoft.com/office/powerpoint/2010/main" val="361450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quick look at each of these, starting with Marc Gold</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16</a:t>
            </a:fld>
            <a:endParaRPr lang="en-US"/>
          </a:p>
        </p:txBody>
      </p:sp>
    </p:spTree>
    <p:extLst>
      <p:ext uri="{BB962C8B-B14F-4D97-AF65-F5344CB8AC3E}">
        <p14:creationId xmlns:p14="http://schemas.microsoft.com/office/powerpoint/2010/main" val="255283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quick look at each of these, starting with Marc Gold</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17</a:t>
            </a:fld>
            <a:endParaRPr lang="en-US"/>
          </a:p>
        </p:txBody>
      </p:sp>
    </p:spTree>
    <p:extLst>
      <p:ext uri="{BB962C8B-B14F-4D97-AF65-F5344CB8AC3E}">
        <p14:creationId xmlns:p14="http://schemas.microsoft.com/office/powerpoint/2010/main" val="255283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quick look at each of these, starting with Marc Gold</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18</a:t>
            </a:fld>
            <a:endParaRPr lang="en-US"/>
          </a:p>
        </p:txBody>
      </p:sp>
    </p:spTree>
    <p:extLst>
      <p:ext uri="{BB962C8B-B14F-4D97-AF65-F5344CB8AC3E}">
        <p14:creationId xmlns:p14="http://schemas.microsoft.com/office/powerpoint/2010/main" val="255283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 HOW MANY OF YOU  HAVE HEARD OF MARC</a:t>
            </a:r>
            <a:r>
              <a:rPr lang="en-US" baseline="0" dirty="0" smtClean="0"/>
              <a:t> GOLD?</a:t>
            </a:r>
          </a:p>
          <a:p>
            <a:endParaRPr lang="en-US" baseline="0" dirty="0" smtClean="0"/>
          </a:p>
          <a:p>
            <a:r>
              <a:rPr lang="en-US" dirty="0" smtClean="0"/>
              <a:t>Dr. Gold helped us see that our low expectations were</a:t>
            </a:r>
            <a:r>
              <a:rPr lang="en-US" baseline="0" dirty="0" smtClean="0"/>
              <a:t> one of the causes of poor outcomes.  Through his application of behavioral principles to structured teaching methods, he was able to teach people with very significant ID how to do very complex tasks.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19</a:t>
            </a:fld>
            <a:endParaRPr lang="en-US"/>
          </a:p>
        </p:txBody>
      </p:sp>
    </p:spTree>
    <p:extLst>
      <p:ext uri="{BB962C8B-B14F-4D97-AF65-F5344CB8AC3E}">
        <p14:creationId xmlns:p14="http://schemas.microsoft.com/office/powerpoint/2010/main" val="67615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influence – integrated</a:t>
            </a:r>
            <a:r>
              <a:rPr lang="en-US" baseline="0" dirty="0" smtClean="0"/>
              <a:t> education.  </a:t>
            </a:r>
            <a:r>
              <a:rPr lang="en-US" dirty="0" smtClean="0"/>
              <a:t>There were</a:t>
            </a:r>
            <a:r>
              <a:rPr lang="en-US" baseline="0" dirty="0" smtClean="0"/>
              <a:t> no kids with significant disabilities in my high school in 1968 when I graduated – no one in a wheelchair, no one with a service dog or white cane, no one with a sign language interpreter, and certainly no one with intellectual or developmental disabilities.  None.  94-142 required that school districts begin to provide equal access to education in the least restrictive environment – of course, we’re still struggling to make that work for all students, but at least we buy into the value behind the law.  What happened when kids with SD started to graduate from integrated school settings?  Increasing numbers of families said, “what do you mean Joey is going to a sheltered workshop?  Why should he be segregated now?”</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21</a:t>
            </a:fld>
            <a:endParaRPr lang="en-US"/>
          </a:p>
        </p:txBody>
      </p:sp>
    </p:spTree>
    <p:extLst>
      <p:ext uri="{BB962C8B-B14F-4D97-AF65-F5344CB8AC3E}">
        <p14:creationId xmlns:p14="http://schemas.microsoft.com/office/powerpoint/2010/main" val="336943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programs in places like Virginia Commonwealth University, the University of Oregon, and the UW (which is where I got my start) experimented with helping people with SD train for and access jobs in the community, blending funds from VR and DD.  Many of these were individuals who were coming from sheltered</a:t>
            </a:r>
            <a:r>
              <a:rPr lang="en-US" baseline="0" dirty="0" smtClean="0"/>
              <a:t> workshops; some of the people we worked with stayed in food service jobs for 25+ years.</a:t>
            </a:r>
          </a:p>
          <a:p>
            <a:endParaRPr lang="en-US" baseline="0" dirty="0" smtClean="0"/>
          </a:p>
          <a:p>
            <a:r>
              <a:rPr lang="en-US" baseline="0" dirty="0" smtClean="0"/>
              <a:t>Success in helping people access jobs led to the realization that many people continued to need support in order to maintain employment as well as to access it.  One strength of these university-based projects is that we all collected a lot of data – we could show our funding partners just how long people stayed in jobs, how often they needed to get new jobs, and how many hours of service we were providing in order to help people stay employed.  This helped pave the way for funding of ongoing supports.</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22</a:t>
            </a:fld>
            <a:endParaRPr lang="en-US"/>
          </a:p>
        </p:txBody>
      </p:sp>
    </p:spTree>
    <p:extLst>
      <p:ext uri="{BB962C8B-B14F-4D97-AF65-F5344CB8AC3E}">
        <p14:creationId xmlns:p14="http://schemas.microsoft.com/office/powerpoint/2010/main" val="264932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WIOA says</a:t>
            </a:r>
          </a:p>
          <a:p>
            <a:r>
              <a:rPr lang="en-US" dirty="0" smtClean="0"/>
              <a:t>Workforce Opportunity and Innovation Act of 2014</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4</a:t>
            </a:fld>
            <a:endParaRPr lang="en-US"/>
          </a:p>
        </p:txBody>
      </p:sp>
    </p:spTree>
    <p:extLst>
      <p:ext uri="{BB962C8B-B14F-4D97-AF65-F5344CB8AC3E}">
        <p14:creationId xmlns:p14="http://schemas.microsoft.com/office/powerpoint/2010/main" val="221856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RSA built an added incentive</a:t>
            </a:r>
            <a:r>
              <a:rPr lang="en-US" baseline="0" dirty="0" smtClean="0"/>
              <a:t> for state VR agencies to jump into supported employment – no state match requirement</a:t>
            </a:r>
          </a:p>
          <a:p>
            <a:r>
              <a:rPr lang="en-US" dirty="0" smtClean="0"/>
              <a:t>Since then, of course, the number of VR participants with DD/ID and MH disabilities has grown tremendously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23</a:t>
            </a:fld>
            <a:endParaRPr lang="en-US"/>
          </a:p>
        </p:txBody>
      </p:sp>
    </p:spTree>
    <p:extLst>
      <p:ext uri="{BB962C8B-B14F-4D97-AF65-F5344CB8AC3E}">
        <p14:creationId xmlns:p14="http://schemas.microsoft.com/office/powerpoint/2010/main" val="264328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search?</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24</a:t>
            </a:fld>
            <a:endParaRPr lang="en-US"/>
          </a:p>
        </p:txBody>
      </p:sp>
    </p:spTree>
    <p:extLst>
      <p:ext uri="{BB962C8B-B14F-4D97-AF65-F5344CB8AC3E}">
        <p14:creationId xmlns:p14="http://schemas.microsoft.com/office/powerpoint/2010/main" val="216109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capable you are, if you’re not in the right job you’re not going to be happy.</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25</a:t>
            </a:fld>
            <a:endParaRPr lang="en-US"/>
          </a:p>
        </p:txBody>
      </p:sp>
    </p:spTree>
    <p:extLst>
      <p:ext uri="{BB962C8B-B14F-4D97-AF65-F5344CB8AC3E}">
        <p14:creationId xmlns:p14="http://schemas.microsoft.com/office/powerpoint/2010/main" val="295869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Pam and her boss at her retirement</a:t>
            </a:r>
            <a:r>
              <a:rPr lang="en-US" baseline="0" dirty="0" smtClean="0"/>
              <a:t> party after working at </a:t>
            </a:r>
            <a:r>
              <a:rPr lang="en-US" baseline="0" dirty="0" err="1" smtClean="0"/>
              <a:t>Pagliacci</a:t>
            </a:r>
            <a:r>
              <a:rPr lang="en-US" baseline="0" dirty="0" smtClean="0"/>
              <a:t> Pizza in Seattle for 25 years.  She is one of the first people I helped get a job.  When she started with our program, she had finished school but had no work experience.  It took us a while to find the right fit for her – I think this was the fourth placement we tried.  The services we provided included:</a:t>
            </a:r>
          </a:p>
          <a:p>
            <a:endParaRPr lang="en-US" baseline="0" dirty="0" smtClean="0"/>
          </a:p>
          <a:p>
            <a:r>
              <a:rPr lang="en-US" baseline="0" dirty="0" smtClean="0"/>
              <a:t>Job development – contacting and exploring potential employers on her behalf</a:t>
            </a:r>
          </a:p>
          <a:p>
            <a:r>
              <a:rPr lang="en-US" baseline="0" dirty="0" smtClean="0"/>
              <a:t>Job modification and accommodation</a:t>
            </a:r>
          </a:p>
          <a:p>
            <a:r>
              <a:rPr lang="en-US" baseline="0" dirty="0" smtClean="0"/>
              <a:t>Skill development – both vocational and social</a:t>
            </a:r>
          </a:p>
          <a:p>
            <a:r>
              <a:rPr lang="en-US" baseline="0" dirty="0" smtClean="0"/>
              <a:t>Coordinating communication between her family and her employer</a:t>
            </a:r>
          </a:p>
          <a:p>
            <a:r>
              <a:rPr lang="en-US" baseline="0" dirty="0" err="1" smtClean="0"/>
              <a:t>Reintervention</a:t>
            </a:r>
            <a:r>
              <a:rPr lang="en-US" baseline="0" dirty="0" smtClean="0"/>
              <a:t> when her supervisor changed</a:t>
            </a:r>
          </a:p>
          <a:p>
            <a:endParaRPr lang="en-US" baseline="0" dirty="0" smtClean="0"/>
          </a:p>
        </p:txBody>
      </p:sp>
      <p:sp>
        <p:nvSpPr>
          <p:cNvPr id="4" name="Slide Number Placeholder 3"/>
          <p:cNvSpPr>
            <a:spLocks noGrp="1"/>
          </p:cNvSpPr>
          <p:nvPr>
            <p:ph type="sldNum" sz="quarter" idx="10"/>
          </p:nvPr>
        </p:nvSpPr>
        <p:spPr/>
        <p:txBody>
          <a:bodyPr/>
          <a:lstStyle/>
          <a:p>
            <a:fld id="{4C5F1115-B9A9-4DED-B454-6F45EE9B2087}" type="slidenum">
              <a:rPr lang="en-US" smtClean="0"/>
              <a:t>26</a:t>
            </a:fld>
            <a:endParaRPr lang="en-US"/>
          </a:p>
        </p:txBody>
      </p:sp>
    </p:spTree>
    <p:extLst>
      <p:ext uri="{BB962C8B-B14F-4D97-AF65-F5344CB8AC3E}">
        <p14:creationId xmlns:p14="http://schemas.microsoft.com/office/powerpoint/2010/main" val="128594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Pam was an easy one in some ways – she had many disability</a:t>
            </a:r>
            <a:r>
              <a:rPr lang="en-US" baseline="0" dirty="0" smtClean="0"/>
              <a:t> limitations, but good family support, a good work ethic, and a nice personality.  Lester was a bit more challenging.  I don’t have a picture of him but I wanted to include him because he presented some different challenges than Pam.  </a:t>
            </a:r>
          </a:p>
          <a:p>
            <a:endParaRPr lang="en-US" baseline="0" dirty="0" smtClean="0"/>
          </a:p>
          <a:p>
            <a:r>
              <a:rPr lang="en-US" baseline="0" dirty="0" smtClean="0"/>
              <a:t>Lester’s disability involved mental health – he had a thought disorder that caused him to have difficulty processing information and also to behave in some unusual ways.  We were finally successful in finding him a job in a school district book warehouse.  There was some interesting negotiations that had to happen with the supervisor – Lester’s delusions required him to sprinkle baking soda across the thresholds of the warehouse every morning “to keep the devils out.”  We were able to negotiate this accommodation, as long as he vacuumed it up at the end of his work day.  </a:t>
            </a:r>
          </a:p>
          <a:p>
            <a:endParaRPr lang="en-US" baseline="0" dirty="0" smtClean="0"/>
          </a:p>
          <a:p>
            <a:r>
              <a:rPr lang="en-US" baseline="0" dirty="0" smtClean="0"/>
              <a:t>The kind of services we provided for Lester included:</a:t>
            </a:r>
          </a:p>
          <a:p>
            <a:r>
              <a:rPr lang="en-US" baseline="0" dirty="0" smtClean="0"/>
              <a:t>Job development and also support for him visiting potential workplaces to assess his comfort</a:t>
            </a:r>
          </a:p>
          <a:p>
            <a:r>
              <a:rPr lang="en-US" baseline="0" dirty="0" smtClean="0"/>
              <a:t>Lots of training and reassurance for the supervisor</a:t>
            </a:r>
          </a:p>
          <a:p>
            <a:r>
              <a:rPr lang="en-US" baseline="0" dirty="0" smtClean="0"/>
              <a:t>Negotiating accommodations like written job assignments (as well as the white powder)</a:t>
            </a:r>
          </a:p>
          <a:p>
            <a:r>
              <a:rPr lang="en-US" baseline="0" dirty="0" smtClean="0"/>
              <a:t>After Lester had been working for a while, he became too ill to work for a few weeks – we worked with the employer to coordinate his return to work and to provide a brief period of retraining and extra support.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27</a:t>
            </a:fld>
            <a:endParaRPr lang="en-US"/>
          </a:p>
        </p:txBody>
      </p:sp>
    </p:spTree>
    <p:extLst>
      <p:ext uri="{BB962C8B-B14F-4D97-AF65-F5344CB8AC3E}">
        <p14:creationId xmlns:p14="http://schemas.microsoft.com/office/powerpoint/2010/main" val="79790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doesn’t give us much structure</a:t>
            </a:r>
            <a:r>
              <a:rPr lang="en-US" baseline="0" dirty="0" smtClean="0"/>
              <a:t> here – remember, services are supposed to be individualized?  Every individual and every job situation are different – one person might benefit from lots of intensive support on the job, another might not need any assistance to start working, but need some help dealing with challenges that arise after she’s been on the job for a while.</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28</a:t>
            </a:fld>
            <a:endParaRPr lang="en-US"/>
          </a:p>
        </p:txBody>
      </p:sp>
    </p:spTree>
    <p:extLst>
      <p:ext uri="{BB962C8B-B14F-4D97-AF65-F5344CB8AC3E}">
        <p14:creationId xmlns:p14="http://schemas.microsoft.com/office/powerpoint/2010/main" val="354409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 HAVE ANY OF YOU EVER DONE JOB COACHING?</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29</a:t>
            </a:fld>
            <a:endParaRPr lang="en-US"/>
          </a:p>
        </p:txBody>
      </p:sp>
    </p:spTree>
    <p:extLst>
      <p:ext uri="{BB962C8B-B14F-4D97-AF65-F5344CB8AC3E}">
        <p14:creationId xmlns:p14="http://schemas.microsoft.com/office/powerpoint/2010/main" val="1433324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of variability based on the</a:t>
            </a:r>
            <a:r>
              <a:rPr lang="en-US" baseline="0" dirty="0" smtClean="0"/>
              <a:t> needs of the employee, what other resources are available, the demands of the job, and so on.  Good supported employment providers know how to help in a lot of different ways.</a:t>
            </a:r>
          </a:p>
          <a:p>
            <a:endParaRPr lang="en-US" baseline="0" dirty="0" smtClean="0"/>
          </a:p>
          <a:p>
            <a:r>
              <a:rPr lang="en-US" baseline="0" dirty="0" smtClean="0"/>
              <a:t>Eric story</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30</a:t>
            </a:fld>
            <a:endParaRPr lang="en-US"/>
          </a:p>
        </p:txBody>
      </p:sp>
    </p:spTree>
    <p:extLst>
      <p:ext uri="{BB962C8B-B14F-4D97-AF65-F5344CB8AC3E}">
        <p14:creationId xmlns:p14="http://schemas.microsoft.com/office/powerpoint/2010/main" val="108261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$64,000</a:t>
            </a:r>
            <a:r>
              <a:rPr lang="en-US" baseline="0" dirty="0" smtClean="0"/>
              <a:t> question!  How do we braid – not blend – available funding so that people get the support they need to get employed and stay employed?</a:t>
            </a:r>
          </a:p>
          <a:p>
            <a:endParaRPr lang="en-US" baseline="0" dirty="0" smtClean="0"/>
          </a:p>
          <a:p>
            <a:r>
              <a:rPr lang="en-US" baseline="0" dirty="0" smtClean="0"/>
              <a:t>Let’s look at the flow.</a:t>
            </a:r>
          </a:p>
        </p:txBody>
      </p:sp>
      <p:sp>
        <p:nvSpPr>
          <p:cNvPr id="4" name="Slide Number Placeholder 3"/>
          <p:cNvSpPr>
            <a:spLocks noGrp="1"/>
          </p:cNvSpPr>
          <p:nvPr>
            <p:ph type="sldNum" sz="quarter" idx="10"/>
          </p:nvPr>
        </p:nvSpPr>
        <p:spPr/>
        <p:txBody>
          <a:bodyPr/>
          <a:lstStyle/>
          <a:p>
            <a:fld id="{4C5F1115-B9A9-4DED-B454-6F45EE9B2087}" type="slidenum">
              <a:rPr lang="en-US" smtClean="0"/>
              <a:t>31</a:t>
            </a:fld>
            <a:endParaRPr lang="en-US"/>
          </a:p>
        </p:txBody>
      </p:sp>
    </p:spTree>
    <p:extLst>
      <p:ext uri="{BB962C8B-B14F-4D97-AF65-F5344CB8AC3E}">
        <p14:creationId xmlns:p14="http://schemas.microsoft.com/office/powerpoint/2010/main" val="4235997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closer look at placement, training/support, and extended services</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32</a:t>
            </a:fld>
            <a:endParaRPr lang="en-US"/>
          </a:p>
        </p:txBody>
      </p:sp>
    </p:spTree>
    <p:extLst>
      <p:ext uri="{BB962C8B-B14F-4D97-AF65-F5344CB8AC3E}">
        <p14:creationId xmlns:p14="http://schemas.microsoft.com/office/powerpoint/2010/main" val="426191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WIOA says</a:t>
            </a:r>
          </a:p>
          <a:p>
            <a:r>
              <a:rPr lang="en-US" dirty="0" smtClean="0"/>
              <a:t>Workforce Opportunity and Innovation Act of 2014</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5</a:t>
            </a:fld>
            <a:endParaRPr lang="en-US"/>
          </a:p>
        </p:txBody>
      </p:sp>
    </p:spTree>
    <p:extLst>
      <p:ext uri="{BB962C8B-B14F-4D97-AF65-F5344CB8AC3E}">
        <p14:creationId xmlns:p14="http://schemas.microsoft.com/office/powerpoint/2010/main" val="2218562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closer look at placement, training/support, and extended services</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33</a:t>
            </a:fld>
            <a:endParaRPr lang="en-US"/>
          </a:p>
        </p:txBody>
      </p:sp>
    </p:spTree>
    <p:extLst>
      <p:ext uri="{BB962C8B-B14F-4D97-AF65-F5344CB8AC3E}">
        <p14:creationId xmlns:p14="http://schemas.microsoft.com/office/powerpoint/2010/main" val="4261911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not everyone is going to need all these services.</a:t>
            </a:r>
            <a:r>
              <a:rPr lang="en-US" baseline="0" dirty="0" smtClean="0"/>
              <a:t>  Some people may be able to find their own job; others may need lots and lots of help.  I remember working with a young lady who was sure she wanted to work with cows…</a:t>
            </a:r>
          </a:p>
          <a:p>
            <a:endParaRPr lang="en-US" baseline="0" dirty="0" smtClean="0"/>
          </a:p>
          <a:p>
            <a:r>
              <a:rPr lang="en-US" baseline="0" dirty="0" smtClean="0"/>
              <a:t>Some people like Pam don’t need much help adjusting to the workplace culture and developing relationships with others on the job, while in other cases there may need to be a lot of modeling, skill development, and educating others in the workplace</a:t>
            </a:r>
          </a:p>
          <a:p>
            <a:endParaRPr lang="en-US" baseline="0" dirty="0" smtClean="0"/>
          </a:p>
          <a:p>
            <a:r>
              <a:rPr lang="en-US" baseline="0" dirty="0" smtClean="0"/>
              <a:t>The new law – WIOA – states that this time period where VR is providing services should not extend beyond 24 months “except that period may be extended, if necessary, in order to achieve the employment outcome.”</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34</a:t>
            </a:fld>
            <a:endParaRPr lang="en-US"/>
          </a:p>
        </p:txBody>
      </p:sp>
    </p:spTree>
    <p:extLst>
      <p:ext uri="{BB962C8B-B14F-4D97-AF65-F5344CB8AC3E}">
        <p14:creationId xmlns:p14="http://schemas.microsoft.com/office/powerpoint/2010/main" val="216809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part that needs to be included in the IPE – the</a:t>
            </a:r>
            <a:r>
              <a:rPr lang="en-US" baseline="0" dirty="0" smtClean="0"/>
              <a:t> person NEEDS support, so where it is going to come from?</a:t>
            </a:r>
          </a:p>
          <a:p>
            <a:r>
              <a:rPr lang="en-US" baseline="0" dirty="0" smtClean="0"/>
              <a:t>Most often DD or MH provides ongoing support services using Medicaid waiver $$ or state funds.</a:t>
            </a:r>
          </a:p>
          <a:p>
            <a:r>
              <a:rPr lang="en-US" baseline="0" dirty="0" smtClean="0"/>
              <a:t>Other possibilities – natural supports.  Private pay.  WRAP.</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35</a:t>
            </a:fld>
            <a:endParaRPr lang="en-US"/>
          </a:p>
        </p:txBody>
      </p:sp>
    </p:spTree>
    <p:extLst>
      <p:ext uri="{BB962C8B-B14F-4D97-AF65-F5344CB8AC3E}">
        <p14:creationId xmlns:p14="http://schemas.microsoft.com/office/powerpoint/2010/main" val="118375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important words here!</a:t>
            </a:r>
          </a:p>
          <a:p>
            <a:r>
              <a:rPr lang="en-US" dirty="0" smtClean="0"/>
              <a:t>Competitive</a:t>
            </a:r>
            <a:r>
              <a:rPr lang="en-US" baseline="0" dirty="0" smtClean="0"/>
              <a:t> – jobs that are open to others in the community</a:t>
            </a:r>
          </a:p>
          <a:p>
            <a:r>
              <a:rPr lang="en-US" baseline="0" dirty="0" smtClean="0"/>
              <a:t>Integrated – working with individuals with and without disabilities, beyond those who are paid to provide services.</a:t>
            </a:r>
          </a:p>
          <a:p>
            <a:endParaRPr lang="en-US" baseline="0" dirty="0" smtClean="0"/>
          </a:p>
          <a:p>
            <a:r>
              <a:rPr lang="en-US" baseline="0" dirty="0" smtClean="0"/>
              <a:t>This can include </a:t>
            </a:r>
            <a:r>
              <a:rPr lang="en-US" dirty="0" smtClean="0"/>
              <a:t>customized employment, or employment in an integrated work setting in which individuals are working on a short-term basis toward competitive integrated employment</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6</a:t>
            </a:fld>
            <a:endParaRPr lang="en-US"/>
          </a:p>
        </p:txBody>
      </p:sp>
    </p:spTree>
    <p:extLst>
      <p:ext uri="{BB962C8B-B14F-4D97-AF65-F5344CB8AC3E}">
        <p14:creationId xmlns:p14="http://schemas.microsoft.com/office/powerpoint/2010/main" val="347769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Individualized and customized – not just one size fits all</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7</a:t>
            </a:fld>
            <a:endParaRPr lang="en-US"/>
          </a:p>
        </p:txBody>
      </p:sp>
    </p:spTree>
    <p:extLst>
      <p:ext uri="{BB962C8B-B14F-4D97-AF65-F5344CB8AC3E}">
        <p14:creationId xmlns:p14="http://schemas.microsoft.com/office/powerpoint/2010/main" val="347769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Consistent with strengths, abilities, interests, informed choice – individualized services, not an automatic referral to the local sheltered workshop or whatever.</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8</a:t>
            </a:fld>
            <a:endParaRPr lang="en-US"/>
          </a:p>
        </p:txBody>
      </p:sp>
    </p:spTree>
    <p:extLst>
      <p:ext uri="{BB962C8B-B14F-4D97-AF65-F5344CB8AC3E}">
        <p14:creationId xmlns:p14="http://schemas.microsoft.com/office/powerpoint/2010/main" val="347769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that mean has not historically occurred</a:t>
            </a:r>
            <a:r>
              <a:rPr lang="en-US" baseline="0" dirty="0" smtClean="0"/>
              <a:t> for a specific individual?  No, for individuals like that.</a:t>
            </a:r>
          </a:p>
          <a:p>
            <a:r>
              <a:rPr lang="en-US" baseline="0" dirty="0" smtClean="0"/>
              <a:t>Interrupted or intermittent – think about folks with disabilities like bipolar</a:t>
            </a:r>
          </a:p>
          <a:p>
            <a:endParaRPr lang="en-US" baseline="0" dirty="0" smtClean="0"/>
          </a:p>
        </p:txBody>
      </p:sp>
      <p:sp>
        <p:nvSpPr>
          <p:cNvPr id="4" name="Slide Number Placeholder 3"/>
          <p:cNvSpPr>
            <a:spLocks noGrp="1"/>
          </p:cNvSpPr>
          <p:nvPr>
            <p:ph type="sldNum" sz="quarter" idx="10"/>
          </p:nvPr>
        </p:nvSpPr>
        <p:spPr/>
        <p:txBody>
          <a:bodyPr/>
          <a:lstStyle/>
          <a:p>
            <a:fld id="{4C5F1115-B9A9-4DED-B454-6F45EE9B2087}" type="slidenum">
              <a:rPr lang="en-US" smtClean="0"/>
              <a:t>9</a:t>
            </a:fld>
            <a:endParaRPr lang="en-US"/>
          </a:p>
        </p:txBody>
      </p:sp>
    </p:spTree>
    <p:extLst>
      <p:ext uri="{BB962C8B-B14F-4D97-AF65-F5344CB8AC3E}">
        <p14:creationId xmlns:p14="http://schemas.microsoft.com/office/powerpoint/2010/main" val="134781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Notice that it’s not a specific diagnosis or condition that’s specified – it’s all about the need for support due to the nature and severity of disability.  Think about it – if you have a physical disability (use Mark </a:t>
            </a:r>
            <a:r>
              <a:rPr lang="en-US" baseline="0" dirty="0" err="1" smtClean="0"/>
              <a:t>Fristo</a:t>
            </a:r>
            <a:r>
              <a:rPr lang="en-US" baseline="0" dirty="0" smtClean="0"/>
              <a:t> as example), once the physical accommodations are made, the person can compete on a level plain with employees without disabilities.  If you have something like mental illness, intellectual disability, or traumatic brain injury, your disability may pose challenges on the job for as long as you’re working – dealing with changes on the job, new supervisors or tasks, changes in health or personal life, transportation, housing – just about anything can upset the balance that’s established.</a:t>
            </a:r>
          </a:p>
          <a:p>
            <a:endParaRPr lang="en-US" baseline="0" dirty="0" smtClean="0"/>
          </a:p>
          <a:p>
            <a:r>
              <a:rPr lang="en-US" baseline="0" dirty="0" smtClean="0"/>
              <a:t>To some degree, the need for SE is a judgment call, and your information may be limited.  Some people obviously need it; others end up there after being unsuccessful trying independent employment.</a:t>
            </a:r>
          </a:p>
        </p:txBody>
      </p:sp>
      <p:sp>
        <p:nvSpPr>
          <p:cNvPr id="4" name="Slide Number Placeholder 3"/>
          <p:cNvSpPr>
            <a:spLocks noGrp="1"/>
          </p:cNvSpPr>
          <p:nvPr>
            <p:ph type="sldNum" sz="quarter" idx="10"/>
          </p:nvPr>
        </p:nvSpPr>
        <p:spPr/>
        <p:txBody>
          <a:bodyPr/>
          <a:lstStyle/>
          <a:p>
            <a:fld id="{4C5F1115-B9A9-4DED-B454-6F45EE9B2087}" type="slidenum">
              <a:rPr lang="en-US" smtClean="0"/>
              <a:t>10</a:t>
            </a:fld>
            <a:endParaRPr lang="en-US"/>
          </a:p>
        </p:txBody>
      </p:sp>
    </p:spTree>
    <p:extLst>
      <p:ext uri="{BB962C8B-B14F-4D97-AF65-F5344CB8AC3E}">
        <p14:creationId xmlns:p14="http://schemas.microsoft.com/office/powerpoint/2010/main" val="134781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during WW</a:t>
            </a:r>
            <a:r>
              <a:rPr lang="en-US" baseline="0" dirty="0" smtClean="0"/>
              <a:t> I?  People were surviving, couldn’t return to farming and manufacturing jobs</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11</a:t>
            </a:fld>
            <a:endParaRPr lang="en-US"/>
          </a:p>
        </p:txBody>
      </p:sp>
    </p:spTree>
    <p:extLst>
      <p:ext uri="{BB962C8B-B14F-4D97-AF65-F5344CB8AC3E}">
        <p14:creationId xmlns:p14="http://schemas.microsoft.com/office/powerpoint/2010/main" val="342180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4ECE2F5-957F-46B5-86E7-7C242A311437}" type="datetimeFigureOut">
              <a:rPr lang="en-US" smtClean="0"/>
              <a:t>10/4/2016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4232525-5EED-45AF-9AA3-02EC60BEA3E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ECE2F5-957F-46B5-86E7-7C242A311437}"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ECE2F5-957F-46B5-86E7-7C242A311437}"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ECE2F5-957F-46B5-86E7-7C242A311437}"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ECE2F5-957F-46B5-86E7-7C242A311437}"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4232525-5EED-45AF-9AA3-02EC60BEA3E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ECE2F5-957F-46B5-86E7-7C242A311437}"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ECE2F5-957F-46B5-86E7-7C242A311437}"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ECE2F5-957F-46B5-86E7-7C242A311437}"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CE2F5-957F-46B5-86E7-7C242A311437}"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ECE2F5-957F-46B5-86E7-7C242A311437}"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ECE2F5-957F-46B5-86E7-7C242A311437}"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2525-5EED-45AF-9AA3-02EC60BEA3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ECE2F5-957F-46B5-86E7-7C242A311437}" type="datetimeFigureOut">
              <a:rPr lang="en-US" smtClean="0"/>
              <a:t>10/4/2016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4232525-5EED-45AF-9AA3-02EC60BEA3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rchardhill.ac.uk/supported-employ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772400" cy="1470025"/>
          </a:xfrm>
        </p:spPr>
        <p:txBody>
          <a:bodyPr>
            <a:noAutofit/>
          </a:bodyPr>
          <a:lstStyle/>
          <a:p>
            <a:r>
              <a:rPr lang="en-US" sz="4000" dirty="0" smtClean="0">
                <a:solidFill>
                  <a:srgbClr val="FFC000"/>
                </a:solidFill>
              </a:rPr>
              <a:t>An Outsider’s Explanation of Supported Employment</a:t>
            </a:r>
            <a:endParaRPr lang="en-US" sz="4000" dirty="0">
              <a:solidFill>
                <a:srgbClr val="FFC000"/>
              </a:solidFill>
            </a:endParaRPr>
          </a:p>
        </p:txBody>
      </p:sp>
      <p:sp>
        <p:nvSpPr>
          <p:cNvPr id="3" name="Subtitle 2"/>
          <p:cNvSpPr>
            <a:spLocks noGrp="1"/>
          </p:cNvSpPr>
          <p:nvPr>
            <p:ph type="subTitle" idx="1"/>
          </p:nvPr>
        </p:nvSpPr>
        <p:spPr>
          <a:xfrm>
            <a:off x="609600" y="5896181"/>
            <a:ext cx="3276600" cy="585355"/>
          </a:xfrm>
        </p:spPr>
        <p:txBody>
          <a:bodyPr>
            <a:normAutofit/>
          </a:bodyPr>
          <a:lstStyle/>
          <a:p>
            <a:r>
              <a:rPr lang="en-US" sz="1100" b="1" dirty="0" smtClean="0">
                <a:hlinkClick r:id="rId3"/>
              </a:rPr>
              <a:t>http://www.orchardhill.ac.uk/supported-employment</a:t>
            </a:r>
            <a:r>
              <a:rPr lang="en-US" sz="1600" b="1" dirty="0" smtClean="0">
                <a:hlinkClick r:id="rId3"/>
              </a:rPr>
              <a:t>/</a:t>
            </a:r>
            <a:r>
              <a:rPr lang="en-US" sz="1600" b="1" dirty="0" smtClean="0"/>
              <a:t> </a:t>
            </a:r>
            <a:endParaRPr lang="en-US" sz="1600" b="1" dirty="0"/>
          </a:p>
        </p:txBody>
      </p:sp>
      <p:pic>
        <p:nvPicPr>
          <p:cNvPr id="1026" name="Picture 2" descr="SupportedEmploy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09800"/>
            <a:ext cx="3914775" cy="4270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2971800"/>
            <a:ext cx="2590800" cy="2616101"/>
          </a:xfrm>
          <a:prstGeom prst="rect">
            <a:avLst/>
          </a:prstGeom>
          <a:noFill/>
        </p:spPr>
        <p:txBody>
          <a:bodyPr wrap="square" rtlCol="0">
            <a:spAutoFit/>
          </a:bodyPr>
          <a:lstStyle/>
          <a:p>
            <a:pPr>
              <a:spcBef>
                <a:spcPts val="1200"/>
              </a:spcBef>
            </a:pPr>
            <a:r>
              <a:rPr lang="en-US" sz="2400" b="1" dirty="0" smtClean="0"/>
              <a:t>Laurie Ford</a:t>
            </a:r>
          </a:p>
          <a:p>
            <a:pPr>
              <a:spcBef>
                <a:spcPts val="1200"/>
              </a:spcBef>
            </a:pPr>
            <a:r>
              <a:rPr lang="en-US" sz="2000" dirty="0" smtClean="0"/>
              <a:t>Center for Continuing Education in Rehabilitation</a:t>
            </a:r>
          </a:p>
          <a:p>
            <a:pPr>
              <a:spcBef>
                <a:spcPts val="1200"/>
              </a:spcBef>
            </a:pPr>
            <a:r>
              <a:rPr lang="en-US" sz="2000" dirty="0" smtClean="0"/>
              <a:t>University of Washington</a:t>
            </a:r>
            <a:endParaRPr lang="en-US" sz="2000" dirty="0"/>
          </a:p>
        </p:txBody>
      </p:sp>
    </p:spTree>
    <p:extLst>
      <p:ext uri="{BB962C8B-B14F-4D97-AF65-F5344CB8AC3E}">
        <p14:creationId xmlns:p14="http://schemas.microsoft.com/office/powerpoint/2010/main" val="2221746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For individuals with the most significant disabilities</a:t>
            </a:r>
            <a:endParaRPr lang="en-US" dirty="0">
              <a:solidFill>
                <a:srgbClr val="FFC000"/>
              </a:solidFill>
            </a:endParaRPr>
          </a:p>
        </p:txBody>
      </p:sp>
      <p:sp>
        <p:nvSpPr>
          <p:cNvPr id="3" name="Content Placeholder 2"/>
          <p:cNvSpPr>
            <a:spLocks noGrp="1"/>
          </p:cNvSpPr>
          <p:nvPr>
            <p:ph idx="1"/>
          </p:nvPr>
        </p:nvSpPr>
        <p:spPr>
          <a:xfrm>
            <a:off x="457200" y="1828800"/>
            <a:ext cx="7772400" cy="4297363"/>
          </a:xfrm>
        </p:spPr>
        <p:txBody>
          <a:bodyPr>
            <a:normAutofit fontScale="92500" lnSpcReduction="20000"/>
          </a:bodyPr>
          <a:lstStyle/>
          <a:p>
            <a:r>
              <a:rPr lang="en-US" sz="3200" dirty="0"/>
              <a:t>F</a:t>
            </a:r>
            <a:r>
              <a:rPr lang="en-US" sz="3200" dirty="0" smtClean="0"/>
              <a:t>or whom competitive integrated employment </a:t>
            </a:r>
            <a:r>
              <a:rPr lang="en-US" sz="3200" b="1" dirty="0" smtClean="0">
                <a:solidFill>
                  <a:srgbClr val="FF6600"/>
                </a:solidFill>
              </a:rPr>
              <a:t>has not historically occurred</a:t>
            </a:r>
            <a:r>
              <a:rPr lang="en-US" sz="3200" dirty="0" smtClean="0"/>
              <a:t>; or </a:t>
            </a:r>
            <a:r>
              <a:rPr lang="en-US" sz="3200" b="1" dirty="0" smtClean="0">
                <a:solidFill>
                  <a:srgbClr val="00B0F0"/>
                </a:solidFill>
              </a:rPr>
              <a:t>has been interrupted or intermittent </a:t>
            </a:r>
            <a:r>
              <a:rPr lang="en-US" sz="3200" dirty="0" smtClean="0"/>
              <a:t>as a result of a significant disability; and </a:t>
            </a:r>
          </a:p>
          <a:p>
            <a:endParaRPr lang="en-US" sz="3200" dirty="0" smtClean="0"/>
          </a:p>
          <a:p>
            <a:r>
              <a:rPr lang="en-US" sz="3200" dirty="0" smtClean="0"/>
              <a:t>Who, because of the nature and severity of their disability, need </a:t>
            </a:r>
            <a:r>
              <a:rPr lang="en-US" sz="3200" b="1" dirty="0" smtClean="0">
                <a:solidFill>
                  <a:srgbClr val="FFFF00"/>
                </a:solidFill>
              </a:rPr>
              <a:t>intensive supported employment services and extended services</a:t>
            </a:r>
            <a:endParaRPr lang="en-US" sz="3200" b="1" dirty="0">
              <a:solidFill>
                <a:srgbClr val="FFFF00"/>
              </a:solidFill>
            </a:endParaRPr>
          </a:p>
        </p:txBody>
      </p:sp>
    </p:spTree>
    <p:extLst>
      <p:ext uri="{BB962C8B-B14F-4D97-AF65-F5344CB8AC3E}">
        <p14:creationId xmlns:p14="http://schemas.microsoft.com/office/powerpoint/2010/main" val="370026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Where did it come from?</a:t>
            </a:r>
            <a:endParaRPr lang="en-US" dirty="0">
              <a:solidFill>
                <a:srgbClr val="FFC000"/>
              </a:solidFill>
            </a:endParaRPr>
          </a:p>
        </p:txBody>
      </p:sp>
      <p:sp>
        <p:nvSpPr>
          <p:cNvPr id="3" name="Content Placeholder 2"/>
          <p:cNvSpPr>
            <a:spLocks noGrp="1"/>
          </p:cNvSpPr>
          <p:nvPr>
            <p:ph idx="1"/>
          </p:nvPr>
        </p:nvSpPr>
        <p:spPr>
          <a:xfrm>
            <a:off x="457200" y="1905000"/>
            <a:ext cx="4648200" cy="4221163"/>
          </a:xfrm>
        </p:spPr>
        <p:txBody>
          <a:bodyPr>
            <a:normAutofit/>
          </a:bodyPr>
          <a:lstStyle/>
          <a:p>
            <a:r>
              <a:rPr lang="en-US" sz="2800" dirty="0" smtClean="0"/>
              <a:t>Original VR program was developed first for veterans, then for civilians with physical disabilities.  Hence the model – intensive, short term, “</a:t>
            </a:r>
            <a:r>
              <a:rPr lang="en-US" sz="2800" b="1" dirty="0" smtClean="0">
                <a:solidFill>
                  <a:srgbClr val="FF0000"/>
                </a:solidFill>
              </a:rPr>
              <a:t>re</a:t>
            </a:r>
            <a:r>
              <a:rPr lang="en-US" sz="2800" dirty="0" smtClean="0"/>
              <a:t>habilitative” services</a:t>
            </a:r>
            <a:endParaRPr lang="en-US" sz="2800" dirty="0"/>
          </a:p>
        </p:txBody>
      </p:sp>
      <p:pic>
        <p:nvPicPr>
          <p:cNvPr id="4" name="Picture 3" descr="http://upload.wikimedia.org/wikipedia/commons/thumb/c/c4/A_soldier_on_crutches_with_an_amputated_leg,_military_hospit_Wellcome_V0016811.jpg/492px-A_soldier_on_crutches_with_an_amputated_leg,_military_hospit_Wellcome_V0016811.jp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971800" cy="4005580"/>
          </a:xfrm>
          <a:prstGeom prst="rect">
            <a:avLst/>
          </a:prstGeom>
          <a:noFill/>
          <a:ln>
            <a:noFill/>
          </a:ln>
        </p:spPr>
      </p:pic>
    </p:spTree>
    <p:extLst>
      <p:ext uri="{BB962C8B-B14F-4D97-AF65-F5344CB8AC3E}">
        <p14:creationId xmlns:p14="http://schemas.microsoft.com/office/powerpoint/2010/main" val="270779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7696200" cy="2514599"/>
          </a:xfrm>
        </p:spPr>
        <p:txBody>
          <a:bodyPr>
            <a:normAutofit/>
          </a:bodyPr>
          <a:lstStyle/>
          <a:p>
            <a:pPr marL="137160" indent="0">
              <a:buNone/>
            </a:pPr>
            <a:r>
              <a:rPr lang="en-US" dirty="0" smtClean="0"/>
              <a:t>The “emotionally disturbed, and mentally retarded” (sic) were added to VR services in 1943 – but the model didn’t work very well for many people with the most significant disabilities.</a:t>
            </a:r>
          </a:p>
          <a:p>
            <a:endParaRPr lang="en-US" dirty="0"/>
          </a:p>
        </p:txBody>
      </p:sp>
    </p:spTree>
    <p:extLst>
      <p:ext uri="{BB962C8B-B14F-4D97-AF65-F5344CB8AC3E}">
        <p14:creationId xmlns:p14="http://schemas.microsoft.com/office/powerpoint/2010/main" val="164452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7696200" cy="2514599"/>
          </a:xfrm>
        </p:spPr>
        <p:txBody>
          <a:bodyPr>
            <a:normAutofit/>
          </a:bodyPr>
          <a:lstStyle/>
          <a:p>
            <a:pPr marL="137160" indent="0">
              <a:buNone/>
            </a:pPr>
            <a:r>
              <a:rPr lang="en-US" dirty="0" smtClean="0"/>
              <a:t>The “emotionally disturbed, and mentally retarded” (sic) were added to VR services in 1943 – but the model didn’t work very well for many people with the most significant disabilities.</a:t>
            </a:r>
          </a:p>
          <a:p>
            <a:endParaRPr lang="en-US" dirty="0"/>
          </a:p>
        </p:txBody>
      </p:sp>
      <p:sp>
        <p:nvSpPr>
          <p:cNvPr id="4" name="TextBox 3"/>
          <p:cNvSpPr txBox="1"/>
          <p:nvPr/>
        </p:nvSpPr>
        <p:spPr>
          <a:xfrm>
            <a:off x="4114800" y="3865274"/>
            <a:ext cx="4038600" cy="2062103"/>
          </a:xfrm>
          <a:prstGeom prst="rect">
            <a:avLst/>
          </a:prstGeom>
          <a:noFill/>
        </p:spPr>
        <p:txBody>
          <a:bodyPr wrap="square" rtlCol="0">
            <a:spAutoFit/>
          </a:bodyPr>
          <a:lstStyle/>
          <a:p>
            <a:pPr algn="ctr"/>
            <a:r>
              <a:rPr lang="en-US" sz="3200" i="1" dirty="0" smtClean="0"/>
              <a:t>“Place and pray” – drop ‘em off at the job and pray that all goes well! </a:t>
            </a:r>
            <a:endParaRPr lang="en-US" sz="3200" i="1" dirty="0"/>
          </a:p>
        </p:txBody>
      </p:sp>
      <p:pic>
        <p:nvPicPr>
          <p:cNvPr id="2051" name="Picture 3" descr="C:\Users\lhf4\AppData\Local\Microsoft\Windows\Temporary Internet Files\Content.IE5\RY4WXQ5K\praying-hands-2992-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19400"/>
            <a:ext cx="2362200" cy="366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C000"/>
                </a:solidFill>
              </a:rPr>
              <a:t>People with MSD had limited options before the end of the 1970’s</a:t>
            </a:r>
            <a:endParaRPr lang="en-US" sz="3200"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9234526"/>
              </p:ext>
            </p:extLst>
          </p:nvPr>
        </p:nvGraphicFramePr>
        <p:xfrm>
          <a:off x="381000" y="1828800"/>
          <a:ext cx="8229600" cy="4297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770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3810000" cy="4572000"/>
          </a:xfrm>
        </p:spPr>
        <p:txBody>
          <a:bodyPr>
            <a:normAutofit/>
          </a:bodyPr>
          <a:lstStyle/>
          <a:p>
            <a:pPr marL="0" indent="0" algn="ctr">
              <a:buNone/>
            </a:pPr>
            <a:r>
              <a:rPr lang="en-US" dirty="0" smtClean="0"/>
              <a:t>Three forces combined in the late 1970’s and early 1980’s to blow up our assumptions about employment for people with significant disabilities:</a:t>
            </a:r>
            <a:endParaRPr lang="en-US" b="1" dirty="0" smtClean="0"/>
          </a:p>
          <a:p>
            <a:endParaRPr lang="en-US" dirty="0"/>
          </a:p>
        </p:txBody>
      </p:sp>
      <p:pic>
        <p:nvPicPr>
          <p:cNvPr id="4" name="Picture 2" descr="C:\Users\lhf4\AppData\Local\Microsoft\Windows\Temporary Internet Files\Content.IE5\F11VUFE3\explosion_of_color_by_trekkie313-d21dwg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7606">
            <a:off x="3344230" y="1252687"/>
            <a:ext cx="5580189" cy="481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01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132782">
            <a:off x="363238" y="835321"/>
            <a:ext cx="6535404"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instruction based on behavioral principles (e.g. Marc Gold and Try Another Way)</a:t>
            </a:r>
            <a:endParaRPr lang="en-US" dirty="0"/>
          </a:p>
        </p:txBody>
      </p:sp>
      <p:pic>
        <p:nvPicPr>
          <p:cNvPr id="9" name="Picture 2" descr="C:\Users\lhf4\AppData\Local\Microsoft\Windows\Temporary Internet Files\Content.IE5\F11VUFE3\explosion_of_color_by_trekkie313-d21dwg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6081">
            <a:off x="5562600" y="2234566"/>
            <a:ext cx="3733359" cy="32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6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132782">
            <a:off x="363238" y="835321"/>
            <a:ext cx="6535404"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instruction based on behavioral principles (e.g. Marc Gold and Try Another Way)</a:t>
            </a:r>
            <a:endParaRPr lang="en-US" dirty="0"/>
          </a:p>
        </p:txBody>
      </p:sp>
      <p:sp>
        <p:nvSpPr>
          <p:cNvPr id="5" name="Right Arrow 4"/>
          <p:cNvSpPr/>
          <p:nvPr/>
        </p:nvSpPr>
        <p:spPr>
          <a:xfrm>
            <a:off x="362759" y="2971800"/>
            <a:ext cx="6342841"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Integrated education under PL 94-142</a:t>
            </a:r>
            <a:endParaRPr lang="en-US" sz="2000" dirty="0"/>
          </a:p>
        </p:txBody>
      </p:sp>
      <p:pic>
        <p:nvPicPr>
          <p:cNvPr id="9" name="Picture 2" descr="C:\Users\lhf4\AppData\Local\Microsoft\Windows\Temporary Internet Files\Content.IE5\F11VUFE3\explosion_of_color_by_trekkie313-d21dwg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6081">
            <a:off x="5562600" y="2234566"/>
            <a:ext cx="3733359" cy="32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98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132782">
            <a:off x="363238" y="835321"/>
            <a:ext cx="6535404"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instruction based on behavioral principles (e.g. Marc Gold and Try Another Way)</a:t>
            </a:r>
            <a:endParaRPr lang="en-US" dirty="0"/>
          </a:p>
        </p:txBody>
      </p:sp>
      <p:sp>
        <p:nvSpPr>
          <p:cNvPr id="5" name="Right Arrow 4"/>
          <p:cNvSpPr/>
          <p:nvPr/>
        </p:nvSpPr>
        <p:spPr>
          <a:xfrm>
            <a:off x="362759" y="2971800"/>
            <a:ext cx="6342841"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Integrated education under PL 94-142</a:t>
            </a:r>
            <a:endParaRPr lang="en-US" sz="2000" dirty="0"/>
          </a:p>
        </p:txBody>
      </p:sp>
      <p:sp>
        <p:nvSpPr>
          <p:cNvPr id="6" name="Right Arrow 5"/>
          <p:cNvSpPr/>
          <p:nvPr/>
        </p:nvSpPr>
        <p:spPr>
          <a:xfrm rot="20428857">
            <a:off x="331612" y="4725298"/>
            <a:ext cx="6478763"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University-based demonstration projects</a:t>
            </a:r>
            <a:endParaRPr lang="en-US" sz="2000" dirty="0"/>
          </a:p>
        </p:txBody>
      </p:sp>
      <p:pic>
        <p:nvPicPr>
          <p:cNvPr id="9" name="Picture 2" descr="C:\Users\lhf4\AppData\Local\Microsoft\Windows\Temporary Internet Files\Content.IE5\F11VUFE3\explosion_of_color_by_trekkie313-d21dwg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6081">
            <a:off x="5562600" y="2234566"/>
            <a:ext cx="3733359" cy="322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9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229600" cy="5410200"/>
          </a:xfrm>
        </p:spPr>
        <p:txBody>
          <a:bodyPr>
            <a:normAutofit/>
          </a:bodyPr>
          <a:lstStyle/>
          <a:p>
            <a:pPr marL="0" indent="0" algn="r">
              <a:buNone/>
            </a:pPr>
            <a:r>
              <a:rPr lang="en-US" i="1" dirty="0" smtClean="0"/>
              <a:t>"For a century now, those of us working with the retarded have described their limitations. We worked with the retarded, operating with these expectancies and ‘proved' we were right. Sure enough, they did only as much as we said they would. We taught our successors these limiting expectancies, and they in turn proved that we were right. And the cycle goes on."</a:t>
            </a:r>
            <a:r>
              <a:rPr lang="en-US" dirty="0" smtClean="0"/>
              <a:t/>
            </a:r>
            <a:br>
              <a:rPr lang="en-US" dirty="0" smtClean="0"/>
            </a:br>
            <a:r>
              <a:rPr lang="en-US" dirty="0" smtClean="0"/>
              <a:t/>
            </a:r>
            <a:br>
              <a:rPr lang="en-US" dirty="0" smtClean="0"/>
            </a:br>
            <a:r>
              <a:rPr lang="en-US" sz="2400" dirty="0" smtClean="0"/>
              <a:t>Marc W. Gold; April 1973</a:t>
            </a:r>
            <a:endParaRPr lang="en-US" sz="2400" dirty="0"/>
          </a:p>
        </p:txBody>
      </p:sp>
    </p:spTree>
    <p:extLst>
      <p:ext uri="{BB962C8B-B14F-4D97-AF65-F5344CB8AC3E}">
        <p14:creationId xmlns:p14="http://schemas.microsoft.com/office/powerpoint/2010/main" val="205703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554162"/>
          </a:xfrm>
        </p:spPr>
        <p:txBody>
          <a:bodyPr/>
          <a:lstStyle/>
          <a:p>
            <a:r>
              <a:rPr lang="en-US" dirty="0" smtClean="0">
                <a:solidFill>
                  <a:srgbClr val="FFC000"/>
                </a:solidFill>
              </a:rPr>
              <a:t>Who is this person</a:t>
            </a:r>
            <a:r>
              <a:rPr lang="en-US"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00200"/>
            <a:ext cx="2388069" cy="4191000"/>
          </a:xfrm>
        </p:spPr>
      </p:pic>
      <p:sp>
        <p:nvSpPr>
          <p:cNvPr id="3" name="TextBox 2"/>
          <p:cNvSpPr txBox="1"/>
          <p:nvPr/>
        </p:nvSpPr>
        <p:spPr>
          <a:xfrm>
            <a:off x="4724400" y="2286000"/>
            <a:ext cx="3429000" cy="3046988"/>
          </a:xfrm>
          <a:prstGeom prst="rect">
            <a:avLst/>
          </a:prstGeom>
          <a:noFill/>
        </p:spPr>
        <p:txBody>
          <a:bodyPr wrap="square" rtlCol="0">
            <a:spAutoFit/>
          </a:bodyPr>
          <a:lstStyle/>
          <a:p>
            <a:r>
              <a:rPr lang="en-US" sz="2400" b="1" i="1" dirty="0" smtClean="0"/>
              <a:t>Former</a:t>
            </a:r>
          </a:p>
          <a:p>
            <a:r>
              <a:rPr lang="en-US" sz="2400" dirty="0" smtClean="0"/>
              <a:t>Job developer</a:t>
            </a:r>
          </a:p>
          <a:p>
            <a:r>
              <a:rPr lang="en-US" sz="2400" dirty="0" smtClean="0"/>
              <a:t>Job coach</a:t>
            </a:r>
          </a:p>
          <a:p>
            <a:r>
              <a:rPr lang="en-US" sz="2400" dirty="0" smtClean="0"/>
              <a:t>SE Program manager</a:t>
            </a:r>
          </a:p>
          <a:p>
            <a:r>
              <a:rPr lang="en-US" sz="2400" dirty="0" smtClean="0"/>
              <a:t>Educator/trainer</a:t>
            </a:r>
          </a:p>
          <a:p>
            <a:r>
              <a:rPr lang="en-US" sz="2400" dirty="0" smtClean="0"/>
              <a:t>RRCEP/TACE director</a:t>
            </a:r>
          </a:p>
          <a:p>
            <a:endParaRPr lang="en-US" sz="2400" dirty="0"/>
          </a:p>
          <a:p>
            <a:r>
              <a:rPr lang="en-US" sz="2400" i="1" dirty="0" smtClean="0"/>
              <a:t>And most importantly…</a:t>
            </a:r>
            <a:endParaRPr lang="en-US" sz="2400" i="1" dirty="0"/>
          </a:p>
        </p:txBody>
      </p:sp>
    </p:spTree>
    <p:extLst>
      <p:ext uri="{BB962C8B-B14F-4D97-AF65-F5344CB8AC3E}">
        <p14:creationId xmlns:p14="http://schemas.microsoft.com/office/powerpoint/2010/main" val="316974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9" y="688975"/>
            <a:ext cx="6043612" cy="45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02594" y="5562600"/>
            <a:ext cx="6222205" cy="369332"/>
          </a:xfrm>
          <a:prstGeom prst="rect">
            <a:avLst/>
          </a:prstGeom>
        </p:spPr>
        <p:txBody>
          <a:bodyPr wrap="square">
            <a:spAutoFit/>
          </a:bodyPr>
          <a:lstStyle/>
          <a:p>
            <a:r>
              <a:rPr lang="en-US" dirty="0"/>
              <a:t>https://www.youtube.com/watch?v=u-zeVeY2zYY</a:t>
            </a:r>
          </a:p>
        </p:txBody>
      </p:sp>
    </p:spTree>
    <p:extLst>
      <p:ext uri="{BB962C8B-B14F-4D97-AF65-F5344CB8AC3E}">
        <p14:creationId xmlns:p14="http://schemas.microsoft.com/office/powerpoint/2010/main" val="154030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94-142: Education for All</a:t>
            </a:r>
            <a:endParaRPr lang="en-US" dirty="0">
              <a:solidFill>
                <a:srgbClr val="FFC00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b="1" dirty="0" smtClean="0"/>
              <a:t>Education for All Handicapped Children Act</a:t>
            </a:r>
            <a:r>
              <a:rPr lang="en-US" dirty="0" smtClean="0"/>
              <a:t> was enacted by the United States Congress in 1975. This act required all public schools accepting federal funds to provide equal access to education and one free meal a day for children with physical and mental disabilities.</a:t>
            </a:r>
            <a:endParaRPr lang="en-US" dirty="0"/>
          </a:p>
        </p:txBody>
      </p:sp>
    </p:spTree>
    <p:extLst>
      <p:ext uri="{BB962C8B-B14F-4D97-AF65-F5344CB8AC3E}">
        <p14:creationId xmlns:p14="http://schemas.microsoft.com/office/powerpoint/2010/main" val="82114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rot="1259494">
            <a:off x="4428884" y="1900884"/>
            <a:ext cx="4039642" cy="456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0"/>
            <a:ext cx="7620000" cy="1143000"/>
          </a:xfrm>
        </p:spPr>
        <p:txBody>
          <a:bodyPr>
            <a:normAutofit fontScale="90000"/>
          </a:bodyPr>
          <a:lstStyle/>
          <a:p>
            <a:pPr algn="ctr"/>
            <a:r>
              <a:rPr lang="en-US" dirty="0" smtClean="0">
                <a:solidFill>
                  <a:srgbClr val="FFC000"/>
                </a:solidFill>
              </a:rPr>
              <a:t>University-based Demonstration Projects</a:t>
            </a:r>
            <a:endParaRPr lang="en-US" dirty="0">
              <a:solidFill>
                <a:srgbClr val="FFC000"/>
              </a:solidFill>
            </a:endParaRPr>
          </a:p>
        </p:txBody>
      </p:sp>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20561219">
            <a:off x="1210160" y="1712785"/>
            <a:ext cx="2156432" cy="47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560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0"/>
            <a:ext cx="3352800" cy="1981200"/>
          </a:xfrm>
        </p:spPr>
        <p:txBody>
          <a:bodyPr>
            <a:noAutofit/>
          </a:bodyPr>
          <a:lstStyle/>
          <a:p>
            <a:r>
              <a:rPr lang="en-US" sz="3200" dirty="0" smtClean="0">
                <a:solidFill>
                  <a:srgbClr val="FFC000"/>
                </a:solidFill>
              </a:rPr>
              <a:t>The mid-1980’s brought legislative and system changes</a:t>
            </a:r>
            <a:endParaRPr lang="en-US" sz="3200" dirty="0">
              <a:solidFill>
                <a:srgbClr val="FFC000"/>
              </a:solidFill>
            </a:endParaRPr>
          </a:p>
        </p:txBody>
      </p:sp>
      <p:sp>
        <p:nvSpPr>
          <p:cNvPr id="6" name="Text Placeholder 5"/>
          <p:cNvSpPr>
            <a:spLocks noGrp="1"/>
          </p:cNvSpPr>
          <p:nvPr>
            <p:ph type="body" idx="2"/>
          </p:nvPr>
        </p:nvSpPr>
        <p:spPr>
          <a:xfrm>
            <a:off x="533400" y="3048000"/>
            <a:ext cx="8153400" cy="3200400"/>
          </a:xfrm>
        </p:spPr>
        <p:txBody>
          <a:bodyPr>
            <a:noAutofit/>
          </a:bodyPr>
          <a:lstStyle/>
          <a:p>
            <a:pPr marL="285750" indent="-285750">
              <a:spcBef>
                <a:spcPts val="1200"/>
              </a:spcBef>
              <a:buFont typeface="Arial" panose="020B0604020202020204" pitchFamily="34" charset="0"/>
              <a:buChar char="•"/>
            </a:pPr>
            <a:r>
              <a:rPr lang="en-US" sz="2400" dirty="0" smtClean="0"/>
              <a:t>Supported employment definition and funding were added to the Rehabilitation Act</a:t>
            </a:r>
          </a:p>
          <a:p>
            <a:pPr marL="285750" indent="-285750">
              <a:spcBef>
                <a:spcPts val="1200"/>
              </a:spcBef>
              <a:buFont typeface="Arial" panose="020B0604020202020204" pitchFamily="34" charset="0"/>
              <a:buChar char="•"/>
            </a:pPr>
            <a:r>
              <a:rPr lang="en-US" sz="2400" dirty="0" smtClean="0"/>
              <a:t>OSERS funded state system change projects over several years</a:t>
            </a:r>
          </a:p>
          <a:p>
            <a:pPr marL="285750" indent="-285750">
              <a:spcBef>
                <a:spcPts val="1200"/>
              </a:spcBef>
              <a:buFont typeface="Arial" panose="020B0604020202020204" pitchFamily="34" charset="0"/>
              <a:buChar char="•"/>
            </a:pPr>
            <a:r>
              <a:rPr lang="en-US" sz="2400" dirty="0" smtClean="0"/>
              <a:t>More recently Medicaid waiver funding, research on best practices in serving individuals with mental health disabilities, and Employment First efforts have brought even more SE eligible individuals into VR services</a:t>
            </a:r>
            <a:endParaRPr lang="en-US" sz="2400" dirty="0"/>
          </a:p>
        </p:txBody>
      </p:sp>
      <p:pic>
        <p:nvPicPr>
          <p:cNvPr id="1026" name="Picture 2" descr="C:\Users\lhf4\AppData\Local\Microsoft\Windows\Temporary Internet Files\Content.IE5\F11VUFE3\medium_Calendar_Clip_Art[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76800" y="609600"/>
            <a:ext cx="268224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30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C000"/>
                </a:solidFill>
              </a:rPr>
              <a:t>What does Supported Employment look like?</a:t>
            </a:r>
            <a:endParaRPr lang="en-US" dirty="0">
              <a:solidFill>
                <a:srgbClr val="FFC000"/>
              </a:solidFill>
            </a:endParaRPr>
          </a:p>
        </p:txBody>
      </p:sp>
      <p:sp>
        <p:nvSpPr>
          <p:cNvPr id="6" name="Content Placeholder 5"/>
          <p:cNvSpPr>
            <a:spLocks noGrp="1"/>
          </p:cNvSpPr>
          <p:nvPr>
            <p:ph idx="1"/>
          </p:nvPr>
        </p:nvSpPr>
        <p:spPr>
          <a:xfrm>
            <a:off x="3505200" y="1905000"/>
            <a:ext cx="5181600" cy="4449763"/>
          </a:xfrm>
        </p:spPr>
        <p:txBody>
          <a:bodyPr/>
          <a:lstStyle/>
          <a:p>
            <a:pPr>
              <a:spcBef>
                <a:spcPts val="1200"/>
              </a:spcBef>
            </a:pPr>
            <a:r>
              <a:rPr lang="en-US" dirty="0" smtClean="0"/>
              <a:t>Generally individual jobs in the local community</a:t>
            </a:r>
          </a:p>
          <a:p>
            <a:pPr>
              <a:spcBef>
                <a:spcPts val="1200"/>
              </a:spcBef>
            </a:pPr>
            <a:r>
              <a:rPr lang="en-US" dirty="0" smtClean="0"/>
              <a:t>Sometimes group employment (i.e. crews, enclaves)</a:t>
            </a:r>
          </a:p>
          <a:p>
            <a:pPr>
              <a:spcBef>
                <a:spcPts val="1200"/>
              </a:spcBef>
            </a:pPr>
            <a:r>
              <a:rPr lang="en-US" dirty="0" smtClean="0"/>
              <a:t>Occasionally, help in starting a business</a:t>
            </a:r>
            <a:endParaRPr lang="en-US" dirty="0"/>
          </a:p>
        </p:txBody>
      </p:sp>
      <p:pic>
        <p:nvPicPr>
          <p:cNvPr id="1026" name="Picture 2" descr="C:\Users\lhf4\AppData\Local\Microsoft\Windows\Temporary Internet Files\Content.IE5\F11VUFE3\0511-0703-0917-4106_Shocked_Secretary_Looking_Through_Binoculars_clipart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04516"/>
            <a:ext cx="2514600" cy="383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95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C000"/>
                </a:solidFill>
              </a:rPr>
              <a:t>It’s all about the</a:t>
            </a:r>
            <a:endParaRPr lang="en-US" i="1" dirty="0">
              <a:solidFill>
                <a:srgbClr val="FFC0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26581"/>
            <a:ext cx="2743200" cy="375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1905000"/>
            <a:ext cx="4551050" cy="1862048"/>
          </a:xfrm>
          <a:prstGeom prst="rect">
            <a:avLst/>
          </a:prstGeom>
          <a:noFill/>
        </p:spPr>
        <p:txBody>
          <a:bodyPr wrap="square" rtlCol="0">
            <a:spAutoFit/>
          </a:bodyPr>
          <a:lstStyle/>
          <a:p>
            <a:r>
              <a:rPr lang="en-US" sz="11500" dirty="0" smtClean="0">
                <a:latin typeface="Hurry Up" panose="02000400000000000000" pitchFamily="2" charset="0"/>
              </a:rPr>
              <a:t>Match!</a:t>
            </a:r>
            <a:endParaRPr lang="en-US" sz="11500" dirty="0">
              <a:latin typeface="Hurry Up" panose="02000400000000000000" pitchFamily="2" charset="0"/>
            </a:endParaRPr>
          </a:p>
        </p:txBody>
      </p:sp>
    </p:spTree>
    <p:extLst>
      <p:ext uri="{BB962C8B-B14F-4D97-AF65-F5344CB8AC3E}">
        <p14:creationId xmlns:p14="http://schemas.microsoft.com/office/powerpoint/2010/main" val="2537894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C000"/>
                </a:solidFill>
              </a:rPr>
              <a:t>Meet Pam</a:t>
            </a:r>
            <a:endParaRPr lang="en-US" dirty="0">
              <a:solidFill>
                <a:srgbClr val="FFC000"/>
              </a:solidFill>
            </a:endParaRPr>
          </a:p>
        </p:txBody>
      </p:sp>
      <p:pic>
        <p:nvPicPr>
          <p:cNvPr id="4" name="Content Placeholder 3" descr="In Memory Of Pam Park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2983" y="1219200"/>
            <a:ext cx="6491817" cy="5089525"/>
          </a:xfrm>
          <a:prstGeom prst="rect">
            <a:avLst/>
          </a:prstGeom>
          <a:noFill/>
          <a:ln>
            <a:noFill/>
          </a:ln>
        </p:spPr>
      </p:pic>
    </p:spTree>
    <p:extLst>
      <p:ext uri="{BB962C8B-B14F-4D97-AF65-F5344CB8AC3E}">
        <p14:creationId xmlns:p14="http://schemas.microsoft.com/office/powerpoint/2010/main" val="861309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and Lester</a:t>
            </a:r>
            <a:endParaRPr lang="en-US" dirty="0">
              <a:solidFill>
                <a:srgbClr val="FFC000"/>
              </a:solidFill>
            </a:endParaRPr>
          </a:p>
        </p:txBody>
      </p:sp>
      <p:pic>
        <p:nvPicPr>
          <p:cNvPr id="1027" name="Picture 3" descr="C:\Users\lhf4\AppData\Local\Microsoft\Windows\Temporary Internet Files\Content.IE5\ABVBQBHW\large-warehouse-man-carrying-a-closed-box-0-1558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2895600" cy="459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75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000"/>
                </a:solidFill>
              </a:rPr>
              <a:t>What does “support” mean?</a:t>
            </a:r>
            <a:endParaRPr lang="en-US" dirty="0">
              <a:solidFill>
                <a:srgbClr val="FFC000"/>
              </a:solidFill>
            </a:endParaRPr>
          </a:p>
        </p:txBody>
      </p:sp>
      <p:pic>
        <p:nvPicPr>
          <p:cNvPr id="1026" name="Picture 2" descr="C:\Users\lhf4\AppData\Local\Microsoft\Windows\Temporary Internet Files\Content.IE5\RY4WXQ5K\support[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4124169" cy="391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60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334000" cy="1858962"/>
          </a:xfrm>
        </p:spPr>
        <p:txBody>
          <a:bodyPr/>
          <a:lstStyle/>
          <a:p>
            <a:r>
              <a:rPr lang="en-US" dirty="0" smtClean="0">
                <a:solidFill>
                  <a:srgbClr val="FFC000"/>
                </a:solidFill>
              </a:rPr>
              <a:t>Job coaching is most common</a:t>
            </a:r>
            <a:endParaRPr lang="en-US" dirty="0">
              <a:solidFill>
                <a:srgbClr val="FFC000"/>
              </a:solidFill>
            </a:endParaRPr>
          </a:p>
        </p:txBody>
      </p:sp>
      <p:sp>
        <p:nvSpPr>
          <p:cNvPr id="3" name="Content Placeholder 2"/>
          <p:cNvSpPr>
            <a:spLocks noGrp="1"/>
          </p:cNvSpPr>
          <p:nvPr>
            <p:ph idx="1"/>
          </p:nvPr>
        </p:nvSpPr>
        <p:spPr>
          <a:xfrm>
            <a:off x="457200" y="2514600"/>
            <a:ext cx="5791200" cy="3611563"/>
          </a:xfrm>
        </p:spPr>
        <p:txBody>
          <a:bodyPr>
            <a:normAutofit/>
          </a:bodyPr>
          <a:lstStyle/>
          <a:p>
            <a:r>
              <a:rPr lang="en-US" dirty="0"/>
              <a:t>S</a:t>
            </a:r>
            <a:r>
              <a:rPr lang="en-US" dirty="0" smtClean="0"/>
              <a:t>tructuring the job, building in </a:t>
            </a:r>
            <a:r>
              <a:rPr lang="en-US" dirty="0"/>
              <a:t>cues and feedback, teaching skills, </a:t>
            </a:r>
            <a:r>
              <a:rPr lang="en-US" dirty="0" smtClean="0"/>
              <a:t>troubleshooting, modeling appropriate behavior</a:t>
            </a:r>
          </a:p>
          <a:p>
            <a:endParaRPr lang="en-US" dirty="0" smtClean="0"/>
          </a:p>
          <a:p>
            <a:r>
              <a:rPr lang="en-US" dirty="0" smtClean="0"/>
              <a:t>Can also be provided away from the job</a:t>
            </a:r>
            <a:endParaRPr lang="en-US" dirty="0"/>
          </a:p>
          <a:p>
            <a:endParaRPr lang="en-US" dirty="0"/>
          </a:p>
        </p:txBody>
      </p:sp>
      <p:pic>
        <p:nvPicPr>
          <p:cNvPr id="5122" name="Picture 2" descr="C:\Users\lhf4\AppData\Local\Microsoft\Windows\Temporary Internet Files\Content.IE5\F11VUFE3\coach_carvey_cartoo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0"/>
            <a:ext cx="2667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34200" y="4114800"/>
            <a:ext cx="1676400" cy="1323439"/>
          </a:xfrm>
          <a:prstGeom prst="rect">
            <a:avLst/>
          </a:prstGeom>
          <a:noFill/>
        </p:spPr>
        <p:txBody>
          <a:bodyPr wrap="square" rtlCol="0">
            <a:spAutoFit/>
          </a:bodyPr>
          <a:lstStyle/>
          <a:p>
            <a:pPr algn="ctr"/>
            <a:r>
              <a:rPr lang="en-US" sz="2000" i="1" dirty="0" smtClean="0">
                <a:latin typeface="Akbar" panose="00000400000000000000" pitchFamily="2" charset="0"/>
              </a:rPr>
              <a:t>Hope your job coaches don’t look like this!</a:t>
            </a:r>
            <a:endParaRPr lang="en-US" sz="2000" i="1" dirty="0">
              <a:latin typeface="Akbar" panose="00000400000000000000" pitchFamily="2" charset="0"/>
            </a:endParaRPr>
          </a:p>
        </p:txBody>
      </p:sp>
    </p:spTree>
    <p:extLst>
      <p:ext uri="{BB962C8B-B14F-4D97-AF65-F5344CB8AC3E}">
        <p14:creationId xmlns:p14="http://schemas.microsoft.com/office/powerpoint/2010/main" val="510954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2971801" cy="2362200"/>
          </a:xfrm>
        </p:spPr>
        <p:txBody>
          <a:bodyPr/>
          <a:lstStyle/>
          <a:p>
            <a:r>
              <a:rPr lang="en-US" i="1" dirty="0" smtClean="0">
                <a:solidFill>
                  <a:srgbClr val="FFC000"/>
                </a:solidFill>
              </a:rPr>
              <a:t>Finna’s Grammy </a:t>
            </a:r>
            <a:r>
              <a:rPr lang="en-US" i="1" dirty="0" smtClean="0">
                <a:solidFill>
                  <a:srgbClr val="FFC000"/>
                </a:solidFill>
                <a:sym typeface="Wingdings" panose="05000000000000000000" pitchFamily="2" charset="2"/>
              </a:rPr>
              <a:t></a:t>
            </a:r>
            <a:endParaRPr lang="en-US" i="1" dirty="0">
              <a:solidFill>
                <a:srgbClr val="FFC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2999" y="1676400"/>
            <a:ext cx="3425428" cy="4573193"/>
          </a:xfrm>
          <a:prstGeom prst="rect">
            <a:avLst/>
          </a:prstGeom>
        </p:spPr>
      </p:pic>
    </p:spTree>
    <p:extLst>
      <p:ext uri="{BB962C8B-B14F-4D97-AF65-F5344CB8AC3E}">
        <p14:creationId xmlns:p14="http://schemas.microsoft.com/office/powerpoint/2010/main" val="2660468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
            <a:ext cx="6096000" cy="762000"/>
          </a:xfrm>
        </p:spPr>
        <p:txBody>
          <a:bodyPr>
            <a:normAutofit fontScale="90000"/>
          </a:bodyPr>
          <a:lstStyle/>
          <a:p>
            <a:r>
              <a:rPr lang="en-US" dirty="0" smtClean="0">
                <a:solidFill>
                  <a:srgbClr val="FFC000"/>
                </a:solidFill>
              </a:rPr>
              <a:t>Other typical activities:</a:t>
            </a:r>
            <a:endParaRPr lang="en-US" dirty="0">
              <a:solidFill>
                <a:srgbClr val="FFC000"/>
              </a:solidFill>
            </a:endParaRPr>
          </a:p>
        </p:txBody>
      </p:sp>
      <p:sp>
        <p:nvSpPr>
          <p:cNvPr id="3" name="Content Placeholder 2"/>
          <p:cNvSpPr>
            <a:spLocks noGrp="1"/>
          </p:cNvSpPr>
          <p:nvPr>
            <p:ph idx="1"/>
          </p:nvPr>
        </p:nvSpPr>
        <p:spPr>
          <a:xfrm>
            <a:off x="3581400" y="1371600"/>
            <a:ext cx="5105400" cy="5029200"/>
          </a:xfrm>
        </p:spPr>
        <p:txBody>
          <a:bodyPr>
            <a:normAutofit lnSpcReduction="10000"/>
          </a:bodyPr>
          <a:lstStyle/>
          <a:p>
            <a:r>
              <a:rPr lang="en-US" dirty="0" smtClean="0"/>
              <a:t>Consulting with the employer &amp; coworkers</a:t>
            </a:r>
          </a:p>
          <a:p>
            <a:r>
              <a:rPr lang="en-US" dirty="0" smtClean="0"/>
              <a:t>Helping with social integration on the job</a:t>
            </a:r>
          </a:p>
          <a:p>
            <a:r>
              <a:rPr lang="en-US" dirty="0" smtClean="0"/>
              <a:t>Transportation arrangements</a:t>
            </a:r>
          </a:p>
          <a:p>
            <a:r>
              <a:rPr lang="en-US" dirty="0" smtClean="0"/>
              <a:t>Coordinating services (e.g. residential, medical, etc.)</a:t>
            </a:r>
          </a:p>
          <a:p>
            <a:r>
              <a:rPr lang="en-US" dirty="0" smtClean="0"/>
              <a:t>Connecting with other resources</a:t>
            </a:r>
          </a:p>
          <a:p>
            <a:r>
              <a:rPr lang="en-US" dirty="0" smtClean="0"/>
              <a:t>Etc. etc. etc.</a:t>
            </a:r>
          </a:p>
          <a:p>
            <a:endParaRPr lang="en-US" dirty="0"/>
          </a:p>
        </p:txBody>
      </p:sp>
      <p:pic>
        <p:nvPicPr>
          <p:cNvPr id="5" name="Picture 4" descr="http://www.kevinsbusrail.com/kcmetro/streetcar/seattle-streetcar_3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0"/>
            <a:ext cx="2654300" cy="2057400"/>
          </a:xfrm>
          <a:prstGeom prst="rect">
            <a:avLst/>
          </a:prstGeom>
          <a:noFill/>
          <a:ln>
            <a:noFill/>
          </a:ln>
        </p:spPr>
      </p:pic>
    </p:spTree>
    <p:extLst>
      <p:ext uri="{BB962C8B-B14F-4D97-AF65-F5344CB8AC3E}">
        <p14:creationId xmlns:p14="http://schemas.microsoft.com/office/powerpoint/2010/main" val="1027158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Who pays?</a:t>
            </a:r>
            <a:endParaRPr lang="en-US" dirty="0">
              <a:solidFill>
                <a:srgbClr val="FFC000"/>
              </a:solidFill>
            </a:endParaRPr>
          </a:p>
        </p:txBody>
      </p:sp>
      <p:pic>
        <p:nvPicPr>
          <p:cNvPr id="6150" name="Picture 6" descr="C:\Users\lhf4\AppData\Local\Microsoft\Windows\Temporary Internet Files\Content.IE5\3LWIBPQV\5727282498_9b1a14086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562600" cy="37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627643050"/>
              </p:ext>
            </p:extLst>
          </p:nvPr>
        </p:nvGraphicFramePr>
        <p:xfrm>
          <a:off x="381000" y="533400"/>
          <a:ext cx="8229600" cy="5765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Part 1: Eligibility and Planning</a:t>
                      </a:r>
                      <a:endParaRPr lang="en-US" dirty="0"/>
                    </a:p>
                  </a:txBody>
                  <a:tcPr/>
                </a:tc>
                <a:tc>
                  <a:txBody>
                    <a:bodyPr/>
                    <a:lstStyle/>
                    <a:p>
                      <a:r>
                        <a:rPr lang="en-US" dirty="0" smtClean="0"/>
                        <a:t>Part 2:</a:t>
                      </a:r>
                      <a:r>
                        <a:rPr lang="en-US" baseline="0" dirty="0" smtClean="0"/>
                        <a:t> Placement, Training and Support</a:t>
                      </a:r>
                      <a:endParaRPr lang="en-US" dirty="0"/>
                    </a:p>
                  </a:txBody>
                  <a:tcPr/>
                </a:tc>
                <a:tc>
                  <a:txBody>
                    <a:bodyPr/>
                    <a:lstStyle/>
                    <a:p>
                      <a:r>
                        <a:rPr lang="en-US" dirty="0" smtClean="0"/>
                        <a:t>Part 3: Extended Services</a:t>
                      </a:r>
                      <a:endParaRPr lang="en-US" dirty="0"/>
                    </a:p>
                  </a:txBody>
                  <a:tcPr/>
                </a:tc>
              </a:tr>
              <a:tr h="370840">
                <a:tc>
                  <a:txBody>
                    <a:bodyPr/>
                    <a:lstStyle/>
                    <a:p>
                      <a:r>
                        <a:rPr lang="en-US" dirty="0" smtClean="0"/>
                        <a:t>VR provides counseling and guidance, arranges for assessment, develops plan</a:t>
                      </a:r>
                      <a:endParaRPr lang="en-US" dirty="0"/>
                    </a:p>
                  </a:txBody>
                  <a:tcPr/>
                </a:tc>
                <a:tc>
                  <a:txBody>
                    <a:bodyPr/>
                    <a:lstStyle/>
                    <a:p>
                      <a:r>
                        <a:rPr lang="en-US" dirty="0" smtClean="0"/>
                        <a:t>VR oversees authorized services, tracks achievement of plan</a:t>
                      </a:r>
                      <a:endParaRPr lang="en-US" dirty="0"/>
                    </a:p>
                  </a:txBody>
                  <a:tcPr/>
                </a:tc>
                <a:tc>
                  <a:txBody>
                    <a:bodyPr/>
                    <a:lstStyle/>
                    <a:p>
                      <a:r>
                        <a:rPr lang="en-US" dirty="0" smtClean="0"/>
                        <a:t>VR</a:t>
                      </a:r>
                      <a:r>
                        <a:rPr lang="en-US" baseline="0" dirty="0" smtClean="0"/>
                        <a:t> closes case (usually after 90 days)</a:t>
                      </a:r>
                      <a:endParaRPr lang="en-US" dirty="0"/>
                    </a:p>
                  </a:txBody>
                  <a:tcPr/>
                </a:tc>
              </a:tr>
              <a:tr h="370840">
                <a:tc>
                  <a:txBody>
                    <a:bodyPr/>
                    <a:lstStyle/>
                    <a:p>
                      <a:r>
                        <a:rPr lang="en-US" dirty="0" smtClean="0"/>
                        <a:t>Paid for by VR</a:t>
                      </a:r>
                      <a:endParaRPr lang="en-US" dirty="0"/>
                    </a:p>
                  </a:txBody>
                  <a:tcPr/>
                </a:tc>
                <a:tc>
                  <a:txBody>
                    <a:bodyPr/>
                    <a:lstStyle/>
                    <a:p>
                      <a:r>
                        <a:rPr lang="en-US" dirty="0" smtClean="0"/>
                        <a:t>Paid for by VR</a:t>
                      </a:r>
                      <a:endParaRPr lang="en-US" dirty="0"/>
                    </a:p>
                  </a:txBody>
                  <a:tcPr/>
                </a:tc>
                <a:tc>
                  <a:txBody>
                    <a:bodyPr/>
                    <a:lstStyle/>
                    <a:p>
                      <a:r>
                        <a:rPr lang="en-US" dirty="0" smtClean="0"/>
                        <a:t>Paid for through Medicaid Waiver or</a:t>
                      </a:r>
                      <a:r>
                        <a:rPr lang="en-US" baseline="0" dirty="0" smtClean="0"/>
                        <a:t> state $$ by DD or Mental Health</a:t>
                      </a:r>
                      <a:endParaRPr lang="en-US" dirty="0"/>
                    </a:p>
                  </a:txBody>
                  <a:tcPr/>
                </a:tc>
              </a:tr>
              <a:tr h="370840">
                <a:tc>
                  <a:txBody>
                    <a:bodyPr/>
                    <a:lstStyle/>
                    <a:p>
                      <a:r>
                        <a:rPr lang="en-US" dirty="0" smtClean="0"/>
                        <a:t>CRP might be involved in assessment to help plan development</a:t>
                      </a:r>
                      <a:endParaRPr lang="en-US" dirty="0"/>
                    </a:p>
                  </a:txBody>
                  <a:tcPr/>
                </a:tc>
                <a:tc>
                  <a:txBody>
                    <a:bodyPr/>
                    <a:lstStyle/>
                    <a:p>
                      <a:r>
                        <a:rPr lang="en-US" dirty="0" smtClean="0"/>
                        <a:t>Services usually provided by a CRP, MH Center, etc.</a:t>
                      </a:r>
                      <a:endParaRPr lang="en-US" dirty="0"/>
                    </a:p>
                  </a:txBody>
                  <a:tcPr/>
                </a:tc>
                <a:tc>
                  <a:txBody>
                    <a:bodyPr/>
                    <a:lstStyle/>
                    <a:p>
                      <a:r>
                        <a:rPr lang="en-US" dirty="0" smtClean="0"/>
                        <a:t>Services usually provided by CRP, MH Center, etc.  </a:t>
                      </a:r>
                      <a:endParaRPr lang="en-US" dirty="0"/>
                    </a:p>
                  </a:txBody>
                  <a:tcPr/>
                </a:tc>
              </a:tr>
              <a:tr h="370840">
                <a:tc>
                  <a:txBody>
                    <a:bodyPr/>
                    <a:lstStyle/>
                    <a:p>
                      <a:r>
                        <a:rPr lang="en-US" dirty="0" smtClean="0"/>
                        <a:t>Source for extended services should be identified as part of plan</a:t>
                      </a:r>
                      <a:endParaRPr lang="en-US" dirty="0"/>
                    </a:p>
                  </a:txBody>
                  <a:tcPr/>
                </a:tc>
                <a:tc>
                  <a:txBody>
                    <a:bodyPr/>
                    <a:lstStyle/>
                    <a:p>
                      <a:r>
                        <a:rPr lang="en-US" dirty="0" smtClean="0"/>
                        <a:t>Services typically provided on the job, but sometimes not</a:t>
                      </a:r>
                      <a:endParaRPr lang="en-US" dirty="0"/>
                    </a:p>
                  </a:txBody>
                  <a:tcPr/>
                </a:tc>
                <a:tc>
                  <a:txBody>
                    <a:bodyPr/>
                    <a:lstStyle/>
                    <a:p>
                      <a:r>
                        <a:rPr lang="en-US" dirty="0" smtClean="0"/>
                        <a:t>Sometimes natural supports, family supports or WRAP plans can be used instead of paid services</a:t>
                      </a:r>
                      <a:endParaRPr lang="en-US" dirty="0"/>
                    </a:p>
                  </a:txBody>
                  <a:tcPr/>
                </a:tc>
              </a:tr>
              <a:tr h="370840">
                <a:tc>
                  <a:txBody>
                    <a:bodyPr/>
                    <a:lstStyle/>
                    <a:p>
                      <a:endParaRPr lang="en-US" dirty="0"/>
                    </a:p>
                  </a:txBody>
                  <a:tcPr/>
                </a:tc>
                <a:tc>
                  <a:txBody>
                    <a:bodyPr/>
                    <a:lstStyle/>
                    <a:p>
                      <a:r>
                        <a:rPr lang="en-US" dirty="0" smtClean="0"/>
                        <a:t>Time limited</a:t>
                      </a:r>
                      <a:endParaRPr lang="en-US" dirty="0"/>
                    </a:p>
                  </a:txBody>
                  <a:tcPr/>
                </a:tc>
                <a:tc>
                  <a:txBody>
                    <a:bodyPr/>
                    <a:lstStyle/>
                    <a:p>
                      <a:r>
                        <a:rPr lang="en-US" dirty="0" smtClean="0"/>
                        <a:t>Not time limited</a:t>
                      </a:r>
                      <a:endParaRPr lang="en-US" dirty="0"/>
                    </a:p>
                  </a:txBody>
                  <a:tcPr/>
                </a:tc>
              </a:tr>
            </a:tbl>
          </a:graphicData>
        </a:graphic>
      </p:graphicFrame>
    </p:spTree>
    <p:extLst>
      <p:ext uri="{BB962C8B-B14F-4D97-AF65-F5344CB8AC3E}">
        <p14:creationId xmlns:p14="http://schemas.microsoft.com/office/powerpoint/2010/main" val="3079798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3145557744"/>
              </p:ext>
            </p:extLst>
          </p:nvPr>
        </p:nvGraphicFramePr>
        <p:xfrm>
          <a:off x="457200" y="533400"/>
          <a:ext cx="8229600" cy="5887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Part 1: Eligibility and Planning</a:t>
                      </a:r>
                      <a:endParaRPr lang="en-US" dirty="0"/>
                    </a:p>
                  </a:txBody>
                  <a:tcPr/>
                </a:tc>
                <a:tc>
                  <a:txBody>
                    <a:bodyPr/>
                    <a:lstStyle/>
                    <a:p>
                      <a:r>
                        <a:rPr lang="en-US" dirty="0" smtClean="0"/>
                        <a:t>Part 2:</a:t>
                      </a:r>
                      <a:r>
                        <a:rPr lang="en-US" baseline="0" dirty="0" smtClean="0"/>
                        <a:t> Placement, Training and Support</a:t>
                      </a:r>
                      <a:endParaRPr lang="en-US" dirty="0"/>
                    </a:p>
                  </a:txBody>
                  <a:tcPr/>
                </a:tc>
                <a:tc>
                  <a:txBody>
                    <a:bodyPr/>
                    <a:lstStyle/>
                    <a:p>
                      <a:r>
                        <a:rPr lang="en-US" dirty="0" smtClean="0"/>
                        <a:t>Part 3: Extended Services</a:t>
                      </a:r>
                      <a:endParaRPr lang="en-US" dirty="0"/>
                    </a:p>
                  </a:txBody>
                  <a:tcPr/>
                </a:tc>
              </a:tr>
              <a:tr h="370840">
                <a:tc>
                  <a:txBody>
                    <a:bodyPr/>
                    <a:lstStyle/>
                    <a:p>
                      <a:r>
                        <a:rPr lang="en-US" dirty="0" smtClean="0"/>
                        <a:t>VR provides counseling and guidance, arranges for assessment, develops plan</a:t>
                      </a:r>
                      <a:endParaRPr lang="en-US" dirty="0"/>
                    </a:p>
                  </a:txBody>
                  <a:tcPr/>
                </a:tc>
                <a:tc>
                  <a:txBody>
                    <a:bodyPr/>
                    <a:lstStyle/>
                    <a:p>
                      <a:r>
                        <a:rPr lang="en-US" sz="2000" b="1" dirty="0" smtClean="0"/>
                        <a:t>VR oversees authorized services, tracks achievement of plan</a:t>
                      </a:r>
                      <a:endParaRPr lang="en-US" sz="2000" b="1" dirty="0"/>
                    </a:p>
                  </a:txBody>
                  <a:tcPr>
                    <a:solidFill>
                      <a:srgbClr val="FFFF00"/>
                    </a:solidFill>
                  </a:tcPr>
                </a:tc>
                <a:tc>
                  <a:txBody>
                    <a:bodyPr/>
                    <a:lstStyle/>
                    <a:p>
                      <a:r>
                        <a:rPr lang="en-US" dirty="0" smtClean="0"/>
                        <a:t>VR</a:t>
                      </a:r>
                      <a:r>
                        <a:rPr lang="en-US" baseline="0" dirty="0" smtClean="0"/>
                        <a:t> closes case (usually after 90 days)</a:t>
                      </a:r>
                      <a:endParaRPr lang="en-US" dirty="0"/>
                    </a:p>
                  </a:txBody>
                  <a:tcPr/>
                </a:tc>
              </a:tr>
              <a:tr h="370840">
                <a:tc>
                  <a:txBody>
                    <a:bodyPr/>
                    <a:lstStyle/>
                    <a:p>
                      <a:r>
                        <a:rPr lang="en-US" dirty="0" smtClean="0"/>
                        <a:t>Paid for by VR</a:t>
                      </a:r>
                      <a:endParaRPr lang="en-US" dirty="0"/>
                    </a:p>
                  </a:txBody>
                  <a:tcPr/>
                </a:tc>
                <a:tc>
                  <a:txBody>
                    <a:bodyPr/>
                    <a:lstStyle/>
                    <a:p>
                      <a:r>
                        <a:rPr lang="en-US" dirty="0" smtClean="0"/>
                        <a:t>Paid for by VR</a:t>
                      </a:r>
                      <a:endParaRPr lang="en-US" dirty="0"/>
                    </a:p>
                  </a:txBody>
                  <a:tcPr/>
                </a:tc>
                <a:tc>
                  <a:txBody>
                    <a:bodyPr/>
                    <a:lstStyle/>
                    <a:p>
                      <a:r>
                        <a:rPr lang="en-US" dirty="0" smtClean="0"/>
                        <a:t>Paid for through Medicaid Waiver or</a:t>
                      </a:r>
                      <a:r>
                        <a:rPr lang="en-US" baseline="0" dirty="0" smtClean="0"/>
                        <a:t> state $$ by DD or Mental Health</a:t>
                      </a:r>
                      <a:endParaRPr lang="en-US" dirty="0"/>
                    </a:p>
                  </a:txBody>
                  <a:tcPr/>
                </a:tc>
              </a:tr>
              <a:tr h="370840">
                <a:tc>
                  <a:txBody>
                    <a:bodyPr/>
                    <a:lstStyle/>
                    <a:p>
                      <a:r>
                        <a:rPr lang="en-US" dirty="0" smtClean="0"/>
                        <a:t>CRP might be involved in assessment to help plan development</a:t>
                      </a:r>
                      <a:endParaRPr lang="en-US" dirty="0"/>
                    </a:p>
                  </a:txBody>
                  <a:tcPr/>
                </a:tc>
                <a:tc>
                  <a:txBody>
                    <a:bodyPr/>
                    <a:lstStyle/>
                    <a:p>
                      <a:r>
                        <a:rPr lang="en-US" dirty="0" smtClean="0"/>
                        <a:t>Services usually provided by a CRP, MH Center, etc.</a:t>
                      </a:r>
                      <a:endParaRPr lang="en-US" dirty="0"/>
                    </a:p>
                  </a:txBody>
                  <a:tcPr/>
                </a:tc>
                <a:tc>
                  <a:txBody>
                    <a:bodyPr/>
                    <a:lstStyle/>
                    <a:p>
                      <a:r>
                        <a:rPr lang="en-US" dirty="0" smtClean="0"/>
                        <a:t>Services usually provided by CRP, MH Center, etc.  </a:t>
                      </a:r>
                      <a:endParaRPr lang="en-US" dirty="0"/>
                    </a:p>
                  </a:txBody>
                  <a:tcPr/>
                </a:tc>
              </a:tr>
              <a:tr h="370840">
                <a:tc>
                  <a:txBody>
                    <a:bodyPr/>
                    <a:lstStyle/>
                    <a:p>
                      <a:r>
                        <a:rPr lang="en-US" dirty="0" smtClean="0"/>
                        <a:t>Source for extended services should be identified as part of plan</a:t>
                      </a:r>
                      <a:endParaRPr lang="en-US" dirty="0"/>
                    </a:p>
                  </a:txBody>
                  <a:tcPr/>
                </a:tc>
                <a:tc>
                  <a:txBody>
                    <a:bodyPr/>
                    <a:lstStyle/>
                    <a:p>
                      <a:r>
                        <a:rPr lang="en-US" dirty="0" smtClean="0"/>
                        <a:t>Services typically provided on the job, but sometimes not</a:t>
                      </a:r>
                      <a:endParaRPr lang="en-US" dirty="0"/>
                    </a:p>
                  </a:txBody>
                  <a:tcPr/>
                </a:tc>
                <a:tc>
                  <a:txBody>
                    <a:bodyPr/>
                    <a:lstStyle/>
                    <a:p>
                      <a:r>
                        <a:rPr lang="en-US" dirty="0" smtClean="0"/>
                        <a:t>Sometimes natural supports, family supports or WRAP plans can be used instead of paid services</a:t>
                      </a:r>
                      <a:endParaRPr lang="en-US" dirty="0"/>
                    </a:p>
                  </a:txBody>
                  <a:tcPr/>
                </a:tc>
              </a:tr>
              <a:tr h="370840">
                <a:tc>
                  <a:txBody>
                    <a:bodyPr/>
                    <a:lstStyle/>
                    <a:p>
                      <a:endParaRPr lang="en-US" dirty="0"/>
                    </a:p>
                  </a:txBody>
                  <a:tcPr/>
                </a:tc>
                <a:tc>
                  <a:txBody>
                    <a:bodyPr/>
                    <a:lstStyle/>
                    <a:p>
                      <a:r>
                        <a:rPr lang="en-US" dirty="0" smtClean="0"/>
                        <a:t>Time limited</a:t>
                      </a:r>
                      <a:endParaRPr lang="en-US" dirty="0"/>
                    </a:p>
                  </a:txBody>
                  <a:tcPr/>
                </a:tc>
                <a:tc>
                  <a:txBody>
                    <a:bodyPr/>
                    <a:lstStyle/>
                    <a:p>
                      <a:r>
                        <a:rPr lang="en-US" dirty="0" smtClean="0"/>
                        <a:t>Not time limited</a:t>
                      </a:r>
                      <a:endParaRPr lang="en-US" dirty="0"/>
                    </a:p>
                  </a:txBody>
                  <a:tcPr/>
                </a:tc>
              </a:tr>
            </a:tbl>
          </a:graphicData>
        </a:graphic>
      </p:graphicFrame>
    </p:spTree>
    <p:extLst>
      <p:ext uri="{BB962C8B-B14F-4D97-AF65-F5344CB8AC3E}">
        <p14:creationId xmlns:p14="http://schemas.microsoft.com/office/powerpoint/2010/main" val="3086038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457200"/>
            <a:ext cx="8229600" cy="1143000"/>
          </a:xfrm>
        </p:spPr>
        <p:txBody>
          <a:bodyPr>
            <a:normAutofit fontScale="90000"/>
          </a:bodyPr>
          <a:lstStyle/>
          <a:p>
            <a:r>
              <a:rPr lang="en-US" dirty="0">
                <a:solidFill>
                  <a:srgbClr val="FFC000"/>
                </a:solidFill>
              </a:rPr>
              <a:t>Part 2</a:t>
            </a:r>
            <a:r>
              <a:rPr lang="en-US" dirty="0" smtClean="0">
                <a:solidFill>
                  <a:srgbClr val="FFC000"/>
                </a:solidFill>
              </a:rPr>
              <a:t>: </a:t>
            </a:r>
            <a:r>
              <a:rPr lang="en-US" dirty="0">
                <a:solidFill>
                  <a:srgbClr val="FFC000"/>
                </a:solidFill>
              </a:rPr>
              <a:t>Time Limited Services (typically paid for by </a:t>
            </a:r>
            <a:r>
              <a:rPr lang="en-US" dirty="0" smtClean="0">
                <a:solidFill>
                  <a:srgbClr val="FFC000"/>
                </a:solidFill>
              </a:rPr>
              <a:t>VR, often provided by CRP)</a:t>
            </a:r>
            <a:endParaRPr lang="en-US" dirty="0">
              <a:solidFill>
                <a:srgbClr val="FFC000"/>
              </a:solidFill>
            </a:endParaRPr>
          </a:p>
        </p:txBody>
      </p:sp>
      <p:sp>
        <p:nvSpPr>
          <p:cNvPr id="5" name="Content Placeholder 4"/>
          <p:cNvSpPr>
            <a:spLocks noGrp="1"/>
          </p:cNvSpPr>
          <p:nvPr>
            <p:ph sz="half" idx="1"/>
          </p:nvPr>
        </p:nvSpPr>
        <p:spPr>
          <a:xfrm>
            <a:off x="152400" y="2133600"/>
            <a:ext cx="4648200" cy="4373563"/>
          </a:xfrm>
        </p:spPr>
        <p:txBody>
          <a:bodyPr>
            <a:normAutofit/>
          </a:bodyPr>
          <a:lstStyle/>
          <a:p>
            <a:pPr lvl="1"/>
            <a:r>
              <a:rPr lang="en-US" dirty="0" smtClean="0"/>
              <a:t>Identifying work goal and support needs</a:t>
            </a:r>
          </a:p>
          <a:p>
            <a:pPr lvl="1"/>
            <a:r>
              <a:rPr lang="en-US" dirty="0" smtClean="0"/>
              <a:t>Secure and stabilize competitive job</a:t>
            </a:r>
          </a:p>
          <a:p>
            <a:pPr lvl="1"/>
            <a:r>
              <a:rPr lang="en-US" dirty="0" smtClean="0"/>
              <a:t>Develop productivity acceptable to employer</a:t>
            </a:r>
          </a:p>
          <a:p>
            <a:pPr lvl="1"/>
            <a:r>
              <a:rPr lang="en-US" dirty="0" smtClean="0"/>
              <a:t>Support adjustment to workplace and culture</a:t>
            </a:r>
          </a:p>
          <a:p>
            <a:pPr lvl="1"/>
            <a:r>
              <a:rPr lang="en-US" dirty="0" smtClean="0"/>
              <a:t>Develop coworker and community supports</a:t>
            </a:r>
            <a:endParaRPr lang="en-US" dirty="0"/>
          </a:p>
        </p:txBody>
      </p:sp>
      <p:pic>
        <p:nvPicPr>
          <p:cNvPr id="13" name="Picture 3" descr="C:\Users\lhf4\AppData\Local\Microsoft\Windows\Temporary Internet Files\Content.IE5\ABVBQBHW\fig_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133600"/>
            <a:ext cx="331961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94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458200" cy="1676400"/>
          </a:xfrm>
        </p:spPr>
        <p:txBody>
          <a:bodyPr>
            <a:normAutofit fontScale="90000"/>
          </a:bodyPr>
          <a:lstStyle/>
          <a:p>
            <a:r>
              <a:rPr lang="en-US" dirty="0">
                <a:solidFill>
                  <a:srgbClr val="FFC000"/>
                </a:solidFill>
              </a:rPr>
              <a:t>Part </a:t>
            </a:r>
            <a:r>
              <a:rPr lang="en-US" dirty="0" smtClean="0">
                <a:solidFill>
                  <a:srgbClr val="FFC000"/>
                </a:solidFill>
              </a:rPr>
              <a:t>3: </a:t>
            </a:r>
            <a:r>
              <a:rPr lang="en-US" dirty="0">
                <a:solidFill>
                  <a:srgbClr val="FFC000"/>
                </a:solidFill>
              </a:rPr>
              <a:t>Extended Services (typically paid for by Medicaid </a:t>
            </a:r>
            <a:r>
              <a:rPr lang="en-US" dirty="0" smtClean="0">
                <a:solidFill>
                  <a:srgbClr val="FFC000"/>
                </a:solidFill>
              </a:rPr>
              <a:t>waivers </a:t>
            </a:r>
            <a:r>
              <a:rPr lang="en-US" dirty="0">
                <a:solidFill>
                  <a:srgbClr val="FFC000"/>
                </a:solidFill>
              </a:rPr>
              <a:t>or state funds)</a:t>
            </a:r>
            <a:r>
              <a:rPr lang="en-US" dirty="0"/>
              <a:t/>
            </a:r>
            <a:br>
              <a:rPr lang="en-US" dirty="0"/>
            </a:br>
            <a:endParaRPr lang="en-US" dirty="0"/>
          </a:p>
        </p:txBody>
      </p:sp>
      <p:sp>
        <p:nvSpPr>
          <p:cNvPr id="6" name="Content Placeholder 5"/>
          <p:cNvSpPr>
            <a:spLocks noGrp="1"/>
          </p:cNvSpPr>
          <p:nvPr>
            <p:ph sz="half" idx="1"/>
          </p:nvPr>
        </p:nvSpPr>
        <p:spPr>
          <a:xfrm>
            <a:off x="3581400" y="2362200"/>
            <a:ext cx="5029200" cy="3840163"/>
          </a:xfrm>
        </p:spPr>
        <p:txBody>
          <a:bodyPr>
            <a:normAutofit/>
          </a:bodyPr>
          <a:lstStyle/>
          <a:p>
            <a:pPr lvl="1">
              <a:spcBef>
                <a:spcPts val="1200"/>
              </a:spcBef>
            </a:pPr>
            <a:r>
              <a:rPr lang="en-US" dirty="0" smtClean="0"/>
              <a:t>Helping the person stay employed through support, retraining, whatever</a:t>
            </a:r>
          </a:p>
          <a:p>
            <a:pPr lvl="1">
              <a:spcBef>
                <a:spcPts val="1200"/>
              </a:spcBef>
            </a:pPr>
            <a:r>
              <a:rPr lang="en-US" dirty="0" smtClean="0"/>
              <a:t>Career advancement</a:t>
            </a:r>
          </a:p>
          <a:p>
            <a:pPr lvl="1">
              <a:spcBef>
                <a:spcPts val="1200"/>
              </a:spcBef>
            </a:pPr>
            <a:r>
              <a:rPr lang="en-US" dirty="0" smtClean="0"/>
              <a:t>Supporting job changes if appropriate</a:t>
            </a:r>
          </a:p>
          <a:p>
            <a:pPr lvl="1">
              <a:spcBef>
                <a:spcPts val="1200"/>
              </a:spcBef>
            </a:pPr>
            <a:r>
              <a:rPr lang="en-US" dirty="0" smtClean="0"/>
              <a:t>Changing support plan over time as needed</a:t>
            </a:r>
            <a:endParaRPr lang="en-US" dirty="0"/>
          </a:p>
        </p:txBody>
      </p:sp>
      <p:pic>
        <p:nvPicPr>
          <p:cNvPr id="3078" name="Picture 6" descr="C:\Users\lhf4\AppData\Local\Microsoft\Windows\Temporary Internet Files\Content.IE5\RY4WXQ5K\care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 y="2921000"/>
            <a:ext cx="3337560" cy="250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36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C000"/>
                </a:solidFill>
              </a:rPr>
              <a:t>Indicators of Quality</a:t>
            </a:r>
            <a:endParaRPr lang="en-US" dirty="0">
              <a:solidFill>
                <a:srgbClr val="FFC000"/>
              </a:solidFill>
            </a:endParaRPr>
          </a:p>
        </p:txBody>
      </p:sp>
      <p:sp>
        <p:nvSpPr>
          <p:cNvPr id="3" name="Content Placeholder 2"/>
          <p:cNvSpPr>
            <a:spLocks noGrp="1"/>
          </p:cNvSpPr>
          <p:nvPr>
            <p:ph sz="half" idx="1"/>
          </p:nvPr>
        </p:nvSpPr>
        <p:spPr>
          <a:xfrm>
            <a:off x="457200" y="1295400"/>
            <a:ext cx="4038600" cy="4525963"/>
          </a:xfrm>
        </p:spPr>
        <p:txBody>
          <a:bodyPr>
            <a:normAutofit lnSpcReduction="10000"/>
          </a:bodyPr>
          <a:lstStyle/>
          <a:p>
            <a:r>
              <a:rPr lang="en-US" dirty="0" smtClean="0"/>
              <a:t>Always looking for…</a:t>
            </a:r>
          </a:p>
          <a:p>
            <a:pPr lvl="1"/>
            <a:r>
              <a:rPr lang="en-US" dirty="0" smtClean="0"/>
              <a:t>Hiring by the business</a:t>
            </a:r>
          </a:p>
          <a:p>
            <a:pPr lvl="1"/>
            <a:r>
              <a:rPr lang="en-US" dirty="0" smtClean="0"/>
              <a:t>Supervised like other coworkers</a:t>
            </a:r>
          </a:p>
          <a:p>
            <a:pPr lvl="1"/>
            <a:r>
              <a:rPr lang="en-US" dirty="0" smtClean="0"/>
              <a:t>Paid comparable wage and benefits</a:t>
            </a:r>
          </a:p>
          <a:p>
            <a:pPr lvl="1"/>
            <a:r>
              <a:rPr lang="en-US" dirty="0" smtClean="0"/>
              <a:t>Integrated</a:t>
            </a:r>
          </a:p>
          <a:p>
            <a:pPr lvl="1"/>
            <a:r>
              <a:rPr lang="en-US" dirty="0" smtClean="0"/>
              <a:t>Social access to coworkers</a:t>
            </a:r>
            <a:endParaRPr lang="en-US" dirty="0"/>
          </a:p>
        </p:txBody>
      </p:sp>
      <p:sp>
        <p:nvSpPr>
          <p:cNvPr id="4" name="Content Placeholder 3"/>
          <p:cNvSpPr>
            <a:spLocks noGrp="1"/>
          </p:cNvSpPr>
          <p:nvPr>
            <p:ph sz="half" idx="2"/>
          </p:nvPr>
        </p:nvSpPr>
        <p:spPr>
          <a:xfrm>
            <a:off x="4587240" y="1295400"/>
            <a:ext cx="4038600" cy="3429000"/>
          </a:xfrm>
        </p:spPr>
        <p:txBody>
          <a:bodyPr>
            <a:normAutofit lnSpcReduction="10000"/>
          </a:bodyPr>
          <a:lstStyle/>
          <a:p>
            <a:r>
              <a:rPr lang="en-US" dirty="0" smtClean="0"/>
              <a:t>And also</a:t>
            </a:r>
          </a:p>
          <a:p>
            <a:pPr lvl="1"/>
            <a:r>
              <a:rPr lang="en-US" dirty="0" smtClean="0"/>
              <a:t>Consistent with worker’s preferences</a:t>
            </a:r>
          </a:p>
          <a:p>
            <a:pPr lvl="1"/>
            <a:r>
              <a:rPr lang="en-US" dirty="0" smtClean="0"/>
              <a:t>Maximizing work hours and earnings (while honoring preferences)</a:t>
            </a:r>
          </a:p>
          <a:p>
            <a:pPr lvl="1"/>
            <a:r>
              <a:rPr lang="en-US" dirty="0" smtClean="0"/>
              <a:t>Opportunities for advancement</a:t>
            </a:r>
            <a:endParaRPr lang="en-US" dirty="0"/>
          </a:p>
        </p:txBody>
      </p:sp>
    </p:spTree>
    <p:extLst>
      <p:ext uri="{BB962C8B-B14F-4D97-AF65-F5344CB8AC3E}">
        <p14:creationId xmlns:p14="http://schemas.microsoft.com/office/powerpoint/2010/main" val="2572548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FFC000"/>
                </a:solidFill>
              </a:rPr>
              <a:t>Indicators of Quality</a:t>
            </a:r>
            <a:endParaRPr lang="en-US" dirty="0">
              <a:solidFill>
                <a:srgbClr val="FFC000"/>
              </a:solidFill>
            </a:endParaRPr>
          </a:p>
        </p:txBody>
      </p:sp>
      <p:sp>
        <p:nvSpPr>
          <p:cNvPr id="3" name="Content Placeholder 2"/>
          <p:cNvSpPr>
            <a:spLocks noGrp="1"/>
          </p:cNvSpPr>
          <p:nvPr>
            <p:ph sz="half" idx="1"/>
          </p:nvPr>
        </p:nvSpPr>
        <p:spPr>
          <a:xfrm>
            <a:off x="457200" y="1295400"/>
            <a:ext cx="4038600" cy="4525963"/>
          </a:xfrm>
        </p:spPr>
        <p:txBody>
          <a:bodyPr>
            <a:normAutofit lnSpcReduction="10000"/>
          </a:bodyPr>
          <a:lstStyle/>
          <a:p>
            <a:r>
              <a:rPr lang="en-US" dirty="0" smtClean="0"/>
              <a:t>Always looking for…</a:t>
            </a:r>
          </a:p>
          <a:p>
            <a:pPr lvl="1"/>
            <a:r>
              <a:rPr lang="en-US" dirty="0" smtClean="0"/>
              <a:t>Hiring by the business</a:t>
            </a:r>
          </a:p>
          <a:p>
            <a:pPr lvl="1"/>
            <a:r>
              <a:rPr lang="en-US" dirty="0" smtClean="0"/>
              <a:t>Supervised like other coworkers</a:t>
            </a:r>
          </a:p>
          <a:p>
            <a:pPr lvl="1"/>
            <a:r>
              <a:rPr lang="en-US" dirty="0" smtClean="0"/>
              <a:t>Paid comparable wage and benefits</a:t>
            </a:r>
          </a:p>
          <a:p>
            <a:pPr lvl="1"/>
            <a:r>
              <a:rPr lang="en-US" dirty="0" smtClean="0"/>
              <a:t>Integrated</a:t>
            </a:r>
          </a:p>
          <a:p>
            <a:pPr lvl="1"/>
            <a:r>
              <a:rPr lang="en-US" dirty="0" smtClean="0"/>
              <a:t>Social access to coworkers</a:t>
            </a:r>
            <a:endParaRPr lang="en-US" dirty="0"/>
          </a:p>
        </p:txBody>
      </p:sp>
      <p:sp>
        <p:nvSpPr>
          <p:cNvPr id="4" name="Content Placeholder 3"/>
          <p:cNvSpPr>
            <a:spLocks noGrp="1"/>
          </p:cNvSpPr>
          <p:nvPr>
            <p:ph sz="half" idx="2"/>
          </p:nvPr>
        </p:nvSpPr>
        <p:spPr>
          <a:xfrm>
            <a:off x="4587240" y="1295400"/>
            <a:ext cx="4038600" cy="3429000"/>
          </a:xfrm>
        </p:spPr>
        <p:txBody>
          <a:bodyPr>
            <a:normAutofit lnSpcReduction="10000"/>
          </a:bodyPr>
          <a:lstStyle/>
          <a:p>
            <a:r>
              <a:rPr lang="en-US" dirty="0" smtClean="0"/>
              <a:t>And also</a:t>
            </a:r>
          </a:p>
          <a:p>
            <a:pPr lvl="1"/>
            <a:r>
              <a:rPr lang="en-US" dirty="0" smtClean="0"/>
              <a:t>Consistent with worker’s preferences</a:t>
            </a:r>
          </a:p>
          <a:p>
            <a:pPr lvl="1"/>
            <a:r>
              <a:rPr lang="en-US" dirty="0" smtClean="0"/>
              <a:t>Maximizing work hours and earnings (while honoring preferences)</a:t>
            </a:r>
          </a:p>
          <a:p>
            <a:pPr lvl="1"/>
            <a:r>
              <a:rPr lang="en-US" dirty="0" smtClean="0"/>
              <a:t>Opportunities for advancement</a:t>
            </a:r>
            <a:endParaRPr lang="en-US" dirty="0"/>
          </a:p>
        </p:txBody>
      </p:sp>
      <p:sp>
        <p:nvSpPr>
          <p:cNvPr id="5" name="TextBox 4"/>
          <p:cNvSpPr txBox="1"/>
          <p:nvPr/>
        </p:nvSpPr>
        <p:spPr>
          <a:xfrm>
            <a:off x="609600" y="5410200"/>
            <a:ext cx="7848600" cy="1077218"/>
          </a:xfrm>
          <a:prstGeom prst="rect">
            <a:avLst/>
          </a:prstGeom>
          <a:noFill/>
        </p:spPr>
        <p:txBody>
          <a:bodyPr wrap="square" rtlCol="0">
            <a:spAutoFit/>
          </a:bodyPr>
          <a:lstStyle/>
          <a:p>
            <a:pPr algn="ctr"/>
            <a:r>
              <a:rPr lang="en-US" sz="3200" b="1" i="1" dirty="0" smtClean="0">
                <a:solidFill>
                  <a:srgbClr val="FFFF00"/>
                </a:solidFill>
                <a:latin typeface="Gill Sans MT" panose="020B0502020104020203" pitchFamily="34" charset="0"/>
              </a:rPr>
              <a:t>Bottom line – is this a job you would want for yourself, or for one of your kids?</a:t>
            </a:r>
            <a:endParaRPr lang="en-US" sz="3200" b="1" i="1"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1295952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does the law say?</a:t>
            </a:r>
            <a:endParaRPr lang="en-US" dirty="0">
              <a:solidFill>
                <a:srgbClr val="FFC000"/>
              </a:solidFill>
            </a:endParaRPr>
          </a:p>
        </p:txBody>
      </p:sp>
      <p:sp>
        <p:nvSpPr>
          <p:cNvPr id="3" name="Content Placeholder 2"/>
          <p:cNvSpPr>
            <a:spLocks noGrp="1"/>
          </p:cNvSpPr>
          <p:nvPr>
            <p:ph idx="1"/>
          </p:nvPr>
        </p:nvSpPr>
        <p:spPr>
          <a:xfrm>
            <a:off x="457200" y="1752600"/>
            <a:ext cx="8229600" cy="4648200"/>
          </a:xfrm>
        </p:spPr>
        <p:txBody>
          <a:bodyPr>
            <a:normAutofit/>
          </a:bodyPr>
          <a:lstStyle/>
          <a:p>
            <a:pPr marL="137160" indent="0">
              <a:spcBef>
                <a:spcPts val="1200"/>
              </a:spcBef>
              <a:buNone/>
            </a:pPr>
            <a:r>
              <a:rPr lang="en-US" sz="2400" dirty="0"/>
              <a:t>(38) SUPPORTED EMPLOYMENT. – The term “supported employment” means competitive integrated employment, including customized </a:t>
            </a:r>
            <a:r>
              <a:rPr lang="en-US" sz="2400" dirty="0" smtClean="0"/>
              <a:t>employment  [or </a:t>
            </a:r>
            <a:r>
              <a:rPr lang="en-US" sz="2400" dirty="0"/>
              <a:t>employment in an integrated work setting in which individuals are working on a short-term basis toward competitive integrated </a:t>
            </a:r>
            <a:r>
              <a:rPr lang="en-US" sz="2400" dirty="0" smtClean="0"/>
              <a:t>employment] </a:t>
            </a:r>
            <a:r>
              <a:rPr lang="en-US" sz="2400" dirty="0"/>
              <a:t>that is individualized and customized consistent with the strengths, abilities, interests and informed choice of the individuals involved, for individuals with the most significant disabilities – </a:t>
            </a:r>
          </a:p>
          <a:p>
            <a:endParaRPr lang="en-US" dirty="0"/>
          </a:p>
        </p:txBody>
      </p:sp>
    </p:spTree>
    <p:extLst>
      <p:ext uri="{BB962C8B-B14F-4D97-AF65-F5344CB8AC3E}">
        <p14:creationId xmlns:p14="http://schemas.microsoft.com/office/powerpoint/2010/main" val="194197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WIOA Part Two</a:t>
            </a:r>
            <a:endParaRPr lang="en-US" dirty="0">
              <a:solidFill>
                <a:srgbClr val="FFC000"/>
              </a:solidFill>
            </a:endParaRPr>
          </a:p>
        </p:txBody>
      </p:sp>
      <p:sp>
        <p:nvSpPr>
          <p:cNvPr id="3" name="Content Placeholder 2"/>
          <p:cNvSpPr>
            <a:spLocks noGrp="1"/>
          </p:cNvSpPr>
          <p:nvPr>
            <p:ph idx="1"/>
          </p:nvPr>
        </p:nvSpPr>
        <p:spPr>
          <a:xfrm>
            <a:off x="457200" y="1752600"/>
            <a:ext cx="8229600" cy="4648200"/>
          </a:xfrm>
        </p:spPr>
        <p:txBody>
          <a:bodyPr>
            <a:normAutofit/>
          </a:bodyPr>
          <a:lstStyle/>
          <a:p>
            <a:pPr marL="137160" indent="0">
              <a:spcBef>
                <a:spcPts val="1200"/>
              </a:spcBef>
              <a:buNone/>
            </a:pPr>
            <a:r>
              <a:rPr lang="en-US" sz="2400" dirty="0" smtClean="0"/>
              <a:t>(A) (</a:t>
            </a:r>
            <a:r>
              <a:rPr lang="en-US" sz="2400" dirty="0"/>
              <a:t>i) for whom competitive integrated employment has not historically occurred; or (ii) for whom competitive integrated employment has been interrupted or intermittent as a result of a significant disability; and </a:t>
            </a:r>
            <a:endParaRPr lang="en-US" sz="2400" dirty="0" smtClean="0"/>
          </a:p>
          <a:p>
            <a:pPr marL="137160" indent="0">
              <a:spcBef>
                <a:spcPts val="1200"/>
              </a:spcBef>
              <a:buNone/>
            </a:pPr>
            <a:endParaRPr lang="en-US" sz="2400" dirty="0"/>
          </a:p>
          <a:p>
            <a:pPr marL="137160" indent="0">
              <a:spcBef>
                <a:spcPts val="1200"/>
              </a:spcBef>
              <a:buNone/>
            </a:pPr>
            <a:r>
              <a:rPr lang="en-US" sz="2400" dirty="0"/>
              <a:t>(B) who, because of the nature and severity of their disability, need intensive supported employment services and extended services after the transition described in paragraph (13) (C), in order to perform the work involved.</a:t>
            </a:r>
          </a:p>
          <a:p>
            <a:endParaRPr lang="en-US" dirty="0"/>
          </a:p>
        </p:txBody>
      </p:sp>
    </p:spTree>
    <p:extLst>
      <p:ext uri="{BB962C8B-B14F-4D97-AF65-F5344CB8AC3E}">
        <p14:creationId xmlns:p14="http://schemas.microsoft.com/office/powerpoint/2010/main" val="982933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Let’s take a closer look</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3200" dirty="0" smtClean="0">
                <a:solidFill>
                  <a:srgbClr val="FF0000"/>
                </a:solidFill>
              </a:rPr>
              <a:t>c</a:t>
            </a:r>
            <a:r>
              <a:rPr lang="en-US" sz="3200" b="1" dirty="0" smtClean="0">
                <a:solidFill>
                  <a:srgbClr val="FF0000"/>
                </a:solidFill>
              </a:rPr>
              <a:t>ompetitive</a:t>
            </a:r>
            <a:r>
              <a:rPr lang="en-US" sz="3200" dirty="0" smtClean="0"/>
              <a:t> </a:t>
            </a:r>
            <a:r>
              <a:rPr lang="en-US" sz="3200" b="1" dirty="0" smtClean="0">
                <a:solidFill>
                  <a:srgbClr val="FFFF00"/>
                </a:solidFill>
              </a:rPr>
              <a:t>integrated</a:t>
            </a:r>
            <a:r>
              <a:rPr lang="en-US" sz="3200" dirty="0" smtClean="0"/>
              <a:t> employment</a:t>
            </a:r>
          </a:p>
          <a:p>
            <a:endParaRPr lang="en-US" sz="3200" dirty="0" smtClean="0"/>
          </a:p>
          <a:p>
            <a:endParaRPr lang="en-US" dirty="0"/>
          </a:p>
        </p:txBody>
      </p:sp>
    </p:spTree>
    <p:extLst>
      <p:ext uri="{BB962C8B-B14F-4D97-AF65-F5344CB8AC3E}">
        <p14:creationId xmlns:p14="http://schemas.microsoft.com/office/powerpoint/2010/main" val="359360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Let’s take a closer look</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3200" dirty="0" smtClean="0">
                <a:solidFill>
                  <a:srgbClr val="FF0000"/>
                </a:solidFill>
              </a:rPr>
              <a:t>c</a:t>
            </a:r>
            <a:r>
              <a:rPr lang="en-US" sz="3200" b="1" dirty="0" smtClean="0">
                <a:solidFill>
                  <a:srgbClr val="FF0000"/>
                </a:solidFill>
              </a:rPr>
              <a:t>ompetitive</a:t>
            </a:r>
            <a:r>
              <a:rPr lang="en-US" sz="3200" dirty="0" smtClean="0"/>
              <a:t> </a:t>
            </a:r>
            <a:r>
              <a:rPr lang="en-US" sz="3200" b="1" dirty="0" smtClean="0">
                <a:solidFill>
                  <a:srgbClr val="FFFF00"/>
                </a:solidFill>
              </a:rPr>
              <a:t>integrated</a:t>
            </a:r>
            <a:r>
              <a:rPr lang="en-US" sz="3200" dirty="0" smtClean="0"/>
              <a:t> employment</a:t>
            </a:r>
          </a:p>
          <a:p>
            <a:endParaRPr lang="en-US" sz="3200" dirty="0" smtClean="0"/>
          </a:p>
          <a:p>
            <a:r>
              <a:rPr lang="en-US" sz="3200" dirty="0" smtClean="0"/>
              <a:t>that is </a:t>
            </a:r>
            <a:r>
              <a:rPr lang="en-US" sz="3200" b="1" dirty="0" smtClean="0">
                <a:solidFill>
                  <a:srgbClr val="FF6600"/>
                </a:solidFill>
              </a:rPr>
              <a:t>individualized</a:t>
            </a:r>
            <a:r>
              <a:rPr lang="en-US" sz="3200" dirty="0" smtClean="0"/>
              <a:t> and </a:t>
            </a:r>
            <a:r>
              <a:rPr lang="en-US" sz="3200" b="1" dirty="0" smtClean="0">
                <a:solidFill>
                  <a:srgbClr val="00B050"/>
                </a:solidFill>
              </a:rPr>
              <a:t>customized</a:t>
            </a:r>
          </a:p>
          <a:p>
            <a:endParaRPr lang="en-US" sz="3200" b="1" dirty="0" smtClean="0">
              <a:solidFill>
                <a:srgbClr val="00B050"/>
              </a:solidFill>
            </a:endParaRPr>
          </a:p>
          <a:p>
            <a:endParaRPr lang="en-US" dirty="0"/>
          </a:p>
        </p:txBody>
      </p:sp>
    </p:spTree>
    <p:extLst>
      <p:ext uri="{BB962C8B-B14F-4D97-AF65-F5344CB8AC3E}">
        <p14:creationId xmlns:p14="http://schemas.microsoft.com/office/powerpoint/2010/main" val="1889596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Let’s take a closer look</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3200" dirty="0" smtClean="0">
                <a:solidFill>
                  <a:srgbClr val="FF0000"/>
                </a:solidFill>
              </a:rPr>
              <a:t>c</a:t>
            </a:r>
            <a:r>
              <a:rPr lang="en-US" sz="3200" b="1" dirty="0" smtClean="0">
                <a:solidFill>
                  <a:srgbClr val="FF0000"/>
                </a:solidFill>
              </a:rPr>
              <a:t>ompetitive</a:t>
            </a:r>
            <a:r>
              <a:rPr lang="en-US" sz="3200" dirty="0" smtClean="0"/>
              <a:t> </a:t>
            </a:r>
            <a:r>
              <a:rPr lang="en-US" sz="3200" b="1" dirty="0" smtClean="0">
                <a:solidFill>
                  <a:srgbClr val="FFFF00"/>
                </a:solidFill>
              </a:rPr>
              <a:t>integrated</a:t>
            </a:r>
            <a:r>
              <a:rPr lang="en-US" sz="3200" dirty="0" smtClean="0"/>
              <a:t> employment</a:t>
            </a:r>
          </a:p>
          <a:p>
            <a:endParaRPr lang="en-US" sz="3200" dirty="0" smtClean="0"/>
          </a:p>
          <a:p>
            <a:r>
              <a:rPr lang="en-US" sz="3200" dirty="0" smtClean="0"/>
              <a:t>that is </a:t>
            </a:r>
            <a:r>
              <a:rPr lang="en-US" sz="3200" b="1" dirty="0" smtClean="0">
                <a:solidFill>
                  <a:srgbClr val="FF6600"/>
                </a:solidFill>
              </a:rPr>
              <a:t>individualized</a:t>
            </a:r>
            <a:r>
              <a:rPr lang="en-US" sz="3200" dirty="0" smtClean="0"/>
              <a:t> and </a:t>
            </a:r>
            <a:r>
              <a:rPr lang="en-US" sz="3200" b="1" dirty="0" smtClean="0">
                <a:solidFill>
                  <a:srgbClr val="00B050"/>
                </a:solidFill>
              </a:rPr>
              <a:t>customized</a:t>
            </a:r>
          </a:p>
          <a:p>
            <a:endParaRPr lang="en-US" sz="3200" b="1" dirty="0" smtClean="0">
              <a:solidFill>
                <a:srgbClr val="00B050"/>
              </a:solidFill>
            </a:endParaRPr>
          </a:p>
          <a:p>
            <a:r>
              <a:rPr lang="en-US" sz="3200" b="1" dirty="0" smtClean="0">
                <a:solidFill>
                  <a:srgbClr val="00B0F0"/>
                </a:solidFill>
              </a:rPr>
              <a:t>consistent with the strengths, abilities, interests and informed choice </a:t>
            </a:r>
            <a:r>
              <a:rPr lang="en-US" sz="3200" dirty="0" smtClean="0"/>
              <a:t>of the individuals involved</a:t>
            </a:r>
          </a:p>
          <a:p>
            <a:endParaRPr lang="en-US" dirty="0"/>
          </a:p>
        </p:txBody>
      </p:sp>
    </p:spTree>
    <p:extLst>
      <p:ext uri="{BB962C8B-B14F-4D97-AF65-F5344CB8AC3E}">
        <p14:creationId xmlns:p14="http://schemas.microsoft.com/office/powerpoint/2010/main" val="188959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For individuals with the most significant disabilities</a:t>
            </a:r>
            <a:endParaRPr lang="en-US" dirty="0">
              <a:solidFill>
                <a:srgbClr val="FFC000"/>
              </a:solidFill>
            </a:endParaRPr>
          </a:p>
        </p:txBody>
      </p:sp>
      <p:sp>
        <p:nvSpPr>
          <p:cNvPr id="3" name="Content Placeholder 2"/>
          <p:cNvSpPr>
            <a:spLocks noGrp="1"/>
          </p:cNvSpPr>
          <p:nvPr>
            <p:ph idx="1"/>
          </p:nvPr>
        </p:nvSpPr>
        <p:spPr>
          <a:xfrm>
            <a:off x="457200" y="2209800"/>
            <a:ext cx="7772400" cy="3916363"/>
          </a:xfrm>
        </p:spPr>
        <p:txBody>
          <a:bodyPr>
            <a:normAutofit/>
          </a:bodyPr>
          <a:lstStyle/>
          <a:p>
            <a:r>
              <a:rPr lang="en-US" sz="3200" dirty="0"/>
              <a:t>F</a:t>
            </a:r>
            <a:r>
              <a:rPr lang="en-US" sz="3200" dirty="0" smtClean="0"/>
              <a:t>or whom competitive integrated employment </a:t>
            </a:r>
            <a:r>
              <a:rPr lang="en-US" sz="3200" b="1" dirty="0" smtClean="0">
                <a:solidFill>
                  <a:srgbClr val="FF6600"/>
                </a:solidFill>
              </a:rPr>
              <a:t>has not historically occurred</a:t>
            </a:r>
            <a:r>
              <a:rPr lang="en-US" sz="3200" dirty="0" smtClean="0"/>
              <a:t>; or </a:t>
            </a:r>
            <a:r>
              <a:rPr lang="en-US" sz="3200" b="1" dirty="0" smtClean="0">
                <a:solidFill>
                  <a:srgbClr val="00B0F0"/>
                </a:solidFill>
              </a:rPr>
              <a:t>has been interrupted or intermittent </a:t>
            </a:r>
            <a:r>
              <a:rPr lang="en-US" sz="3200" dirty="0" smtClean="0"/>
              <a:t>as a result of a significant disability; and </a:t>
            </a:r>
          </a:p>
          <a:p>
            <a:endParaRPr lang="en-US" sz="3200" dirty="0" smtClean="0"/>
          </a:p>
        </p:txBody>
      </p:sp>
    </p:spTree>
    <p:extLst>
      <p:ext uri="{BB962C8B-B14F-4D97-AF65-F5344CB8AC3E}">
        <p14:creationId xmlns:p14="http://schemas.microsoft.com/office/powerpoint/2010/main" val="2430676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3180</Words>
  <Application>Microsoft Office PowerPoint</Application>
  <PresentationFormat>On-screen Show (4:3)</PresentationFormat>
  <Paragraphs>269</Paragraphs>
  <Slides>37</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Akbar</vt:lpstr>
      <vt:lpstr>Arial</vt:lpstr>
      <vt:lpstr>Book Antiqua</vt:lpstr>
      <vt:lpstr>Calibri</vt:lpstr>
      <vt:lpstr>Gill Sans MT</vt:lpstr>
      <vt:lpstr>Hurry Up</vt:lpstr>
      <vt:lpstr>Lucida Sans</vt:lpstr>
      <vt:lpstr>Wingdings</vt:lpstr>
      <vt:lpstr>Wingdings 2</vt:lpstr>
      <vt:lpstr>Wingdings 3</vt:lpstr>
      <vt:lpstr>Apex</vt:lpstr>
      <vt:lpstr>An Outsider’s Explanation of Supported Employment</vt:lpstr>
      <vt:lpstr>Who is this person?</vt:lpstr>
      <vt:lpstr>Finna’s Grammy </vt:lpstr>
      <vt:lpstr>What does the law say?</vt:lpstr>
      <vt:lpstr>WIOA Part Two</vt:lpstr>
      <vt:lpstr>Let’s take a closer look</vt:lpstr>
      <vt:lpstr>Let’s take a closer look</vt:lpstr>
      <vt:lpstr>Let’s take a closer look</vt:lpstr>
      <vt:lpstr>For individuals with the most significant disabilities</vt:lpstr>
      <vt:lpstr>For individuals with the most significant disabilities</vt:lpstr>
      <vt:lpstr>Where did it come from?</vt:lpstr>
      <vt:lpstr>PowerPoint Presentation</vt:lpstr>
      <vt:lpstr>PowerPoint Presentation</vt:lpstr>
      <vt:lpstr>People with MSD had limited options before the end of the 1970’s</vt:lpstr>
      <vt:lpstr>PowerPoint Presentation</vt:lpstr>
      <vt:lpstr>PowerPoint Presentation</vt:lpstr>
      <vt:lpstr>PowerPoint Presentation</vt:lpstr>
      <vt:lpstr>PowerPoint Presentation</vt:lpstr>
      <vt:lpstr>PowerPoint Presentation</vt:lpstr>
      <vt:lpstr>PowerPoint Presentation</vt:lpstr>
      <vt:lpstr>94-142: Education for All</vt:lpstr>
      <vt:lpstr>University-based Demonstration Projects</vt:lpstr>
      <vt:lpstr>The mid-1980’s brought legislative and system changes</vt:lpstr>
      <vt:lpstr>What does Supported Employment look like?</vt:lpstr>
      <vt:lpstr>It’s all about the</vt:lpstr>
      <vt:lpstr>Meet Pam</vt:lpstr>
      <vt:lpstr>and Lester</vt:lpstr>
      <vt:lpstr>What does “support” mean?</vt:lpstr>
      <vt:lpstr>Job coaching is most common</vt:lpstr>
      <vt:lpstr>Other typical activities:</vt:lpstr>
      <vt:lpstr>Who pays?</vt:lpstr>
      <vt:lpstr>PowerPoint Presentation</vt:lpstr>
      <vt:lpstr>PowerPoint Presentation</vt:lpstr>
      <vt:lpstr>Part 2: Time Limited Services (typically paid for by VR, often provided by CRP)</vt:lpstr>
      <vt:lpstr>Part 3: Extended Services (typically paid for by Medicaid waivers or state funds) </vt:lpstr>
      <vt:lpstr>Indicators of Quality</vt:lpstr>
      <vt:lpstr>Indicators of Quality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Employment</dc:title>
  <dc:creator>Laurie Ford</dc:creator>
  <cp:lastModifiedBy>Peggy Hale</cp:lastModifiedBy>
  <cp:revision>54</cp:revision>
  <dcterms:created xsi:type="dcterms:W3CDTF">2015-03-31T20:32:25Z</dcterms:created>
  <dcterms:modified xsi:type="dcterms:W3CDTF">2016-10-04T13:50:03Z</dcterms:modified>
</cp:coreProperties>
</file>