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handoutMasterIdLst>
    <p:handoutMasterId r:id="rId20"/>
  </p:handoutMasterIdLst>
  <p:sldIdLst>
    <p:sldId id="257" r:id="rId3"/>
    <p:sldId id="373" r:id="rId4"/>
    <p:sldId id="349" r:id="rId5"/>
    <p:sldId id="350" r:id="rId6"/>
    <p:sldId id="351" r:id="rId7"/>
    <p:sldId id="352" r:id="rId8"/>
    <p:sldId id="366" r:id="rId9"/>
    <p:sldId id="353" r:id="rId10"/>
    <p:sldId id="368" r:id="rId11"/>
    <p:sldId id="369" r:id="rId12"/>
    <p:sldId id="367" r:id="rId13"/>
    <p:sldId id="375" r:id="rId14"/>
    <p:sldId id="371" r:id="rId15"/>
    <p:sldId id="372" r:id="rId16"/>
    <p:sldId id="365" r:id="rId17"/>
    <p:sldId id="364" r:id="rId18"/>
  </p:sldIdLst>
  <p:sldSz cx="12192000" cy="6858000"/>
  <p:notesSz cx="7077075" cy="936942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680"/>
    <a:srgbClr val="377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442" autoAdjust="0"/>
    <p:restoredTop sz="76033" autoAdjust="0"/>
  </p:normalViewPr>
  <p:slideViewPr>
    <p:cSldViewPr snapToGrid="0">
      <p:cViewPr varScale="1">
        <p:scale>
          <a:sx n="39" d="100"/>
          <a:sy n="39" d="100"/>
        </p:scale>
        <p:origin x="24" y="62"/>
      </p:cViewPr>
      <p:guideLst>
        <p:guide orient="horz" pos="2160"/>
        <p:guide pos="3840"/>
      </p:guideLst>
    </p:cSldViewPr>
  </p:slideViewPr>
  <p:outlineViewPr>
    <p:cViewPr>
      <p:scale>
        <a:sx n="33" d="100"/>
        <a:sy n="33" d="100"/>
      </p:scale>
      <p:origin x="0" y="-40254"/>
    </p:cViewPr>
  </p:outlineViewPr>
  <p:notesTextViewPr>
    <p:cViewPr>
      <p:scale>
        <a:sx n="3" d="2"/>
        <a:sy n="3" d="2"/>
      </p:scale>
      <p:origin x="0" y="0"/>
    </p:cViewPr>
  </p:notesTextViewPr>
  <p:sorterViewPr>
    <p:cViewPr>
      <p:scale>
        <a:sx n="125" d="100"/>
        <a:sy n="125" d="100"/>
      </p:scale>
      <p:origin x="0" y="-1661"/>
    </p:cViewPr>
  </p:sorterViewPr>
  <p:notesViewPr>
    <p:cSldViewPr snapToGrid="0" showGuides="1">
      <p:cViewPr varScale="1">
        <p:scale>
          <a:sx n="95" d="100"/>
          <a:sy n="95" d="100"/>
        </p:scale>
        <p:origin x="272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D63D5444-F62C-42C3-A75A-D9DBA807730F}" type="datetimeFigureOut">
              <a:rPr lang="en-US" smtClean="0"/>
              <a:t>11/30/2017</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70098"/>
          </a:xfrm>
          <a:prstGeom prst="rect">
            <a:avLst/>
          </a:prstGeom>
        </p:spPr>
        <p:txBody>
          <a:bodyPr vert="horz" lIns="93973" tIns="46986" rIns="93973" bIns="46986" rtlCol="0"/>
          <a:lstStyle>
            <a:lvl1pPr algn="r">
              <a:defRPr sz="1200"/>
            </a:lvl1pPr>
          </a:lstStyle>
          <a:p>
            <a:fld id="{12CAA1FA-7B6A-47D2-8D61-F225D71B51FF}" type="datetimeFigureOut">
              <a:rPr lang="en-US" smtClean="0"/>
              <a:t>11/30/2017</a:t>
            </a:fld>
            <a:endParaRPr lang="en-US"/>
          </a:p>
        </p:txBody>
      </p:sp>
      <p:sp>
        <p:nvSpPr>
          <p:cNvPr id="4" name="Slide Image Placeholder 3"/>
          <p:cNvSpPr>
            <a:spLocks noGrp="1" noRot="1" noChangeAspect="1"/>
          </p:cNvSpPr>
          <p:nvPr>
            <p:ph type="sldImg" idx="2"/>
          </p:nvPr>
        </p:nvSpPr>
        <p:spPr>
          <a:xfrm>
            <a:off x="727075" y="1171575"/>
            <a:ext cx="5622925" cy="316230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509036"/>
            <a:ext cx="5661660" cy="3689211"/>
          </a:xfrm>
          <a:prstGeom prst="rect">
            <a:avLst/>
          </a:prstGeom>
        </p:spPr>
        <p:txBody>
          <a:bodyPr vert="horz" lIns="93973" tIns="46986" rIns="93973" bIns="469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70097"/>
          </a:xfrm>
          <a:prstGeom prst="rect">
            <a:avLst/>
          </a:prstGeom>
        </p:spPr>
        <p:txBody>
          <a:bodyPr vert="horz" lIns="93973" tIns="46986" rIns="93973" bIns="46986"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421801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3</a:t>
            </a:fld>
            <a:endParaRPr lang="en-US"/>
          </a:p>
        </p:txBody>
      </p:sp>
    </p:spTree>
    <p:extLst>
      <p:ext uri="{BB962C8B-B14F-4D97-AF65-F5344CB8AC3E}">
        <p14:creationId xmlns:p14="http://schemas.microsoft.com/office/powerpoint/2010/main" val="802255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5</a:t>
            </a:fld>
            <a:endParaRPr lang="en-US"/>
          </a:p>
        </p:txBody>
      </p:sp>
    </p:spTree>
    <p:extLst>
      <p:ext uri="{BB962C8B-B14F-4D97-AF65-F5344CB8AC3E}">
        <p14:creationId xmlns:p14="http://schemas.microsoft.com/office/powerpoint/2010/main" val="2215535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VR agencies require CRP staff serving VR clients to go through mandatory training, either provided by the VRA,</a:t>
            </a:r>
            <a:r>
              <a:rPr lang="en-US" baseline="0" dirty="0" smtClean="0"/>
              <a:t> provided by a contractor arranged by the VRA (e.g. in New Hampshire), or provided by a third party and paid for by the CRP (e.g. in Alaska).  However, some VR agencies require only that the CRP is accredited, not that individual providers are trained or certified.</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6</a:t>
            </a:fld>
            <a:endParaRPr lang="en-US"/>
          </a:p>
        </p:txBody>
      </p:sp>
    </p:spTree>
    <p:extLst>
      <p:ext uri="{BB962C8B-B14F-4D97-AF65-F5344CB8AC3E}">
        <p14:creationId xmlns:p14="http://schemas.microsoft.com/office/powerpoint/2010/main" val="3334253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15</a:t>
            </a:fld>
            <a:endParaRPr lang="en-US"/>
          </a:p>
        </p:txBody>
      </p:sp>
    </p:spTree>
    <p:extLst>
      <p:ext uri="{BB962C8B-B14F-4D97-AF65-F5344CB8AC3E}">
        <p14:creationId xmlns:p14="http://schemas.microsoft.com/office/powerpoint/2010/main" val="1343023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matter what model of SE or CE is being provided, these are the qualities that should be present:</a:t>
            </a:r>
          </a:p>
          <a:p>
            <a:pPr marL="228600" indent="-228600">
              <a:buAutoNum type="arabicParenR"/>
            </a:pPr>
            <a:r>
              <a:rPr lang="en-US" dirty="0" smtClean="0"/>
              <a:t>The business is the employer (e.g. not a CRP or temp agency)</a:t>
            </a:r>
          </a:p>
          <a:p>
            <a:pPr marL="228600" indent="-228600">
              <a:buAutoNum type="arabicParenR"/>
            </a:pPr>
            <a:r>
              <a:rPr lang="en-US" dirty="0" smtClean="0"/>
              <a:t>The worker is supervised like other coworkers (unless different/additional supervision is</a:t>
            </a:r>
            <a:r>
              <a:rPr lang="en-US" baseline="0" dirty="0" smtClean="0"/>
              <a:t> needed as an accommodation)</a:t>
            </a:r>
          </a:p>
          <a:p>
            <a:pPr marL="228600" indent="-228600">
              <a:buAutoNum type="arabicParenR"/>
            </a:pPr>
            <a:r>
              <a:rPr lang="en-US" baseline="0" dirty="0" smtClean="0"/>
              <a:t>Paid the same wages and given and same benefits as others in the same job</a:t>
            </a:r>
          </a:p>
          <a:p>
            <a:pPr marL="228600" indent="-228600">
              <a:buAutoNum type="arabicParenR"/>
            </a:pPr>
            <a:r>
              <a:rPr lang="en-US" baseline="0" dirty="0" smtClean="0"/>
              <a:t>Regular interactions with people without disabilities beyond the job coach</a:t>
            </a:r>
          </a:p>
          <a:p>
            <a:pPr marL="228600" indent="-228600">
              <a:buAutoNum type="arabicParenR"/>
            </a:pPr>
            <a:r>
              <a:rPr lang="en-US" baseline="0" dirty="0" smtClean="0"/>
              <a:t>Socially integrated with coworkers (e.g. same break and lunch hours) </a:t>
            </a:r>
          </a:p>
          <a:p>
            <a:pPr marL="228600" indent="-228600">
              <a:buAutoNum type="arabicParenR"/>
            </a:pPr>
            <a:r>
              <a:rPr lang="en-US" baseline="0" dirty="0" smtClean="0"/>
              <a:t>Consistent with the worker’s preferences for type of job, location, hours/wages, etc.</a:t>
            </a:r>
          </a:p>
          <a:p>
            <a:pPr marL="228600" indent="-228600">
              <a:buAutoNum type="arabicParenR"/>
            </a:pPr>
            <a:r>
              <a:rPr lang="en-US" baseline="0" dirty="0" smtClean="0"/>
              <a:t>Maximizing work hours and earnings, while honoring the individual’s preferences</a:t>
            </a:r>
          </a:p>
          <a:p>
            <a:pPr marL="228600" indent="-228600">
              <a:buAutoNum type="arabicParenR"/>
            </a:pPr>
            <a:r>
              <a:rPr lang="en-US" baseline="0" dirty="0" smtClean="0"/>
              <a:t>Providing opportunities to learn new skills and advance in a career</a:t>
            </a:r>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16</a:t>
            </a:fld>
            <a:endParaRPr lang="en-US"/>
          </a:p>
        </p:txBody>
      </p:sp>
    </p:spTree>
    <p:extLst>
      <p:ext uri="{BB962C8B-B14F-4D97-AF65-F5344CB8AC3E}">
        <p14:creationId xmlns:p14="http://schemas.microsoft.com/office/powerpoint/2010/main" val="721763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custDataLst>
      <p:tags r:id="rId1"/>
    </p:custDataLst>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A3335-6331-4872-A8B7-ECD55539F4D0}"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dirty="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034680"/>
                </a:solidFill>
              </a:defRPr>
            </a:lvl1pPr>
          </a:lstStyle>
          <a:p>
            <a:r>
              <a:rPr lang="en-US" dirty="0"/>
              <a:t>Click to edit Master title style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solidFill>
                  <a:srgbClr val="377BB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a:t>Click icon to add picture</a:t>
            </a:r>
          </a:p>
        </p:txBody>
      </p:sp>
      <p:sp>
        <p:nvSpPr>
          <p:cNvPr id="16" name="Instructional 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pic>
        <p:nvPicPr>
          <p:cNvPr id="17" name="Picture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custDataLst>
      <p:tags r:id="rId1"/>
    </p:custDataLst>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034680"/>
                </a:solidFill>
              </a:defRPr>
            </a:lvl1pPr>
          </a:lstStyle>
          <a:p>
            <a:r>
              <a:rPr lang="en-US" dirty="0"/>
              <a:t>Click to edit Master title style</a:t>
            </a:r>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77BB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9A3335-6331-4872-A8B7-ECD55539F4D0}"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custDataLst>
      <p:tags r:id="rId1"/>
    </p:custDataLst>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custDataLst>
      <p:tags r:id="rId1"/>
    </p:custDataLst>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9A3335-6331-4872-A8B7-ECD55539F4D0}"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custDataLst>
      <p:tags r:id="rId1"/>
    </p:custDataLst>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9A3335-6331-4872-A8B7-ECD55539F4D0}"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custDataLst>
      <p:tags r:id="rId1"/>
    </p:custDataLst>
    <p:extLst>
      <p:ext uri="{BB962C8B-B14F-4D97-AF65-F5344CB8AC3E}">
        <p14:creationId xmlns:p14="http://schemas.microsoft.com/office/powerpoint/2010/main" val="389991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20400" y="167627"/>
            <a:ext cx="1253704" cy="340491"/>
          </a:xfrm>
          <a:prstGeom prst="rect">
            <a:avLst/>
          </a:prstGeom>
        </p:spPr>
      </p:pic>
    </p:spTree>
    <p:custDataLst>
      <p:tags r:id="rId1"/>
    </p:custDataLst>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11/30/2017</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pic>
        <p:nvPicPr>
          <p:cNvPr id="13" name="Picture 12"/>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004294" y="167627"/>
            <a:ext cx="2069810" cy="562135"/>
          </a:xfrm>
          <a:prstGeom prst="rect">
            <a:avLst/>
          </a:prstGeom>
        </p:spPr>
      </p:pic>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62" r:id="rId8"/>
    <p:sldLayoutId id="2147483655" r:id="rId9"/>
    <p:sldLayoutId id="2147483656" r:id="rId10"/>
    <p:sldLayoutId id="2147483657"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rgbClr val="080808"/>
        </a:buClr>
        <a:buFont typeface="Arial" panose="020B0604020202020204" pitchFamily="34" charset="0"/>
        <a:buChar char="•"/>
        <a:defRPr sz="2400" kern="1200">
          <a:solidFill>
            <a:srgbClr val="034680"/>
          </a:solidFill>
          <a:latin typeface="Arial" panose="020B0604020202020204" pitchFamily="34" charset="0"/>
          <a:ea typeface="+mn-ea"/>
          <a:cs typeface="Arial" panose="020B0604020202020204" pitchFamily="34" charset="0"/>
        </a:defRPr>
      </a:lvl1pPr>
      <a:lvl2pPr marL="548640" indent="-228600" algn="l" defTabSz="914400" rtl="0" eaLnBrk="1" latinLnBrk="0" hangingPunct="1">
        <a:lnSpc>
          <a:spcPct val="90000"/>
        </a:lnSpc>
        <a:spcBef>
          <a:spcPts val="1000"/>
        </a:spcBef>
        <a:buClr>
          <a:srgbClr val="080808"/>
        </a:buClr>
        <a:buFont typeface="Arial" panose="020B0604020202020204" pitchFamily="34" charset="0"/>
        <a:buChar char="•"/>
        <a:defRPr sz="2000" kern="1200">
          <a:solidFill>
            <a:srgbClr val="377BBB"/>
          </a:solidFill>
          <a:latin typeface="Arial" panose="020B0604020202020204" pitchFamily="34" charset="0"/>
          <a:ea typeface="+mn-ea"/>
          <a:cs typeface="Arial" panose="020B0604020202020204" pitchFamily="34" charset="0"/>
        </a:defRPr>
      </a:lvl2pPr>
      <a:lvl3pPr marL="822960" indent="-228600" algn="l" defTabSz="914400" rtl="0" eaLnBrk="1" latinLnBrk="0" hangingPunct="1">
        <a:lnSpc>
          <a:spcPct val="90000"/>
        </a:lnSpc>
        <a:spcBef>
          <a:spcPts val="800"/>
        </a:spcBef>
        <a:buClr>
          <a:srgbClr val="080808"/>
        </a:buClr>
        <a:buFont typeface="Arial" panose="020B0604020202020204" pitchFamily="34" charset="0"/>
        <a:buChar char="•"/>
        <a:defRPr sz="1800" kern="1200">
          <a:solidFill>
            <a:srgbClr val="377BBB"/>
          </a:solidFill>
          <a:latin typeface="Arial" panose="020B0604020202020204" pitchFamily="34" charset="0"/>
          <a:ea typeface="+mn-ea"/>
          <a:cs typeface="Arial" panose="020B0604020202020204" pitchFamily="34" charset="0"/>
        </a:defRPr>
      </a:lvl3pPr>
      <a:lvl4pPr marL="10972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4pPr>
      <a:lvl5pPr marL="1325880" indent="-228600" algn="l" defTabSz="914400" rtl="0" eaLnBrk="1" latinLnBrk="0" hangingPunct="1">
        <a:lnSpc>
          <a:spcPct val="90000"/>
        </a:lnSpc>
        <a:spcBef>
          <a:spcPts val="800"/>
        </a:spcBef>
        <a:buClr>
          <a:srgbClr val="080808"/>
        </a:buClr>
        <a:buFont typeface="Arial" panose="020B0604020202020204" pitchFamily="34" charset="0"/>
        <a:buChar char="•"/>
        <a:defRPr sz="1600" kern="1200">
          <a:solidFill>
            <a:srgbClr val="377BBB"/>
          </a:solidFill>
          <a:latin typeface="Arial" panose="020B0604020202020204" pitchFamily="34" charset="0"/>
          <a:ea typeface="+mn-ea"/>
          <a:cs typeface="Arial" panose="020B060402020202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2034073"/>
            <a:ext cx="5120640" cy="3577793"/>
          </a:xfrm>
        </p:spPr>
        <p:txBody>
          <a:bodyPr>
            <a:normAutofit/>
          </a:bodyPr>
          <a:lstStyle/>
          <a:p>
            <a:r>
              <a:rPr lang="en-US" dirty="0" smtClean="0"/>
              <a:t>Supported Employment Part 2: Program and Policy</a:t>
            </a:r>
            <a:r>
              <a:rPr lang="en-US" dirty="0"/>
              <a:t/>
            </a:r>
            <a:br>
              <a:rPr lang="en-US" dirty="0"/>
            </a:br>
            <a:r>
              <a:rPr lang="en-US" dirty="0"/>
              <a:t/>
            </a:r>
            <a:br>
              <a:rPr lang="en-US" dirty="0"/>
            </a:br>
            <a:r>
              <a:rPr lang="en-US" dirty="0" smtClean="0"/>
              <a:t/>
            </a:r>
            <a:br>
              <a:rPr lang="en-US" dirty="0" smtClean="0"/>
            </a:br>
            <a:endParaRPr lang="en-US" dirty="0"/>
          </a:p>
        </p:txBody>
      </p:sp>
      <p:pic>
        <p:nvPicPr>
          <p:cNvPr id="5" name="Picture Placeholder 4" descr="Young man with intellectual/developmental disabilities drawing a draft beer" title="Example of worker with developmental disabilities"/>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6653" r="6653"/>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C000"/>
                </a:solidFill>
              </a:rPr>
              <a:t>Essential Elements for Supported Employment Program </a:t>
            </a:r>
            <a:r>
              <a:rPr lang="en-US" dirty="0" smtClean="0">
                <a:solidFill>
                  <a:srgbClr val="FFC000"/>
                </a:solidFill>
              </a:rPr>
              <a:t>Design: Contracted Services</a:t>
            </a:r>
            <a:endParaRPr lang="en-US" dirty="0">
              <a:solidFill>
                <a:srgbClr val="FFC000"/>
              </a:solidFill>
            </a:endParaRPr>
          </a:p>
        </p:txBody>
      </p:sp>
      <p:sp>
        <p:nvSpPr>
          <p:cNvPr id="8" name="Content Placeholder 7"/>
          <p:cNvSpPr>
            <a:spLocks noGrp="1"/>
          </p:cNvSpPr>
          <p:nvPr>
            <p:ph idx="1"/>
          </p:nvPr>
        </p:nvSpPr>
        <p:spPr>
          <a:xfrm>
            <a:off x="1295400" y="1828800"/>
            <a:ext cx="10226040" cy="4343400"/>
          </a:xfrm>
        </p:spPr>
        <p:txBody>
          <a:bodyPr>
            <a:normAutofit fontScale="92500" lnSpcReduction="10000"/>
          </a:bodyPr>
          <a:lstStyle/>
          <a:p>
            <a:pPr lvl="0"/>
            <a:r>
              <a:rPr lang="en-US" dirty="0">
                <a:solidFill>
                  <a:srgbClr val="002060"/>
                </a:solidFill>
              </a:rPr>
              <a:t>If you are contracting with CRPs for SE services, how will you provide comparative information about available CRPs so the client can make an informed choice?</a:t>
            </a:r>
          </a:p>
          <a:p>
            <a:pPr lvl="0"/>
            <a:r>
              <a:rPr lang="en-US" dirty="0">
                <a:solidFill>
                  <a:srgbClr val="002060"/>
                </a:solidFill>
              </a:rPr>
              <a:t>On what basis will contracted services be </a:t>
            </a:r>
            <a:r>
              <a:rPr lang="en-US" dirty="0" smtClean="0">
                <a:solidFill>
                  <a:srgbClr val="002060"/>
                </a:solidFill>
              </a:rPr>
              <a:t>paid? </a:t>
            </a:r>
            <a:r>
              <a:rPr lang="en-US" dirty="0">
                <a:solidFill>
                  <a:srgbClr val="002060"/>
                </a:solidFill>
              </a:rPr>
              <a:t>(e.g. fee for service, contract, milestone/outcome, combination)</a:t>
            </a:r>
          </a:p>
          <a:p>
            <a:pPr lvl="0"/>
            <a:r>
              <a:rPr lang="en-US" dirty="0">
                <a:solidFill>
                  <a:srgbClr val="002060"/>
                </a:solidFill>
              </a:rPr>
              <a:t>Communications between the service provider and the VRC – what kind and how often?</a:t>
            </a:r>
          </a:p>
          <a:p>
            <a:pPr lvl="0"/>
            <a:r>
              <a:rPr lang="en-US" dirty="0">
                <a:solidFill>
                  <a:srgbClr val="002060"/>
                </a:solidFill>
              </a:rPr>
              <a:t>What are your options in areas where there are no CRPs; or in situations where there are no CRPs qualified to provide the kind of services needed (e.g. for people with visual or hearing impairments or non-English speakers)?</a:t>
            </a:r>
          </a:p>
          <a:p>
            <a:pPr lvl="0"/>
            <a:r>
              <a:rPr lang="en-US" dirty="0">
                <a:solidFill>
                  <a:srgbClr val="002060"/>
                </a:solidFill>
              </a:rPr>
              <a:t>How will contracted services be tracked and evaluated?  Who will do this? What are your quality criteria?</a:t>
            </a:r>
          </a:p>
          <a:p>
            <a:pPr marL="0" indent="0">
              <a:buNone/>
            </a:pPr>
            <a:endParaRPr lang="en-US" dirty="0"/>
          </a:p>
        </p:txBody>
      </p:sp>
    </p:spTree>
    <p:extLst>
      <p:ext uri="{BB962C8B-B14F-4D97-AF65-F5344CB8AC3E}">
        <p14:creationId xmlns:p14="http://schemas.microsoft.com/office/powerpoint/2010/main" val="22489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C000"/>
                </a:solidFill>
              </a:rPr>
              <a:t>Essential Elements for Supported Employment Program </a:t>
            </a:r>
            <a:r>
              <a:rPr lang="en-US" dirty="0" smtClean="0">
                <a:solidFill>
                  <a:srgbClr val="FFC000"/>
                </a:solidFill>
              </a:rPr>
              <a:t>Design: Financial Tracking</a:t>
            </a:r>
            <a:endParaRPr lang="en-US" dirty="0">
              <a:solidFill>
                <a:srgbClr val="FFC000"/>
              </a:solidFill>
            </a:endParaRPr>
          </a:p>
        </p:txBody>
      </p:sp>
      <p:sp>
        <p:nvSpPr>
          <p:cNvPr id="8" name="Content Placeholder 7"/>
          <p:cNvSpPr>
            <a:spLocks noGrp="1"/>
          </p:cNvSpPr>
          <p:nvPr>
            <p:ph idx="1"/>
          </p:nvPr>
        </p:nvSpPr>
        <p:spPr>
          <a:xfrm>
            <a:off x="665226" y="2150364"/>
            <a:ext cx="5804154" cy="4072128"/>
          </a:xfrm>
        </p:spPr>
        <p:txBody>
          <a:bodyPr>
            <a:normAutofit/>
          </a:bodyPr>
          <a:lstStyle/>
          <a:p>
            <a:pPr lvl="0"/>
            <a:r>
              <a:rPr lang="en-US" dirty="0">
                <a:solidFill>
                  <a:srgbClr val="002060"/>
                </a:solidFill>
              </a:rPr>
              <a:t>How will you </a:t>
            </a:r>
            <a:r>
              <a:rPr lang="en-US" dirty="0" smtClean="0">
                <a:solidFill>
                  <a:srgbClr val="002060"/>
                </a:solidFill>
              </a:rPr>
              <a:t>track </a:t>
            </a:r>
            <a:r>
              <a:rPr lang="en-US" dirty="0">
                <a:solidFill>
                  <a:srgbClr val="002060"/>
                </a:solidFill>
              </a:rPr>
              <a:t>which expenditures can be paid using SE </a:t>
            </a:r>
            <a:r>
              <a:rPr lang="en-US" dirty="0" smtClean="0">
                <a:solidFill>
                  <a:srgbClr val="002060"/>
                </a:solidFill>
              </a:rPr>
              <a:t>funds and </a:t>
            </a:r>
            <a:r>
              <a:rPr lang="en-US" dirty="0">
                <a:solidFill>
                  <a:srgbClr val="002060"/>
                </a:solidFill>
              </a:rPr>
              <a:t>which will fall under Title 1</a:t>
            </a:r>
            <a:r>
              <a:rPr lang="en-US" dirty="0" smtClean="0">
                <a:solidFill>
                  <a:srgbClr val="002060"/>
                </a:solidFill>
              </a:rPr>
              <a:t>?</a:t>
            </a:r>
          </a:p>
          <a:p>
            <a:pPr lvl="0"/>
            <a:r>
              <a:rPr lang="en-US" dirty="0" smtClean="0">
                <a:solidFill>
                  <a:srgbClr val="002060"/>
                </a:solidFill>
              </a:rPr>
              <a:t>How will you forecast and track </a:t>
            </a:r>
            <a:r>
              <a:rPr lang="en-US" dirty="0">
                <a:solidFill>
                  <a:srgbClr val="002060"/>
                </a:solidFill>
              </a:rPr>
              <a:t>the 50% of the Federal Supported </a:t>
            </a:r>
            <a:r>
              <a:rPr lang="en-US" dirty="0" smtClean="0">
                <a:solidFill>
                  <a:srgbClr val="002060"/>
                </a:solidFill>
              </a:rPr>
              <a:t>SE funds that must be used to provide supported </a:t>
            </a:r>
            <a:r>
              <a:rPr lang="en-US" dirty="0">
                <a:solidFill>
                  <a:srgbClr val="002060"/>
                </a:solidFill>
              </a:rPr>
              <a:t>employment services (including extended services) to youth with the most significant </a:t>
            </a:r>
            <a:r>
              <a:rPr lang="en-US" dirty="0" smtClean="0">
                <a:solidFill>
                  <a:srgbClr val="002060"/>
                </a:solidFill>
              </a:rPr>
              <a:t>disabilities? </a:t>
            </a:r>
            <a:endParaRPr lang="en-US" dirty="0">
              <a:solidFill>
                <a:srgbClr val="002060"/>
              </a:solidFill>
            </a:endParaRPr>
          </a:p>
          <a:p>
            <a:pPr marL="0" indent="0">
              <a:buNone/>
            </a:pPr>
            <a:endParaRPr lang="en-US" dirty="0"/>
          </a:p>
        </p:txBody>
      </p:sp>
      <p:pic>
        <p:nvPicPr>
          <p:cNvPr id="3" name="Picture 2" descr="Man in glasses and eyeshade stacking up coins." title="Financial track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7392" y="2002120"/>
            <a:ext cx="3957026" cy="3718348"/>
          </a:xfrm>
          <a:prstGeom prst="rect">
            <a:avLst/>
          </a:prstGeom>
        </p:spPr>
      </p:pic>
    </p:spTree>
    <p:extLst>
      <p:ext uri="{BB962C8B-B14F-4D97-AF65-F5344CB8AC3E}">
        <p14:creationId xmlns:p14="http://schemas.microsoft.com/office/powerpoint/2010/main" val="4214873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8536" y="253817"/>
            <a:ext cx="9601200" cy="1036850"/>
          </a:xfrm>
        </p:spPr>
        <p:txBody>
          <a:bodyPr/>
          <a:lstStyle/>
          <a:p>
            <a:r>
              <a:rPr lang="en-US" dirty="0" smtClean="0">
                <a:solidFill>
                  <a:srgbClr val="FFC000"/>
                </a:solidFill>
              </a:rPr>
              <a:t>Supported Self-Employment and Customized Employment</a:t>
            </a:r>
            <a:endParaRPr lang="en-US" dirty="0">
              <a:solidFill>
                <a:srgbClr val="FFC000"/>
              </a:solidFill>
            </a:endParaRPr>
          </a:p>
        </p:txBody>
      </p:sp>
      <p:sp>
        <p:nvSpPr>
          <p:cNvPr id="6" name="Content Placeholder 5"/>
          <p:cNvSpPr>
            <a:spLocks noGrp="1"/>
          </p:cNvSpPr>
          <p:nvPr>
            <p:ph idx="1"/>
          </p:nvPr>
        </p:nvSpPr>
        <p:spPr>
          <a:xfrm>
            <a:off x="714487" y="2612790"/>
            <a:ext cx="5386251" cy="3831040"/>
          </a:xfrm>
        </p:spPr>
        <p:txBody>
          <a:bodyPr>
            <a:normAutofit/>
          </a:bodyPr>
          <a:lstStyle/>
          <a:p>
            <a:pPr marL="0" indent="0">
              <a:buNone/>
            </a:pPr>
            <a:r>
              <a:rPr lang="en-US" dirty="0" smtClean="0">
                <a:solidFill>
                  <a:srgbClr val="002060"/>
                </a:solidFill>
              </a:rPr>
              <a:t>While not all individuals seeking self-employment or customized employment require supported employment services, some will need both – self-employment with support, or customized employment followed by extended services.  The following slides offer questions to consider in developing/implementing these services.</a:t>
            </a:r>
          </a:p>
          <a:p>
            <a:pPr marL="0" indent="0">
              <a:buNone/>
            </a:pPr>
            <a:endParaRPr lang="en-US" dirty="0"/>
          </a:p>
        </p:txBody>
      </p:sp>
      <p:pic>
        <p:nvPicPr>
          <p:cNvPr id="11" name="Picture 10" descr="Image of two overlapping circles.  The larger is labeled &quot;People who need supported employment.&quot;  The smaller is labeled &quot;People who want/need self or customized employment.&quot;  The overlapping area represents people who need or want both supported employment and self or customized employment." title="Supported Employment, Self Employment, Customized Employment"/>
          <p:cNvPicPr>
            <a:picLocks noChangeAspect="1"/>
          </p:cNvPicPr>
          <p:nvPr/>
        </p:nvPicPr>
        <p:blipFill>
          <a:blip r:embed="rId2"/>
          <a:stretch>
            <a:fillRect/>
          </a:stretch>
        </p:blipFill>
        <p:spPr>
          <a:xfrm>
            <a:off x="6778752" y="1830977"/>
            <a:ext cx="4882537" cy="4738023"/>
          </a:xfrm>
          <a:prstGeom prst="rect">
            <a:avLst/>
          </a:prstGeom>
        </p:spPr>
      </p:pic>
    </p:spTree>
    <p:extLst>
      <p:ext uri="{BB962C8B-B14F-4D97-AF65-F5344CB8AC3E}">
        <p14:creationId xmlns:p14="http://schemas.microsoft.com/office/powerpoint/2010/main" val="317015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5400" y="255134"/>
            <a:ext cx="7373112" cy="1036850"/>
          </a:xfrm>
        </p:spPr>
        <p:txBody>
          <a:bodyPr/>
          <a:lstStyle/>
          <a:p>
            <a:r>
              <a:rPr lang="en-US" dirty="0" smtClean="0">
                <a:solidFill>
                  <a:srgbClr val="FFC000"/>
                </a:solidFill>
              </a:rPr>
              <a:t>Additional Questions for Supported Self-Employment</a:t>
            </a:r>
            <a:endParaRPr lang="en-US" dirty="0">
              <a:solidFill>
                <a:srgbClr val="FFC000"/>
              </a:solidFill>
            </a:endParaRPr>
          </a:p>
        </p:txBody>
      </p:sp>
      <p:sp>
        <p:nvSpPr>
          <p:cNvPr id="8" name="Content Placeholder 7"/>
          <p:cNvSpPr>
            <a:spLocks noGrp="1"/>
          </p:cNvSpPr>
          <p:nvPr>
            <p:ph idx="1"/>
          </p:nvPr>
        </p:nvSpPr>
        <p:spPr>
          <a:xfrm>
            <a:off x="804672" y="1962912"/>
            <a:ext cx="10716768" cy="4706112"/>
          </a:xfrm>
        </p:spPr>
        <p:txBody>
          <a:bodyPr>
            <a:normAutofit fontScale="92500" lnSpcReduction="20000"/>
          </a:bodyPr>
          <a:lstStyle/>
          <a:p>
            <a:pPr marL="0" lvl="0" indent="0">
              <a:lnSpc>
                <a:spcPct val="110000"/>
              </a:lnSpc>
              <a:buNone/>
            </a:pPr>
            <a:r>
              <a:rPr lang="en-US" dirty="0" smtClean="0">
                <a:solidFill>
                  <a:srgbClr val="002060"/>
                </a:solidFill>
              </a:rPr>
              <a:t>Some individuals needing supported employment may choose self-employment as their goal.  These elements will assist your agency in being ready to support these plans:</a:t>
            </a:r>
          </a:p>
          <a:p>
            <a:pPr lvl="0">
              <a:lnSpc>
                <a:spcPct val="110000"/>
              </a:lnSpc>
            </a:pPr>
            <a:r>
              <a:rPr lang="en-US" dirty="0" smtClean="0">
                <a:solidFill>
                  <a:srgbClr val="002060"/>
                </a:solidFill>
              </a:rPr>
              <a:t>What </a:t>
            </a:r>
            <a:r>
              <a:rPr lang="en-US" dirty="0">
                <a:solidFill>
                  <a:srgbClr val="002060"/>
                </a:solidFill>
              </a:rPr>
              <a:t>resources are available to assist in developing self-employment plans?</a:t>
            </a:r>
          </a:p>
          <a:p>
            <a:pPr lvl="0">
              <a:lnSpc>
                <a:spcPct val="110000"/>
              </a:lnSpc>
            </a:pPr>
            <a:r>
              <a:rPr lang="en-US" dirty="0">
                <a:solidFill>
                  <a:srgbClr val="002060"/>
                </a:solidFill>
              </a:rPr>
              <a:t>What criteria will be used to determine whether a self-employment plan is </a:t>
            </a:r>
            <a:r>
              <a:rPr lang="en-US" dirty="0" smtClean="0">
                <a:solidFill>
                  <a:srgbClr val="002060"/>
                </a:solidFill>
              </a:rPr>
              <a:t>reasonable, and who will make that determination?</a:t>
            </a:r>
            <a:endParaRPr lang="en-US" dirty="0">
              <a:solidFill>
                <a:srgbClr val="002060"/>
              </a:solidFill>
            </a:endParaRPr>
          </a:p>
          <a:p>
            <a:pPr lvl="0">
              <a:lnSpc>
                <a:spcPct val="110000"/>
              </a:lnSpc>
            </a:pPr>
            <a:r>
              <a:rPr lang="en-US" dirty="0">
                <a:solidFill>
                  <a:srgbClr val="002060"/>
                </a:solidFill>
              </a:rPr>
              <a:t>What needs to be included in the self-employment plan?  Who will review it?</a:t>
            </a:r>
          </a:p>
          <a:p>
            <a:pPr lvl="0">
              <a:lnSpc>
                <a:spcPct val="110000"/>
              </a:lnSpc>
            </a:pPr>
            <a:r>
              <a:rPr lang="en-US" dirty="0">
                <a:solidFill>
                  <a:srgbClr val="002060"/>
                </a:solidFill>
              </a:rPr>
              <a:t>What are the possible resources for developing a self-employment or business plan?</a:t>
            </a:r>
          </a:p>
          <a:p>
            <a:pPr lvl="0">
              <a:lnSpc>
                <a:spcPct val="110000"/>
              </a:lnSpc>
            </a:pPr>
            <a:r>
              <a:rPr lang="en-US" dirty="0">
                <a:solidFill>
                  <a:srgbClr val="002060"/>
                </a:solidFill>
              </a:rPr>
              <a:t>How will self-employment services be tracked and evaluated?  What are your quality criteria</a:t>
            </a:r>
            <a:r>
              <a:rPr lang="en-US"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222691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5400" y="255134"/>
            <a:ext cx="7373112" cy="1036850"/>
          </a:xfrm>
        </p:spPr>
        <p:txBody>
          <a:bodyPr/>
          <a:lstStyle/>
          <a:p>
            <a:r>
              <a:rPr lang="en-US" dirty="0" smtClean="0">
                <a:solidFill>
                  <a:srgbClr val="FFC000"/>
                </a:solidFill>
              </a:rPr>
              <a:t>Additional Questions for Customized Employment</a:t>
            </a:r>
            <a:endParaRPr lang="en-US" dirty="0">
              <a:solidFill>
                <a:srgbClr val="FFC000"/>
              </a:solidFill>
            </a:endParaRPr>
          </a:p>
        </p:txBody>
      </p:sp>
      <p:sp>
        <p:nvSpPr>
          <p:cNvPr id="8" name="Content Placeholder 7"/>
          <p:cNvSpPr>
            <a:spLocks noGrp="1"/>
          </p:cNvSpPr>
          <p:nvPr>
            <p:ph idx="1"/>
          </p:nvPr>
        </p:nvSpPr>
        <p:spPr>
          <a:xfrm>
            <a:off x="804672" y="1962912"/>
            <a:ext cx="10716768" cy="4706112"/>
          </a:xfrm>
        </p:spPr>
        <p:txBody>
          <a:bodyPr>
            <a:normAutofit lnSpcReduction="10000"/>
          </a:bodyPr>
          <a:lstStyle/>
          <a:p>
            <a:pPr marL="0" lvl="0" indent="0">
              <a:lnSpc>
                <a:spcPct val="110000"/>
              </a:lnSpc>
              <a:buNone/>
            </a:pPr>
            <a:r>
              <a:rPr lang="en-US" dirty="0" smtClean="0">
                <a:solidFill>
                  <a:srgbClr val="002060"/>
                </a:solidFill>
              </a:rPr>
              <a:t>WIOA specifically includes Customized Employment and Supported Employment services.  These elements will assist your agency in implementing CE:</a:t>
            </a:r>
          </a:p>
          <a:p>
            <a:pPr lvl="0"/>
            <a:r>
              <a:rPr lang="en-US" dirty="0">
                <a:solidFill>
                  <a:srgbClr val="002060"/>
                </a:solidFill>
              </a:rPr>
              <a:t>Who will decide if an applicant needs Customized Employment services?</a:t>
            </a:r>
          </a:p>
          <a:p>
            <a:pPr lvl="0"/>
            <a:r>
              <a:rPr lang="en-US" dirty="0">
                <a:solidFill>
                  <a:srgbClr val="002060"/>
                </a:solidFill>
              </a:rPr>
              <a:t>What resources are available to assist in developing customized employment plans?</a:t>
            </a:r>
          </a:p>
          <a:p>
            <a:pPr lvl="0"/>
            <a:r>
              <a:rPr lang="en-US" dirty="0">
                <a:solidFill>
                  <a:srgbClr val="002060"/>
                </a:solidFill>
              </a:rPr>
              <a:t>Who is responsible for coordinating and implementing discovery and planning activities?</a:t>
            </a:r>
          </a:p>
          <a:p>
            <a:pPr lvl="0"/>
            <a:r>
              <a:rPr lang="en-US" dirty="0">
                <a:solidFill>
                  <a:srgbClr val="002060"/>
                </a:solidFill>
              </a:rPr>
              <a:t>What needs to be included in the CE plan?  Who will review it?</a:t>
            </a:r>
          </a:p>
          <a:p>
            <a:pPr lvl="0"/>
            <a:r>
              <a:rPr lang="en-US" dirty="0">
                <a:solidFill>
                  <a:srgbClr val="002060"/>
                </a:solidFill>
              </a:rPr>
              <a:t>How will CE services be tracked and evaluated?  What are your quality criteria?</a:t>
            </a:r>
          </a:p>
        </p:txBody>
      </p:sp>
    </p:spTree>
    <p:extLst>
      <p:ext uri="{BB962C8B-B14F-4D97-AF65-F5344CB8AC3E}">
        <p14:creationId xmlns:p14="http://schemas.microsoft.com/office/powerpoint/2010/main" val="4033324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5400" y="255134"/>
            <a:ext cx="7690104" cy="988450"/>
          </a:xfrm>
        </p:spPr>
        <p:txBody>
          <a:bodyPr/>
          <a:lstStyle/>
          <a:p>
            <a:r>
              <a:rPr lang="en-US" dirty="0" smtClean="0">
                <a:solidFill>
                  <a:srgbClr val="FFC000"/>
                </a:solidFill>
              </a:rPr>
              <a:t>Essential Elements for Supported Employment Program Design - 2</a:t>
            </a:r>
            <a:endParaRPr lang="en-US" dirty="0">
              <a:solidFill>
                <a:srgbClr val="FFC000"/>
              </a:solidFill>
            </a:endParaRPr>
          </a:p>
        </p:txBody>
      </p:sp>
      <p:sp>
        <p:nvSpPr>
          <p:cNvPr id="8" name="Content Placeholder 7"/>
          <p:cNvSpPr>
            <a:spLocks noGrp="1"/>
          </p:cNvSpPr>
          <p:nvPr>
            <p:ph idx="1"/>
          </p:nvPr>
        </p:nvSpPr>
        <p:spPr>
          <a:xfrm>
            <a:off x="390144" y="2267712"/>
            <a:ext cx="5632704" cy="4035552"/>
          </a:xfrm>
        </p:spPr>
        <p:txBody>
          <a:bodyPr>
            <a:normAutofit/>
          </a:bodyPr>
          <a:lstStyle/>
          <a:p>
            <a:pPr marL="0" indent="0">
              <a:lnSpc>
                <a:spcPct val="100000"/>
              </a:lnSpc>
              <a:buNone/>
            </a:pPr>
            <a:r>
              <a:rPr lang="en-US" dirty="0" smtClean="0">
                <a:solidFill>
                  <a:srgbClr val="002060"/>
                </a:solidFill>
              </a:rPr>
              <a:t>As you think through your plan, don’t </a:t>
            </a:r>
            <a:r>
              <a:rPr lang="en-US" dirty="0">
                <a:solidFill>
                  <a:srgbClr val="002060"/>
                </a:solidFill>
              </a:rPr>
              <a:t>forget these questions: </a:t>
            </a:r>
            <a:endParaRPr lang="en-US" dirty="0" smtClean="0">
              <a:solidFill>
                <a:srgbClr val="002060"/>
              </a:solidFill>
            </a:endParaRPr>
          </a:p>
          <a:p>
            <a:pPr marL="0" indent="0">
              <a:lnSpc>
                <a:spcPct val="100000"/>
              </a:lnSpc>
              <a:buNone/>
            </a:pPr>
            <a:r>
              <a:rPr lang="en-US" dirty="0" smtClean="0">
                <a:solidFill>
                  <a:srgbClr val="002060"/>
                </a:solidFill>
              </a:rPr>
              <a:t>How </a:t>
            </a:r>
            <a:r>
              <a:rPr lang="en-US" dirty="0">
                <a:solidFill>
                  <a:srgbClr val="002060"/>
                </a:solidFill>
              </a:rPr>
              <a:t>will you involve your staff and providers in the development of these policies and procedures?  </a:t>
            </a:r>
            <a:endParaRPr lang="en-US" dirty="0" smtClean="0">
              <a:solidFill>
                <a:srgbClr val="002060"/>
              </a:solidFill>
            </a:endParaRPr>
          </a:p>
          <a:p>
            <a:pPr marL="0" indent="0">
              <a:lnSpc>
                <a:spcPct val="100000"/>
              </a:lnSpc>
              <a:buNone/>
            </a:pPr>
            <a:r>
              <a:rPr lang="en-US" dirty="0" smtClean="0">
                <a:solidFill>
                  <a:srgbClr val="002060"/>
                </a:solidFill>
              </a:rPr>
              <a:t>How </a:t>
            </a:r>
            <a:r>
              <a:rPr lang="en-US" dirty="0">
                <a:solidFill>
                  <a:srgbClr val="002060"/>
                </a:solidFill>
              </a:rPr>
              <a:t>will you provide training once the plan is in place?</a:t>
            </a:r>
          </a:p>
          <a:p>
            <a:pPr marL="0" indent="0">
              <a:lnSpc>
                <a:spcPct val="100000"/>
              </a:lnSpc>
              <a:buNone/>
            </a:pPr>
            <a:endParaRPr lang="en-US" dirty="0"/>
          </a:p>
        </p:txBody>
      </p:sp>
      <p:pic>
        <p:nvPicPr>
          <p:cNvPr id="9" name="Picture 8" descr="Man drawing a flowchart" title="Program desig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4559" y="3547872"/>
            <a:ext cx="4592319" cy="2755392"/>
          </a:xfrm>
          <a:prstGeom prst="rect">
            <a:avLst/>
          </a:prstGeom>
        </p:spPr>
      </p:pic>
    </p:spTree>
    <p:extLst>
      <p:ext uri="{BB962C8B-B14F-4D97-AF65-F5344CB8AC3E}">
        <p14:creationId xmlns:p14="http://schemas.microsoft.com/office/powerpoint/2010/main" val="116004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368" y="274638"/>
            <a:ext cx="9552432" cy="792162"/>
          </a:xfrm>
        </p:spPr>
        <p:txBody>
          <a:bodyPr>
            <a:normAutofit fontScale="90000"/>
          </a:bodyPr>
          <a:lstStyle/>
          <a:p>
            <a:r>
              <a:rPr lang="en-US" dirty="0">
                <a:solidFill>
                  <a:srgbClr val="FFC000"/>
                </a:solidFill>
              </a:rPr>
              <a:t>No matter what model of SE or CE is being provided, these are </a:t>
            </a:r>
            <a:r>
              <a:rPr lang="en-US" dirty="0" smtClean="0">
                <a:solidFill>
                  <a:srgbClr val="FFC000"/>
                </a:solidFill>
              </a:rPr>
              <a:t>qualities </a:t>
            </a:r>
            <a:r>
              <a:rPr lang="en-US" dirty="0">
                <a:solidFill>
                  <a:srgbClr val="FFC000"/>
                </a:solidFill>
              </a:rPr>
              <a:t>that should be present:</a:t>
            </a:r>
          </a:p>
        </p:txBody>
      </p:sp>
      <p:sp>
        <p:nvSpPr>
          <p:cNvPr id="3" name="Content Placeholder 2"/>
          <p:cNvSpPr>
            <a:spLocks noGrp="1"/>
          </p:cNvSpPr>
          <p:nvPr>
            <p:ph sz="half" idx="1"/>
          </p:nvPr>
        </p:nvSpPr>
        <p:spPr>
          <a:xfrm>
            <a:off x="1028700" y="1977390"/>
            <a:ext cx="4991100" cy="4423410"/>
          </a:xfrm>
        </p:spPr>
        <p:txBody>
          <a:bodyPr>
            <a:normAutofit/>
          </a:bodyPr>
          <a:lstStyle/>
          <a:p>
            <a:r>
              <a:rPr lang="en-US" sz="2800" dirty="0" smtClean="0">
                <a:solidFill>
                  <a:srgbClr val="002060"/>
                </a:solidFill>
              </a:rPr>
              <a:t>Always looking for…</a:t>
            </a:r>
          </a:p>
          <a:p>
            <a:pPr lvl="1"/>
            <a:r>
              <a:rPr lang="en-US" sz="2400" b="1" dirty="0" smtClean="0">
                <a:solidFill>
                  <a:srgbClr val="002060"/>
                </a:solidFill>
              </a:rPr>
              <a:t>Hiring by the business (unless self employment)</a:t>
            </a:r>
          </a:p>
          <a:p>
            <a:pPr lvl="1"/>
            <a:r>
              <a:rPr lang="en-US" sz="2400" b="1" dirty="0" smtClean="0">
                <a:solidFill>
                  <a:srgbClr val="002060"/>
                </a:solidFill>
              </a:rPr>
              <a:t>Supervised like other coworkers</a:t>
            </a:r>
          </a:p>
          <a:p>
            <a:pPr lvl="1"/>
            <a:r>
              <a:rPr lang="en-US" sz="2400" b="1" dirty="0" smtClean="0">
                <a:solidFill>
                  <a:srgbClr val="002060"/>
                </a:solidFill>
              </a:rPr>
              <a:t>Paid comparable wage and benefits</a:t>
            </a:r>
          </a:p>
          <a:p>
            <a:pPr lvl="1"/>
            <a:r>
              <a:rPr lang="en-US" sz="2400" b="1" dirty="0" smtClean="0">
                <a:solidFill>
                  <a:srgbClr val="002060"/>
                </a:solidFill>
              </a:rPr>
              <a:t>Integrated</a:t>
            </a:r>
          </a:p>
          <a:p>
            <a:pPr lvl="1"/>
            <a:r>
              <a:rPr lang="en-US" sz="2400" b="1" dirty="0" smtClean="0">
                <a:solidFill>
                  <a:srgbClr val="002060"/>
                </a:solidFill>
              </a:rPr>
              <a:t>Social access to coworkers</a:t>
            </a:r>
            <a:endParaRPr lang="en-US" sz="2400" b="1" dirty="0">
              <a:solidFill>
                <a:srgbClr val="002060"/>
              </a:solidFill>
            </a:endParaRPr>
          </a:p>
        </p:txBody>
      </p:sp>
      <p:sp>
        <p:nvSpPr>
          <p:cNvPr id="4" name="Content Placeholder 3"/>
          <p:cNvSpPr>
            <a:spLocks noGrp="1"/>
          </p:cNvSpPr>
          <p:nvPr>
            <p:ph sz="half" idx="2"/>
          </p:nvPr>
        </p:nvSpPr>
        <p:spPr>
          <a:xfrm>
            <a:off x="6637020" y="1977390"/>
            <a:ext cx="4628388" cy="4423410"/>
          </a:xfrm>
        </p:spPr>
        <p:txBody>
          <a:bodyPr>
            <a:normAutofit/>
          </a:bodyPr>
          <a:lstStyle/>
          <a:p>
            <a:r>
              <a:rPr lang="en-US" sz="2800" dirty="0" smtClean="0">
                <a:solidFill>
                  <a:srgbClr val="002060"/>
                </a:solidFill>
              </a:rPr>
              <a:t>And also</a:t>
            </a:r>
          </a:p>
          <a:p>
            <a:pPr lvl="1"/>
            <a:r>
              <a:rPr lang="en-US" sz="2400" b="1" dirty="0" smtClean="0">
                <a:solidFill>
                  <a:srgbClr val="002060"/>
                </a:solidFill>
              </a:rPr>
              <a:t>Consistent with worker’s preferences</a:t>
            </a:r>
          </a:p>
          <a:p>
            <a:pPr lvl="1"/>
            <a:r>
              <a:rPr lang="en-US" sz="2400" b="1" dirty="0" smtClean="0">
                <a:solidFill>
                  <a:srgbClr val="002060"/>
                </a:solidFill>
              </a:rPr>
              <a:t>Maximizing work hours and earnings (while honoring preferences)</a:t>
            </a:r>
          </a:p>
          <a:p>
            <a:pPr lvl="1"/>
            <a:r>
              <a:rPr lang="en-US" sz="2400" b="1" dirty="0" smtClean="0">
                <a:solidFill>
                  <a:srgbClr val="002060"/>
                </a:solidFill>
              </a:rPr>
              <a:t>Opportunities to learn meaningful skills and gain advancement</a:t>
            </a:r>
          </a:p>
          <a:p>
            <a:pPr marL="320040" lvl="1" indent="0">
              <a:buNone/>
            </a:pPr>
            <a:endParaRPr lang="en-US" sz="2400" dirty="0" smtClean="0">
              <a:solidFill>
                <a:srgbClr val="002060"/>
              </a:solidFill>
            </a:endParaRPr>
          </a:p>
          <a:p>
            <a:pPr lvl="1"/>
            <a:endParaRPr lang="en-US" sz="2400" dirty="0">
              <a:solidFill>
                <a:srgbClr val="002060"/>
              </a:solidFill>
            </a:endParaRPr>
          </a:p>
        </p:txBody>
      </p:sp>
    </p:spTree>
    <p:extLst>
      <p:ext uri="{BB962C8B-B14F-4D97-AF65-F5344CB8AC3E}">
        <p14:creationId xmlns:p14="http://schemas.microsoft.com/office/powerpoint/2010/main" val="40089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C000"/>
                </a:solidFill>
              </a:rPr>
              <a:t>Before you start…</a:t>
            </a:r>
            <a:endParaRPr lang="en-US" dirty="0">
              <a:solidFill>
                <a:srgbClr val="FFC000"/>
              </a:solidFill>
            </a:endParaRPr>
          </a:p>
        </p:txBody>
      </p:sp>
      <p:sp>
        <p:nvSpPr>
          <p:cNvPr id="6" name="Content Placeholder 5"/>
          <p:cNvSpPr>
            <a:spLocks noGrp="1"/>
          </p:cNvSpPr>
          <p:nvPr>
            <p:ph idx="1"/>
          </p:nvPr>
        </p:nvSpPr>
        <p:spPr>
          <a:xfrm>
            <a:off x="714487" y="1807283"/>
            <a:ext cx="10977641" cy="4636547"/>
          </a:xfrm>
        </p:spPr>
        <p:txBody>
          <a:bodyPr>
            <a:normAutofit fontScale="92500" lnSpcReduction="10000"/>
          </a:bodyPr>
          <a:lstStyle/>
          <a:p>
            <a:pPr marL="0" indent="0">
              <a:buNone/>
            </a:pPr>
            <a:r>
              <a:rPr lang="en-US" dirty="0" smtClean="0">
                <a:solidFill>
                  <a:srgbClr val="002060"/>
                </a:solidFill>
              </a:rPr>
              <a:t>These materials are intended to assist State Vocational Rehabilitation agency leadership in developing or improving their Supported Employment (SE) program. Following a short overview of typical SE service flow, information is presented in the form of questions to consider in these design areas:</a:t>
            </a:r>
          </a:p>
          <a:p>
            <a:pPr marL="1146175" indent="-573088">
              <a:lnSpc>
                <a:spcPct val="100000"/>
              </a:lnSpc>
              <a:spcBef>
                <a:spcPts val="600"/>
              </a:spcBef>
              <a:buFont typeface="Wingdings" panose="05000000000000000000" pitchFamily="2" charset="2"/>
              <a:buChar char="ü"/>
            </a:pPr>
            <a:r>
              <a:rPr lang="en-US" dirty="0">
                <a:solidFill>
                  <a:srgbClr val="002060"/>
                </a:solidFill>
              </a:rPr>
              <a:t>Case Services</a:t>
            </a:r>
          </a:p>
          <a:p>
            <a:pPr marL="1146175" indent="-573088">
              <a:lnSpc>
                <a:spcPct val="100000"/>
              </a:lnSpc>
              <a:spcBef>
                <a:spcPts val="600"/>
              </a:spcBef>
              <a:buFont typeface="Wingdings" panose="05000000000000000000" pitchFamily="2" charset="2"/>
              <a:buChar char="ü"/>
            </a:pPr>
            <a:r>
              <a:rPr lang="en-US" dirty="0" smtClean="0">
                <a:solidFill>
                  <a:srgbClr val="002060"/>
                </a:solidFill>
              </a:rPr>
              <a:t>Plan </a:t>
            </a:r>
            <a:r>
              <a:rPr lang="en-US" dirty="0">
                <a:solidFill>
                  <a:srgbClr val="002060"/>
                </a:solidFill>
              </a:rPr>
              <a:t>Development</a:t>
            </a:r>
          </a:p>
          <a:p>
            <a:pPr marL="1146175" indent="-573088">
              <a:lnSpc>
                <a:spcPct val="100000"/>
              </a:lnSpc>
              <a:spcBef>
                <a:spcPts val="600"/>
              </a:spcBef>
              <a:buFont typeface="Wingdings" panose="05000000000000000000" pitchFamily="2" charset="2"/>
              <a:buChar char="ü"/>
            </a:pPr>
            <a:r>
              <a:rPr lang="en-US" dirty="0" smtClean="0">
                <a:solidFill>
                  <a:srgbClr val="002060"/>
                </a:solidFill>
              </a:rPr>
              <a:t>Contracted </a:t>
            </a:r>
            <a:r>
              <a:rPr lang="en-US" dirty="0">
                <a:solidFill>
                  <a:srgbClr val="002060"/>
                </a:solidFill>
              </a:rPr>
              <a:t>Services</a:t>
            </a:r>
          </a:p>
          <a:p>
            <a:pPr marL="1146175" indent="-573088">
              <a:lnSpc>
                <a:spcPct val="100000"/>
              </a:lnSpc>
              <a:spcBef>
                <a:spcPts val="600"/>
              </a:spcBef>
              <a:buFont typeface="Wingdings" panose="05000000000000000000" pitchFamily="2" charset="2"/>
              <a:buChar char="ü"/>
            </a:pPr>
            <a:r>
              <a:rPr lang="en-US" dirty="0" smtClean="0">
                <a:solidFill>
                  <a:srgbClr val="002060"/>
                </a:solidFill>
              </a:rPr>
              <a:t>Financial </a:t>
            </a:r>
            <a:r>
              <a:rPr lang="en-US" dirty="0">
                <a:solidFill>
                  <a:srgbClr val="002060"/>
                </a:solidFill>
              </a:rPr>
              <a:t>Tracking</a:t>
            </a:r>
          </a:p>
          <a:p>
            <a:pPr marL="0" indent="0">
              <a:buNone/>
            </a:pPr>
            <a:r>
              <a:rPr lang="en-US" dirty="0" smtClean="0">
                <a:solidFill>
                  <a:srgbClr val="002060"/>
                </a:solidFill>
              </a:rPr>
              <a:t>The last slide offers quality considerations for SE services and outcomes.</a:t>
            </a:r>
          </a:p>
          <a:p>
            <a:pPr marL="0" indent="0">
              <a:buNone/>
            </a:pPr>
            <a:endParaRPr lang="en-US" dirty="0" smtClean="0">
              <a:solidFill>
                <a:srgbClr val="002060"/>
              </a:solidFill>
            </a:endParaRPr>
          </a:p>
          <a:p>
            <a:pPr marL="0" indent="0">
              <a:buNone/>
            </a:pPr>
            <a:r>
              <a:rPr lang="en-US" dirty="0" smtClean="0">
                <a:solidFill>
                  <a:srgbClr val="002060"/>
                </a:solidFill>
              </a:rPr>
              <a:t>A more general overview of Supported Employment is available in Part 1 of this series: Law and Regulations.</a:t>
            </a:r>
            <a:endParaRPr lang="en-US" dirty="0">
              <a:solidFill>
                <a:srgbClr val="002060"/>
              </a:solidFill>
            </a:endParaRPr>
          </a:p>
        </p:txBody>
      </p:sp>
    </p:spTree>
    <p:extLst>
      <p:ext uri="{BB962C8B-B14F-4D97-AF65-F5344CB8AC3E}">
        <p14:creationId xmlns:p14="http://schemas.microsoft.com/office/powerpoint/2010/main" val="369660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C000"/>
                </a:solidFill>
              </a:rPr>
              <a:t>Typical SE Service Flow</a:t>
            </a:r>
            <a:endParaRPr lang="en-US" dirty="0">
              <a:solidFill>
                <a:srgbClr val="FFC000"/>
              </a:solidFill>
            </a:endParaRPr>
          </a:p>
        </p:txBody>
      </p:sp>
      <p:sp>
        <p:nvSpPr>
          <p:cNvPr id="6" name="Content Placeholder 5"/>
          <p:cNvSpPr>
            <a:spLocks noGrp="1"/>
          </p:cNvSpPr>
          <p:nvPr>
            <p:ph idx="1"/>
          </p:nvPr>
        </p:nvSpPr>
        <p:spPr>
          <a:xfrm>
            <a:off x="522514" y="1828800"/>
            <a:ext cx="10374086" cy="4343400"/>
          </a:xfrm>
        </p:spPr>
        <p:txBody>
          <a:bodyPr>
            <a:normAutofit/>
          </a:bodyPr>
          <a:lstStyle/>
          <a:p>
            <a:r>
              <a:rPr lang="en-US" dirty="0" smtClean="0">
                <a:solidFill>
                  <a:srgbClr val="002060"/>
                </a:solidFill>
              </a:rPr>
              <a:t>VR gets referral, determines eligibility, develops an IPE that identifies the need for SE services and a provider of extended services</a:t>
            </a:r>
          </a:p>
          <a:p>
            <a:r>
              <a:rPr lang="en-US" dirty="0" smtClean="0">
                <a:solidFill>
                  <a:srgbClr val="002060"/>
                </a:solidFill>
              </a:rPr>
              <a:t>VRC and participant identify an appropriate provider of needed services</a:t>
            </a:r>
          </a:p>
          <a:p>
            <a:pPr lvl="1"/>
            <a:r>
              <a:rPr lang="en-US" dirty="0" smtClean="0">
                <a:solidFill>
                  <a:srgbClr val="002060"/>
                </a:solidFill>
              </a:rPr>
              <a:t>External Community Rehabilitation Program (CRP)</a:t>
            </a:r>
          </a:p>
          <a:p>
            <a:pPr lvl="1"/>
            <a:r>
              <a:rPr lang="en-US" dirty="0" smtClean="0">
                <a:solidFill>
                  <a:srgbClr val="002060"/>
                </a:solidFill>
              </a:rPr>
              <a:t>Internal VR staff – job developer, placement specialist, job coach etc.</a:t>
            </a:r>
          </a:p>
          <a:p>
            <a:r>
              <a:rPr lang="en-US" dirty="0" smtClean="0">
                <a:solidFill>
                  <a:srgbClr val="002060"/>
                </a:solidFill>
              </a:rPr>
              <a:t>Referral is made along with authorization for services</a:t>
            </a:r>
          </a:p>
          <a:p>
            <a:r>
              <a:rPr lang="en-US" dirty="0" smtClean="0">
                <a:solidFill>
                  <a:srgbClr val="002060"/>
                </a:solidFill>
              </a:rPr>
              <a:t>Job development, job placement, job coaching/training services are provided and billed to the VRC along with progress reports.  During this time, the VRC should remain actively involved in the case and oversee the services that are being provided.</a:t>
            </a:r>
            <a:endParaRPr lang="en-US" dirty="0">
              <a:solidFill>
                <a:srgbClr val="002060"/>
              </a:solidFill>
            </a:endParaRPr>
          </a:p>
        </p:txBody>
      </p:sp>
    </p:spTree>
    <p:extLst>
      <p:ext uri="{BB962C8B-B14F-4D97-AF65-F5344CB8AC3E}">
        <p14:creationId xmlns:p14="http://schemas.microsoft.com/office/powerpoint/2010/main" val="356908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Typical SE Service </a:t>
            </a:r>
            <a:r>
              <a:rPr lang="en-US" dirty="0" smtClean="0">
                <a:solidFill>
                  <a:srgbClr val="FFC000"/>
                </a:solidFill>
              </a:rPr>
              <a:t>Flow Part 2</a:t>
            </a:r>
            <a:endParaRPr lang="en-US" dirty="0"/>
          </a:p>
        </p:txBody>
      </p:sp>
      <p:sp>
        <p:nvSpPr>
          <p:cNvPr id="3" name="Content Placeholder 2"/>
          <p:cNvSpPr>
            <a:spLocks noGrp="1"/>
          </p:cNvSpPr>
          <p:nvPr>
            <p:ph idx="1"/>
          </p:nvPr>
        </p:nvSpPr>
        <p:spPr/>
        <p:txBody>
          <a:bodyPr/>
          <a:lstStyle/>
          <a:p>
            <a:r>
              <a:rPr lang="en-US" dirty="0" smtClean="0">
                <a:solidFill>
                  <a:srgbClr val="002060"/>
                </a:solidFill>
              </a:rPr>
              <a:t>Once individual is stably employed, funding for services is transitioned to the extended services funding resource (typically DD or MH)*</a:t>
            </a:r>
          </a:p>
          <a:p>
            <a:r>
              <a:rPr lang="en-US" dirty="0">
                <a:solidFill>
                  <a:srgbClr val="002060"/>
                </a:solidFill>
              </a:rPr>
              <a:t>If the individual is stable on the job for at least 90 days after transitioning to the extended service provider, the VR program may close the case as successfully rehabilitated.</a:t>
            </a:r>
          </a:p>
          <a:p>
            <a:endParaRPr lang="en-US" dirty="0">
              <a:solidFill>
                <a:srgbClr val="002060"/>
              </a:solidFill>
            </a:endParaRPr>
          </a:p>
          <a:p>
            <a:pPr marL="0" indent="0">
              <a:buNone/>
            </a:pPr>
            <a:r>
              <a:rPr lang="en-US" i="1" dirty="0" smtClean="0">
                <a:solidFill>
                  <a:srgbClr val="002060"/>
                </a:solidFill>
              </a:rPr>
              <a:t>*ONE EXCEPTION – VR may pay for the extended services for youth with the most significant disabilities for up to 4 years or until the individual turns 25</a:t>
            </a:r>
            <a:endParaRPr lang="en-US" i="1" dirty="0">
              <a:solidFill>
                <a:srgbClr val="002060"/>
              </a:solidFill>
            </a:endParaRPr>
          </a:p>
        </p:txBody>
      </p:sp>
    </p:spTree>
    <p:extLst>
      <p:ext uri="{BB962C8B-B14F-4D97-AF65-F5344CB8AC3E}">
        <p14:creationId xmlns:p14="http://schemas.microsoft.com/office/powerpoint/2010/main" val="365433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8348472" cy="1036850"/>
          </a:xfrm>
        </p:spPr>
        <p:txBody>
          <a:bodyPr/>
          <a:lstStyle/>
          <a:p>
            <a:r>
              <a:rPr lang="en-US" dirty="0" smtClean="0">
                <a:solidFill>
                  <a:srgbClr val="FFC000"/>
                </a:solidFill>
              </a:rPr>
              <a:t>Going back to “appropriate provider of needed services…”</a:t>
            </a:r>
            <a:endParaRPr lang="en-US" dirty="0">
              <a:solidFill>
                <a:srgbClr val="FFC000"/>
              </a:solidFill>
            </a:endParaRPr>
          </a:p>
        </p:txBody>
      </p:sp>
      <p:sp>
        <p:nvSpPr>
          <p:cNvPr id="3" name="Content Placeholder 2"/>
          <p:cNvSpPr>
            <a:spLocks noGrp="1"/>
          </p:cNvSpPr>
          <p:nvPr>
            <p:ph idx="1"/>
          </p:nvPr>
        </p:nvSpPr>
        <p:spPr/>
        <p:txBody>
          <a:bodyPr/>
          <a:lstStyle/>
          <a:p>
            <a:pPr marL="0" indent="0">
              <a:buNone/>
            </a:pPr>
            <a:r>
              <a:rPr lang="en-US" dirty="0" smtClean="0">
                <a:solidFill>
                  <a:srgbClr val="002060"/>
                </a:solidFill>
              </a:rPr>
              <a:t>By definition, people who need supported employment services almost always need help finding and getting a job.  Who provides that help?</a:t>
            </a:r>
          </a:p>
          <a:p>
            <a:r>
              <a:rPr lang="en-US" dirty="0" smtClean="0">
                <a:solidFill>
                  <a:srgbClr val="002060"/>
                </a:solidFill>
              </a:rPr>
              <a:t>Some VR agencies have internal staff that function in the CRP role, providing job development, placement, coaching, and support.  These individuals may be called VR Aides, VR Techs, or employment specialists.</a:t>
            </a:r>
          </a:p>
          <a:p>
            <a:r>
              <a:rPr lang="en-US" dirty="0" smtClean="0">
                <a:solidFill>
                  <a:srgbClr val="002060"/>
                </a:solidFill>
              </a:rPr>
              <a:t>Most VR agencies contract with CRPs to provide these services. Sometimes CRP staff are co-located at or assigned to a specific VR office and serve only clients of those counselors.</a:t>
            </a:r>
          </a:p>
          <a:p>
            <a:pPr lvl="1"/>
            <a:endParaRPr lang="en-US" dirty="0"/>
          </a:p>
        </p:txBody>
      </p:sp>
    </p:spTree>
    <p:extLst>
      <p:ext uri="{BB962C8B-B14F-4D97-AF65-F5344CB8AC3E}">
        <p14:creationId xmlns:p14="http://schemas.microsoft.com/office/powerpoint/2010/main" val="26291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C000"/>
                </a:solidFill>
              </a:rPr>
              <a:t>Partnering with CRPs</a:t>
            </a:r>
            <a:endParaRPr lang="en-US" dirty="0">
              <a:solidFill>
                <a:srgbClr val="FFC000"/>
              </a:solidFill>
            </a:endParaRPr>
          </a:p>
        </p:txBody>
      </p:sp>
      <p:sp>
        <p:nvSpPr>
          <p:cNvPr id="5" name="Text Placeholder 4"/>
          <p:cNvSpPr>
            <a:spLocks noGrp="1"/>
          </p:cNvSpPr>
          <p:nvPr>
            <p:ph type="body" idx="1"/>
          </p:nvPr>
        </p:nvSpPr>
        <p:spPr>
          <a:xfrm>
            <a:off x="821094" y="1828800"/>
            <a:ext cx="5046306" cy="850392"/>
          </a:xfrm>
        </p:spPr>
        <p:txBody>
          <a:bodyPr/>
          <a:lstStyle/>
          <a:p>
            <a:r>
              <a:rPr lang="en-US" b="1" dirty="0" smtClean="0"/>
              <a:t>Advantages</a:t>
            </a:r>
            <a:endParaRPr lang="en-US" b="1" dirty="0"/>
          </a:p>
        </p:txBody>
      </p:sp>
      <p:sp>
        <p:nvSpPr>
          <p:cNvPr id="6" name="Content Placeholder 5"/>
          <p:cNvSpPr>
            <a:spLocks noGrp="1"/>
          </p:cNvSpPr>
          <p:nvPr>
            <p:ph sz="half" idx="2"/>
          </p:nvPr>
        </p:nvSpPr>
        <p:spPr>
          <a:xfrm>
            <a:off x="821094" y="2705100"/>
            <a:ext cx="5046306" cy="3854196"/>
          </a:xfrm>
        </p:spPr>
        <p:txBody>
          <a:bodyPr>
            <a:normAutofit fontScale="92500" lnSpcReduction="10000"/>
          </a:bodyPr>
          <a:lstStyle/>
          <a:p>
            <a:pPr>
              <a:lnSpc>
                <a:spcPct val="110000"/>
              </a:lnSpc>
            </a:pPr>
            <a:r>
              <a:rPr lang="en-US" dirty="0" smtClean="0">
                <a:solidFill>
                  <a:srgbClr val="002060"/>
                </a:solidFill>
              </a:rPr>
              <a:t>Don’t need to hire state employees or pay someone if they’re not needed</a:t>
            </a:r>
          </a:p>
          <a:p>
            <a:pPr>
              <a:lnSpc>
                <a:spcPct val="110000"/>
              </a:lnSpc>
            </a:pPr>
            <a:r>
              <a:rPr lang="en-US" dirty="0" smtClean="0">
                <a:solidFill>
                  <a:srgbClr val="002060"/>
                </a:solidFill>
              </a:rPr>
              <a:t>Allows VRCs to work with large caseloads</a:t>
            </a:r>
          </a:p>
          <a:p>
            <a:pPr>
              <a:lnSpc>
                <a:spcPct val="110000"/>
              </a:lnSpc>
            </a:pPr>
            <a:r>
              <a:rPr lang="en-US" dirty="0" smtClean="0">
                <a:solidFill>
                  <a:srgbClr val="002060"/>
                </a:solidFill>
              </a:rPr>
              <a:t>Milestone/outcome systems limit financial risk</a:t>
            </a:r>
          </a:p>
          <a:p>
            <a:pPr>
              <a:lnSpc>
                <a:spcPct val="110000"/>
              </a:lnSpc>
            </a:pPr>
            <a:r>
              <a:rPr lang="en-US" dirty="0" smtClean="0">
                <a:solidFill>
                  <a:srgbClr val="002060"/>
                </a:solidFill>
              </a:rPr>
              <a:t>VR-funded services piggy-back on services paid for by DD/MH</a:t>
            </a:r>
            <a:endParaRPr lang="en-US" dirty="0">
              <a:solidFill>
                <a:srgbClr val="002060"/>
              </a:solidFill>
            </a:endParaRPr>
          </a:p>
        </p:txBody>
      </p:sp>
      <p:sp>
        <p:nvSpPr>
          <p:cNvPr id="7" name="Text Placeholder 6"/>
          <p:cNvSpPr>
            <a:spLocks noGrp="1"/>
          </p:cNvSpPr>
          <p:nvPr>
            <p:ph type="body" sz="quarter" idx="3"/>
          </p:nvPr>
        </p:nvSpPr>
        <p:spPr/>
        <p:txBody>
          <a:bodyPr/>
          <a:lstStyle/>
          <a:p>
            <a:r>
              <a:rPr lang="en-US" b="1" dirty="0" smtClean="0"/>
              <a:t>Disadvantages</a:t>
            </a:r>
            <a:endParaRPr lang="en-US" b="1" dirty="0"/>
          </a:p>
        </p:txBody>
      </p:sp>
      <p:sp>
        <p:nvSpPr>
          <p:cNvPr id="8" name="Content Placeholder 7"/>
          <p:cNvSpPr>
            <a:spLocks noGrp="1"/>
          </p:cNvSpPr>
          <p:nvPr>
            <p:ph sz="quarter" idx="4"/>
          </p:nvPr>
        </p:nvSpPr>
        <p:spPr>
          <a:xfrm>
            <a:off x="6324600" y="2705100"/>
            <a:ext cx="4928118" cy="3467100"/>
          </a:xfrm>
        </p:spPr>
        <p:txBody>
          <a:bodyPr/>
          <a:lstStyle/>
          <a:p>
            <a:r>
              <a:rPr lang="en-US" dirty="0" smtClean="0">
                <a:solidFill>
                  <a:srgbClr val="002060"/>
                </a:solidFill>
              </a:rPr>
              <a:t>High turnover and limited qualifications for CRP staff</a:t>
            </a:r>
          </a:p>
          <a:p>
            <a:r>
              <a:rPr lang="en-US" dirty="0" smtClean="0">
                <a:solidFill>
                  <a:srgbClr val="002060"/>
                </a:solidFill>
              </a:rPr>
              <a:t>CRP resources may be scarce or nonexistent</a:t>
            </a:r>
          </a:p>
          <a:p>
            <a:r>
              <a:rPr lang="en-US" dirty="0" smtClean="0">
                <a:solidFill>
                  <a:srgbClr val="002060"/>
                </a:solidFill>
              </a:rPr>
              <a:t>Communication across team may be more difficult</a:t>
            </a:r>
          </a:p>
          <a:p>
            <a:r>
              <a:rPr lang="en-US" dirty="0" smtClean="0">
                <a:solidFill>
                  <a:srgbClr val="002060"/>
                </a:solidFill>
              </a:rPr>
              <a:t>Limits VR visibility in the business community</a:t>
            </a:r>
            <a:endParaRPr lang="en-US" dirty="0">
              <a:solidFill>
                <a:srgbClr val="002060"/>
              </a:solidFill>
            </a:endParaRPr>
          </a:p>
        </p:txBody>
      </p:sp>
    </p:spTree>
    <p:extLst>
      <p:ext uri="{BB962C8B-B14F-4D97-AF65-F5344CB8AC3E}">
        <p14:creationId xmlns:p14="http://schemas.microsoft.com/office/powerpoint/2010/main" val="106702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95400" y="255134"/>
            <a:ext cx="7690104" cy="988450"/>
          </a:xfrm>
        </p:spPr>
        <p:txBody>
          <a:bodyPr/>
          <a:lstStyle/>
          <a:p>
            <a:r>
              <a:rPr lang="en-US" dirty="0" smtClean="0">
                <a:solidFill>
                  <a:srgbClr val="FFC000"/>
                </a:solidFill>
              </a:rPr>
              <a:t>Essential Elements for Supported Employment Program Design - 1</a:t>
            </a:r>
            <a:endParaRPr lang="en-US" dirty="0">
              <a:solidFill>
                <a:srgbClr val="FFC000"/>
              </a:solidFill>
            </a:endParaRPr>
          </a:p>
        </p:txBody>
      </p:sp>
      <p:sp>
        <p:nvSpPr>
          <p:cNvPr id="8" name="Content Placeholder 7"/>
          <p:cNvSpPr>
            <a:spLocks noGrp="1"/>
          </p:cNvSpPr>
          <p:nvPr>
            <p:ph idx="1"/>
          </p:nvPr>
        </p:nvSpPr>
        <p:spPr>
          <a:xfrm>
            <a:off x="390144" y="1828800"/>
            <a:ext cx="6595872" cy="4474464"/>
          </a:xfrm>
        </p:spPr>
        <p:txBody>
          <a:bodyPr>
            <a:normAutofit/>
          </a:bodyPr>
          <a:lstStyle/>
          <a:p>
            <a:pPr marL="0" indent="0">
              <a:lnSpc>
                <a:spcPct val="100000"/>
              </a:lnSpc>
              <a:buNone/>
            </a:pPr>
            <a:r>
              <a:rPr lang="en-US" dirty="0" smtClean="0">
                <a:solidFill>
                  <a:srgbClr val="002060"/>
                </a:solidFill>
              </a:rPr>
              <a:t>Whether you’re starting from scratch or evaluating your existing SE program with an eye toward improvement, there are several areas of design, policy, and procedure that need to be considered.  The following slides offer some questions to be considered in the areas of:</a:t>
            </a:r>
          </a:p>
          <a:p>
            <a:pPr marL="0" indent="0">
              <a:lnSpc>
                <a:spcPct val="100000"/>
              </a:lnSpc>
              <a:spcBef>
                <a:spcPts val="600"/>
              </a:spcBef>
              <a:buNone/>
            </a:pPr>
            <a:r>
              <a:rPr lang="en-US" dirty="0">
                <a:solidFill>
                  <a:srgbClr val="002060"/>
                </a:solidFill>
              </a:rPr>
              <a:t>	</a:t>
            </a:r>
            <a:r>
              <a:rPr lang="en-US" dirty="0" smtClean="0">
                <a:solidFill>
                  <a:srgbClr val="002060"/>
                </a:solidFill>
              </a:rPr>
              <a:t>Case Services</a:t>
            </a:r>
          </a:p>
          <a:p>
            <a:pPr marL="0" indent="0">
              <a:lnSpc>
                <a:spcPct val="100000"/>
              </a:lnSpc>
              <a:spcBef>
                <a:spcPts val="600"/>
              </a:spcBef>
              <a:buNone/>
            </a:pPr>
            <a:r>
              <a:rPr lang="en-US" dirty="0">
                <a:solidFill>
                  <a:srgbClr val="002060"/>
                </a:solidFill>
              </a:rPr>
              <a:t>	</a:t>
            </a:r>
            <a:r>
              <a:rPr lang="en-US" dirty="0" smtClean="0">
                <a:solidFill>
                  <a:srgbClr val="002060"/>
                </a:solidFill>
              </a:rPr>
              <a:t>Plan Development</a:t>
            </a:r>
          </a:p>
          <a:p>
            <a:pPr marL="0" indent="0">
              <a:lnSpc>
                <a:spcPct val="100000"/>
              </a:lnSpc>
              <a:spcBef>
                <a:spcPts val="600"/>
              </a:spcBef>
              <a:buNone/>
            </a:pPr>
            <a:r>
              <a:rPr lang="en-US" dirty="0">
                <a:solidFill>
                  <a:srgbClr val="002060"/>
                </a:solidFill>
              </a:rPr>
              <a:t>	</a:t>
            </a:r>
            <a:r>
              <a:rPr lang="en-US" dirty="0" smtClean="0">
                <a:solidFill>
                  <a:srgbClr val="002060"/>
                </a:solidFill>
              </a:rPr>
              <a:t>Contracted Services</a:t>
            </a:r>
          </a:p>
          <a:p>
            <a:pPr marL="0" indent="0">
              <a:lnSpc>
                <a:spcPct val="100000"/>
              </a:lnSpc>
              <a:spcBef>
                <a:spcPts val="600"/>
              </a:spcBef>
              <a:buNone/>
            </a:pPr>
            <a:r>
              <a:rPr lang="en-US" dirty="0">
                <a:solidFill>
                  <a:srgbClr val="002060"/>
                </a:solidFill>
              </a:rPr>
              <a:t>	</a:t>
            </a:r>
            <a:r>
              <a:rPr lang="en-US" dirty="0" smtClean="0">
                <a:solidFill>
                  <a:srgbClr val="002060"/>
                </a:solidFill>
              </a:rPr>
              <a:t>Financial Tracking</a:t>
            </a:r>
            <a:endParaRPr lang="en-US" dirty="0">
              <a:solidFill>
                <a:srgbClr val="002060"/>
              </a:solidFill>
            </a:endParaRPr>
          </a:p>
        </p:txBody>
      </p:sp>
      <p:pic>
        <p:nvPicPr>
          <p:cNvPr id="9" name="Picture 8" descr="Man drawing a flow or process chart" title="Program Desig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6239" y="3157728"/>
            <a:ext cx="5242559" cy="3145536"/>
          </a:xfrm>
          <a:prstGeom prst="rect">
            <a:avLst/>
          </a:prstGeom>
        </p:spPr>
      </p:pic>
    </p:spTree>
    <p:extLst>
      <p:ext uri="{BB962C8B-B14F-4D97-AF65-F5344CB8AC3E}">
        <p14:creationId xmlns:p14="http://schemas.microsoft.com/office/powerpoint/2010/main" val="568099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C000"/>
                </a:solidFill>
              </a:rPr>
              <a:t>Essential Elements for Supported Employment Program </a:t>
            </a:r>
            <a:r>
              <a:rPr lang="en-US" dirty="0" smtClean="0">
                <a:solidFill>
                  <a:srgbClr val="FFC000"/>
                </a:solidFill>
              </a:rPr>
              <a:t>Design: Case Services</a:t>
            </a:r>
            <a:endParaRPr lang="en-US" dirty="0">
              <a:solidFill>
                <a:srgbClr val="FFC000"/>
              </a:solidFill>
            </a:endParaRPr>
          </a:p>
        </p:txBody>
      </p:sp>
      <p:sp>
        <p:nvSpPr>
          <p:cNvPr id="8" name="Content Placeholder 7"/>
          <p:cNvSpPr>
            <a:spLocks noGrp="1"/>
          </p:cNvSpPr>
          <p:nvPr>
            <p:ph idx="1"/>
          </p:nvPr>
        </p:nvSpPr>
        <p:spPr/>
        <p:txBody>
          <a:bodyPr>
            <a:normAutofit/>
          </a:bodyPr>
          <a:lstStyle/>
          <a:p>
            <a:pPr lvl="0"/>
            <a:r>
              <a:rPr lang="en-US" dirty="0">
                <a:solidFill>
                  <a:srgbClr val="002060"/>
                </a:solidFill>
              </a:rPr>
              <a:t>Who will decide if an applicant needs Supported Employment services?</a:t>
            </a:r>
          </a:p>
          <a:p>
            <a:pPr lvl="0"/>
            <a:r>
              <a:rPr lang="en-US" dirty="0">
                <a:solidFill>
                  <a:srgbClr val="002060"/>
                </a:solidFill>
              </a:rPr>
              <a:t>What criteria will be used?</a:t>
            </a:r>
          </a:p>
          <a:p>
            <a:pPr lvl="0"/>
            <a:r>
              <a:rPr lang="en-US" dirty="0">
                <a:solidFill>
                  <a:srgbClr val="002060"/>
                </a:solidFill>
              </a:rPr>
              <a:t>Will you have specialized caseloads to deal with SE participants?</a:t>
            </a:r>
          </a:p>
          <a:p>
            <a:pPr lvl="0"/>
            <a:r>
              <a:rPr lang="en-US" dirty="0">
                <a:solidFill>
                  <a:srgbClr val="002060"/>
                </a:solidFill>
              </a:rPr>
              <a:t>Will SE services be provided by in-house staff, or by a CRP?  </a:t>
            </a:r>
          </a:p>
          <a:p>
            <a:pPr lvl="0"/>
            <a:r>
              <a:rPr lang="en-US" dirty="0">
                <a:solidFill>
                  <a:srgbClr val="002060"/>
                </a:solidFill>
              </a:rPr>
              <a:t>What is the role of the VRC if a contractor is being used?  Where is this clearly spelled out?</a:t>
            </a:r>
          </a:p>
          <a:p>
            <a:pPr lvl="0"/>
            <a:r>
              <a:rPr lang="en-US" dirty="0">
                <a:solidFill>
                  <a:srgbClr val="002060"/>
                </a:solidFill>
              </a:rPr>
              <a:t>How will SE services be recorded in case notes?</a:t>
            </a:r>
          </a:p>
          <a:p>
            <a:pPr marL="0" indent="0">
              <a:buNone/>
            </a:pPr>
            <a:endParaRPr lang="en-US" dirty="0"/>
          </a:p>
        </p:txBody>
      </p:sp>
    </p:spTree>
    <p:extLst>
      <p:ext uri="{BB962C8B-B14F-4D97-AF65-F5344CB8AC3E}">
        <p14:creationId xmlns:p14="http://schemas.microsoft.com/office/powerpoint/2010/main" val="367308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FFC000"/>
                </a:solidFill>
              </a:rPr>
              <a:t>Essential Elements for Supported Employment Program </a:t>
            </a:r>
            <a:r>
              <a:rPr lang="en-US" dirty="0" smtClean="0">
                <a:solidFill>
                  <a:srgbClr val="FFC000"/>
                </a:solidFill>
              </a:rPr>
              <a:t>Design: Plan Development</a:t>
            </a:r>
            <a:endParaRPr lang="en-US" dirty="0">
              <a:solidFill>
                <a:srgbClr val="FFC000"/>
              </a:solidFill>
            </a:endParaRPr>
          </a:p>
        </p:txBody>
      </p:sp>
      <p:sp>
        <p:nvSpPr>
          <p:cNvPr id="8" name="Content Placeholder 7"/>
          <p:cNvSpPr>
            <a:spLocks noGrp="1"/>
          </p:cNvSpPr>
          <p:nvPr>
            <p:ph idx="1"/>
          </p:nvPr>
        </p:nvSpPr>
        <p:spPr>
          <a:xfrm>
            <a:off x="1295400" y="2414016"/>
            <a:ext cx="9019032" cy="3758184"/>
          </a:xfrm>
        </p:spPr>
        <p:txBody>
          <a:bodyPr>
            <a:normAutofit/>
          </a:bodyPr>
          <a:lstStyle/>
          <a:p>
            <a:pPr lvl="0"/>
            <a:r>
              <a:rPr lang="en-US" dirty="0">
                <a:solidFill>
                  <a:srgbClr val="002060"/>
                </a:solidFill>
              </a:rPr>
              <a:t>What needs to be included in the SE Individualized Plan for Employment (IPE)?</a:t>
            </a:r>
          </a:p>
          <a:p>
            <a:pPr lvl="0"/>
            <a:r>
              <a:rPr lang="en-US" dirty="0">
                <a:solidFill>
                  <a:srgbClr val="002060"/>
                </a:solidFill>
              </a:rPr>
              <a:t>What are the possible resources for Extended Services (beyond VR)?  How will those be identified and documented in the IPE?</a:t>
            </a:r>
          </a:p>
          <a:p>
            <a:pPr lvl="0"/>
            <a:r>
              <a:rPr lang="en-US" dirty="0">
                <a:solidFill>
                  <a:srgbClr val="002060"/>
                </a:solidFill>
              </a:rPr>
              <a:t>What are the available resources for </a:t>
            </a:r>
            <a:r>
              <a:rPr lang="en-US" dirty="0" smtClean="0">
                <a:solidFill>
                  <a:srgbClr val="002060"/>
                </a:solidFill>
              </a:rPr>
              <a:t>information </a:t>
            </a:r>
            <a:r>
              <a:rPr lang="en-US" dirty="0">
                <a:solidFill>
                  <a:srgbClr val="002060"/>
                </a:solidFill>
              </a:rPr>
              <a:t>about Medicaid waivers and benefits planning?</a:t>
            </a:r>
          </a:p>
          <a:p>
            <a:pPr marL="0" indent="0">
              <a:buNone/>
            </a:pPr>
            <a:endParaRPr lang="en-US" dirty="0"/>
          </a:p>
        </p:txBody>
      </p:sp>
    </p:spTree>
    <p:extLst>
      <p:ext uri="{BB962C8B-B14F-4D97-AF65-F5344CB8AC3E}">
        <p14:creationId xmlns:p14="http://schemas.microsoft.com/office/powerpoint/2010/main" val="200118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ales Direction 16X9">
  <a:themeElements>
    <a:clrScheme name="Custom 4">
      <a:dk1>
        <a:srgbClr val="545E74"/>
      </a:dk1>
      <a:lt1>
        <a:srgbClr val="FFFFFF"/>
      </a:lt1>
      <a:dk2>
        <a:srgbClr val="545E74"/>
      </a:dk2>
      <a:lt2>
        <a:srgbClr val="FFFFFF"/>
      </a:lt2>
      <a:accent1>
        <a:srgbClr val="545E74"/>
      </a:accent1>
      <a:accent2>
        <a:srgbClr val="F5D632"/>
      </a:accent2>
      <a:accent3>
        <a:srgbClr val="4D80B0"/>
      </a:accent3>
      <a:accent4>
        <a:srgbClr val="E38E41"/>
      </a:accent4>
      <a:accent5>
        <a:srgbClr val="40B250"/>
      </a:accent5>
      <a:accent6>
        <a:srgbClr val="97ABE4"/>
      </a:accent6>
      <a:hlink>
        <a:srgbClr val="377BBB"/>
      </a:hlink>
      <a:folHlink>
        <a:srgbClr val="03468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567D146-4D1C-466E-9A63-FAD8863F0C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direction presentation (widescreen)</Template>
  <TotalTime>0</TotalTime>
  <Words>1454</Words>
  <Application>Microsoft Office PowerPoint</Application>
  <PresentationFormat>Widescreen</PresentationFormat>
  <Paragraphs>110</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Book Antiqua</vt:lpstr>
      <vt:lpstr>Wingdings</vt:lpstr>
      <vt:lpstr>Sales Direction 16X9</vt:lpstr>
      <vt:lpstr>Supported Employment Part 2: Program and Policy   </vt:lpstr>
      <vt:lpstr>Before you start…</vt:lpstr>
      <vt:lpstr>Typical SE Service Flow</vt:lpstr>
      <vt:lpstr>Typical SE Service Flow Part 2</vt:lpstr>
      <vt:lpstr>Going back to “appropriate provider of needed services…”</vt:lpstr>
      <vt:lpstr>Partnering with CRPs</vt:lpstr>
      <vt:lpstr>Essential Elements for Supported Employment Program Design - 1</vt:lpstr>
      <vt:lpstr>Essential Elements for Supported Employment Program Design: Case Services</vt:lpstr>
      <vt:lpstr>Essential Elements for Supported Employment Program Design: Plan Development</vt:lpstr>
      <vt:lpstr>Essential Elements for Supported Employment Program Design: Contracted Services</vt:lpstr>
      <vt:lpstr>Essential Elements for Supported Employment Program Design: Financial Tracking</vt:lpstr>
      <vt:lpstr>Supported Self-Employment and Customized Employment</vt:lpstr>
      <vt:lpstr>Additional Questions for Supported Self-Employment</vt:lpstr>
      <vt:lpstr>Additional Questions for Customized Employment</vt:lpstr>
      <vt:lpstr>Essential Elements for Supported Employment Program Design - 2</vt:lpstr>
      <vt:lpstr>No matter what model of SE or CE is being provided, these are qualities that should be present: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2016-08-15T16:47:50Z</dcterms:created>
  <dcterms:modified xsi:type="dcterms:W3CDTF">2017-12-01T00:36:57Z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y fmtid="{D5CDD505-2E9C-101B-9397-08002B2CF9AE}" pid="3" name="ArticulateGUID">
    <vt:lpwstr>E996692A-5571-40EC-B94F-8548A0FB5C92</vt:lpwstr>
  </property>
  <property fmtid="{D5CDD505-2E9C-101B-9397-08002B2CF9AE}" pid="4" name="ArticulatePath">
    <vt:lpwstr>WINTAC_Understanding Medicaid Funded Employment Supports_nearfinal</vt:lpwstr>
  </property>
</Properties>
</file>