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2"/>
  </p:notesMasterIdLst>
  <p:handoutMasterIdLst>
    <p:handoutMasterId r:id="rId43"/>
  </p:handoutMasterIdLst>
  <p:sldIdLst>
    <p:sldId id="257" r:id="rId3"/>
    <p:sldId id="373" r:id="rId4"/>
    <p:sldId id="345" r:id="rId5"/>
    <p:sldId id="310" r:id="rId6"/>
    <p:sldId id="311" r:id="rId7"/>
    <p:sldId id="312" r:id="rId8"/>
    <p:sldId id="313" r:id="rId9"/>
    <p:sldId id="316" r:id="rId10"/>
    <p:sldId id="346" r:id="rId11"/>
    <p:sldId id="347" r:id="rId12"/>
    <p:sldId id="350" r:id="rId13"/>
    <p:sldId id="348" r:id="rId14"/>
    <p:sldId id="360" r:id="rId15"/>
    <p:sldId id="365" r:id="rId16"/>
    <p:sldId id="361" r:id="rId17"/>
    <p:sldId id="366" r:id="rId18"/>
    <p:sldId id="368" r:id="rId19"/>
    <p:sldId id="362" r:id="rId20"/>
    <p:sldId id="380" r:id="rId21"/>
    <p:sldId id="363" r:id="rId22"/>
    <p:sldId id="374" r:id="rId23"/>
    <p:sldId id="375" r:id="rId24"/>
    <p:sldId id="351" r:id="rId25"/>
    <p:sldId id="352" r:id="rId26"/>
    <p:sldId id="357" r:id="rId27"/>
    <p:sldId id="358" r:id="rId28"/>
    <p:sldId id="353" r:id="rId29"/>
    <p:sldId id="354" r:id="rId30"/>
    <p:sldId id="355" r:id="rId31"/>
    <p:sldId id="337" r:id="rId32"/>
    <p:sldId id="370" r:id="rId33"/>
    <p:sldId id="377" r:id="rId34"/>
    <p:sldId id="378" r:id="rId35"/>
    <p:sldId id="340" r:id="rId36"/>
    <p:sldId id="371" r:id="rId37"/>
    <p:sldId id="376" r:id="rId38"/>
    <p:sldId id="379" r:id="rId39"/>
    <p:sldId id="341" r:id="rId40"/>
    <p:sldId id="344" r:id="rId41"/>
  </p:sldIdLst>
  <p:sldSz cx="12192000" cy="6858000"/>
  <p:notesSz cx="7077075" cy="9369425"/>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9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7BBB"/>
    <a:srgbClr val="03468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901" autoAdjust="0"/>
    <p:restoredTop sz="84473" autoAdjust="0"/>
  </p:normalViewPr>
  <p:slideViewPr>
    <p:cSldViewPr snapToGrid="0">
      <p:cViewPr varScale="1">
        <p:scale>
          <a:sx n="39" d="100"/>
          <a:sy n="39" d="100"/>
        </p:scale>
        <p:origin x="24" y="168"/>
      </p:cViewPr>
      <p:guideLst>
        <p:guide orient="horz" pos="2160"/>
        <p:guide pos="3840"/>
      </p:guideLst>
    </p:cSldViewPr>
  </p:slideViewPr>
  <p:outlineViewPr>
    <p:cViewPr>
      <p:scale>
        <a:sx n="33" d="100"/>
        <a:sy n="33" d="100"/>
      </p:scale>
      <p:origin x="0" y="-40254"/>
    </p:cViewPr>
  </p:outlineViewPr>
  <p:notesTextViewPr>
    <p:cViewPr>
      <p:scale>
        <a:sx n="1" d="1"/>
        <a:sy n="1" d="1"/>
      </p:scale>
      <p:origin x="0" y="0"/>
    </p:cViewPr>
  </p:notesTextViewPr>
  <p:sorterViewPr>
    <p:cViewPr varScale="1">
      <p:scale>
        <a:sx n="1" d="1"/>
        <a:sy n="1" d="1"/>
      </p:scale>
      <p:origin x="0" y="-6883"/>
    </p:cViewPr>
  </p:sorterViewPr>
  <p:notesViewPr>
    <p:cSldViewPr snapToGrid="0" showGuides="1">
      <p:cViewPr varScale="1">
        <p:scale>
          <a:sx n="95" d="100"/>
          <a:sy n="95" d="100"/>
        </p:scale>
        <p:origin x="272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70098"/>
          </a:xfrm>
          <a:prstGeom prst="rect">
            <a:avLst/>
          </a:prstGeom>
        </p:spPr>
        <p:txBody>
          <a:bodyPr vert="horz" lIns="93973" tIns="46986" rIns="93973" bIns="46986" rtlCol="0"/>
          <a:lstStyle>
            <a:lvl1pPr algn="r">
              <a:defRPr sz="1200"/>
            </a:lvl1pPr>
          </a:lstStyle>
          <a:p>
            <a:fld id="{D63D5444-F62C-42C3-A75A-D9DBA807730F}" type="datetimeFigureOut">
              <a:rPr lang="en-US" smtClean="0"/>
              <a:t>11/30/2017</a:t>
            </a:fld>
            <a:endParaRPr lang="en-US"/>
          </a:p>
        </p:txBody>
      </p:sp>
      <p:sp>
        <p:nvSpPr>
          <p:cNvPr id="4" name="Footer Placeholder 3"/>
          <p:cNvSpPr>
            <a:spLocks noGrp="1"/>
          </p:cNvSpPr>
          <p:nvPr>
            <p:ph type="ftr" sz="quarter" idx="2"/>
          </p:nvPr>
        </p:nvSpPr>
        <p:spPr>
          <a:xfrm>
            <a:off x="0" y="8899328"/>
            <a:ext cx="3066733" cy="470097"/>
          </a:xfrm>
          <a:prstGeom prst="rect">
            <a:avLst/>
          </a:prstGeom>
        </p:spPr>
        <p:txBody>
          <a:bodyPr vert="horz" lIns="93973" tIns="46986" rIns="93973" bIns="46986"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9328"/>
            <a:ext cx="3066733" cy="470097"/>
          </a:xfrm>
          <a:prstGeom prst="rect">
            <a:avLst/>
          </a:prstGeom>
        </p:spPr>
        <p:txBody>
          <a:bodyPr vert="horz" lIns="93973" tIns="46986" rIns="93973" bIns="46986" rtlCol="0" anchor="b"/>
          <a:lstStyle>
            <a:lvl1pPr algn="r">
              <a:defRPr sz="1200"/>
            </a:lvl1pPr>
          </a:lstStyle>
          <a:p>
            <a:fld id="{84A4F617-7A30-41D4-AB86-5D833C98E18B}" type="slidenum">
              <a:rPr lang="en-US" smtClean="0"/>
              <a:t>‹#›</a:t>
            </a:fld>
            <a:endParaRPr lang="en-US"/>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70098"/>
          </a:xfrm>
          <a:prstGeom prst="rect">
            <a:avLst/>
          </a:prstGeom>
        </p:spPr>
        <p:txBody>
          <a:bodyPr vert="horz" lIns="93973" tIns="46986" rIns="93973" bIns="46986" rtlCol="0"/>
          <a:lstStyle>
            <a:lvl1pPr algn="r">
              <a:defRPr sz="1200"/>
            </a:lvl1pPr>
          </a:lstStyle>
          <a:p>
            <a:fld id="{12CAA1FA-7B6A-47D2-8D61-F225D71B51FF}" type="datetimeFigureOut">
              <a:rPr lang="en-US" smtClean="0"/>
              <a:t>11/30/2017</a:t>
            </a:fld>
            <a:endParaRPr lang="en-US"/>
          </a:p>
        </p:txBody>
      </p:sp>
      <p:sp>
        <p:nvSpPr>
          <p:cNvPr id="4" name="Slide Image Placeholder 3"/>
          <p:cNvSpPr>
            <a:spLocks noGrp="1" noRot="1" noChangeAspect="1"/>
          </p:cNvSpPr>
          <p:nvPr>
            <p:ph type="sldImg" idx="2"/>
          </p:nvPr>
        </p:nvSpPr>
        <p:spPr>
          <a:xfrm>
            <a:off x="727075" y="1171575"/>
            <a:ext cx="5622925" cy="3162300"/>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509036"/>
            <a:ext cx="5661660" cy="3689211"/>
          </a:xfrm>
          <a:prstGeom prst="rect">
            <a:avLst/>
          </a:prstGeom>
        </p:spPr>
        <p:txBody>
          <a:bodyPr vert="horz" lIns="93973" tIns="46986" rIns="93973" bIns="469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66733" cy="470097"/>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70097"/>
          </a:xfrm>
          <a:prstGeom prst="rect">
            <a:avLst/>
          </a:prstGeom>
        </p:spPr>
        <p:txBody>
          <a:bodyPr vert="horz" lIns="93973" tIns="46986" rIns="93973" bIns="46986" rtlCol="0" anchor="b"/>
          <a:lstStyle>
            <a:lvl1pPr algn="r">
              <a:defRPr sz="1200"/>
            </a:lvl1pPr>
          </a:lstStyle>
          <a:p>
            <a:fld id="{1B9A179D-2D27-49E2-B022-8EDDA2EFE682}" type="slidenum">
              <a:rPr lang="en-US" smtClean="0"/>
              <a:t>‹#›</a:t>
            </a:fld>
            <a:endParaRPr lang="en-US"/>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a:p>
        </p:txBody>
      </p:sp>
    </p:spTree>
    <p:extLst>
      <p:ext uri="{BB962C8B-B14F-4D97-AF65-F5344CB8AC3E}">
        <p14:creationId xmlns:p14="http://schemas.microsoft.com/office/powerpoint/2010/main" val="3421801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(Section 7(39)(C) of the Act and §§361.5(c)(54)(iii) and 363.50(b)(1)) </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23</a:t>
            </a:fld>
            <a:endParaRPr lang="en-US"/>
          </a:p>
        </p:txBody>
      </p:sp>
    </p:spTree>
    <p:extLst>
      <p:ext uri="{BB962C8B-B14F-4D97-AF65-F5344CB8AC3E}">
        <p14:creationId xmlns:p14="http://schemas.microsoft.com/office/powerpoint/2010/main" val="627261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(Section 7(38) of the Act and §363.1(b))  </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24</a:t>
            </a:fld>
            <a:endParaRPr lang="en-US"/>
          </a:p>
        </p:txBody>
      </p:sp>
    </p:spTree>
    <p:extLst>
      <p:ext uri="{BB962C8B-B14F-4D97-AF65-F5344CB8AC3E}">
        <p14:creationId xmlns:p14="http://schemas.microsoft.com/office/powerpoint/2010/main" val="2088190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(Section 7(38) of the Act and §363.1(c)) </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25</a:t>
            </a:fld>
            <a:endParaRPr lang="en-US"/>
          </a:p>
        </p:txBody>
      </p:sp>
    </p:spTree>
    <p:extLst>
      <p:ext uri="{BB962C8B-B14F-4D97-AF65-F5344CB8AC3E}">
        <p14:creationId xmlns:p14="http://schemas.microsoft.com/office/powerpoint/2010/main" val="3972803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27</a:t>
            </a:fld>
            <a:endParaRPr lang="en-US"/>
          </a:p>
        </p:txBody>
      </p:sp>
    </p:spTree>
    <p:extLst>
      <p:ext uri="{BB962C8B-B14F-4D97-AF65-F5344CB8AC3E}">
        <p14:creationId xmlns:p14="http://schemas.microsoft.com/office/powerpoint/2010/main" val="3345410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28</a:t>
            </a:fld>
            <a:endParaRPr lang="en-US"/>
          </a:p>
        </p:txBody>
      </p:sp>
    </p:spTree>
    <p:extLst>
      <p:ext uri="{BB962C8B-B14F-4D97-AF65-F5344CB8AC3E}">
        <p14:creationId xmlns:p14="http://schemas.microsoft.com/office/powerpoint/2010/main" val="3691599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B9A179D-2D27-49E2-B022-8EDDA2EFE682}" type="slidenum">
              <a:rPr lang="en-US" smtClean="0"/>
              <a:t>29</a:t>
            </a:fld>
            <a:endParaRPr lang="en-US"/>
          </a:p>
        </p:txBody>
      </p:sp>
    </p:spTree>
    <p:extLst>
      <p:ext uri="{BB962C8B-B14F-4D97-AF65-F5344CB8AC3E}">
        <p14:creationId xmlns:p14="http://schemas.microsoft.com/office/powerpoint/2010/main" val="1219725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Th</a:t>
            </a:r>
            <a:endParaRPr lang="en-US" baseline="0" dirty="0" smtClean="0"/>
          </a:p>
        </p:txBody>
      </p:sp>
      <p:sp>
        <p:nvSpPr>
          <p:cNvPr id="4" name="Slide Number Placeholder 3"/>
          <p:cNvSpPr>
            <a:spLocks noGrp="1"/>
          </p:cNvSpPr>
          <p:nvPr>
            <p:ph type="sldNum" sz="quarter" idx="10"/>
          </p:nvPr>
        </p:nvSpPr>
        <p:spPr/>
        <p:txBody>
          <a:bodyPr/>
          <a:lstStyle/>
          <a:p>
            <a:fld id="{4C5F1115-B9A9-4DED-B454-6F45EE9B2087}" type="slidenum">
              <a:rPr lang="en-US" smtClean="0"/>
              <a:t>30</a:t>
            </a:fld>
            <a:endParaRPr lang="en-US"/>
          </a:p>
        </p:txBody>
      </p:sp>
    </p:spTree>
    <p:extLst>
      <p:ext uri="{BB962C8B-B14F-4D97-AF65-F5344CB8AC3E}">
        <p14:creationId xmlns:p14="http://schemas.microsoft.com/office/powerpoint/2010/main" val="3445714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32</a:t>
            </a:fld>
            <a:endParaRPr lang="en-US"/>
          </a:p>
        </p:txBody>
      </p:sp>
    </p:spTree>
    <p:extLst>
      <p:ext uri="{BB962C8B-B14F-4D97-AF65-F5344CB8AC3E}">
        <p14:creationId xmlns:p14="http://schemas.microsoft.com/office/powerpoint/2010/main" val="2630932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9A179D-2D27-49E2-B022-8EDDA2EFE682}" type="slidenum">
              <a:rPr lang="en-US" smtClean="0"/>
              <a:t>33</a:t>
            </a:fld>
            <a:endParaRPr lang="en-US"/>
          </a:p>
        </p:txBody>
      </p:sp>
    </p:spTree>
    <p:extLst>
      <p:ext uri="{BB962C8B-B14F-4D97-AF65-F5344CB8AC3E}">
        <p14:creationId xmlns:p14="http://schemas.microsoft.com/office/powerpoint/2010/main" val="1607585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5F1115-B9A9-4DED-B454-6F45EE9B2087}" type="slidenum">
              <a:rPr lang="en-US" smtClean="0"/>
              <a:t>34</a:t>
            </a:fld>
            <a:endParaRPr lang="en-US"/>
          </a:p>
        </p:txBody>
      </p:sp>
    </p:spTree>
    <p:extLst>
      <p:ext uri="{BB962C8B-B14F-4D97-AF65-F5344CB8AC3E}">
        <p14:creationId xmlns:p14="http://schemas.microsoft.com/office/powerpoint/2010/main" val="179030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(Section 7(38) of the Act and §§361.5(c)(53) and 363.1(b)) </a:t>
            </a:r>
            <a:endParaRPr lang="en-US" dirty="0" smtClean="0"/>
          </a:p>
          <a:p>
            <a:endParaRPr lang="en-US" dirty="0"/>
          </a:p>
        </p:txBody>
      </p:sp>
      <p:sp>
        <p:nvSpPr>
          <p:cNvPr id="4" name="Slide Number Placeholder 3"/>
          <p:cNvSpPr>
            <a:spLocks noGrp="1"/>
          </p:cNvSpPr>
          <p:nvPr>
            <p:ph type="sldNum" sz="quarter" idx="10"/>
          </p:nvPr>
        </p:nvSpPr>
        <p:spPr/>
        <p:txBody>
          <a:bodyPr/>
          <a:lstStyle/>
          <a:p>
            <a:fld id="{4C5F1115-B9A9-4DED-B454-6F45EE9B2087}" type="slidenum">
              <a:rPr lang="en-US" smtClean="0"/>
              <a:t>4</a:t>
            </a:fld>
            <a:endParaRPr lang="en-US"/>
          </a:p>
        </p:txBody>
      </p:sp>
    </p:spTree>
    <p:extLst>
      <p:ext uri="{BB962C8B-B14F-4D97-AF65-F5344CB8AC3E}">
        <p14:creationId xmlns:p14="http://schemas.microsoft.com/office/powerpoint/2010/main" val="2719622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C5F1115-B9A9-4DED-B454-6F45EE9B2087}" type="slidenum">
              <a:rPr lang="en-US" smtClean="0"/>
              <a:t>35</a:t>
            </a:fld>
            <a:endParaRPr lang="en-US"/>
          </a:p>
        </p:txBody>
      </p:sp>
    </p:spTree>
    <p:extLst>
      <p:ext uri="{BB962C8B-B14F-4D97-AF65-F5344CB8AC3E}">
        <p14:creationId xmlns:p14="http://schemas.microsoft.com/office/powerpoint/2010/main" val="770863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36</a:t>
            </a:fld>
            <a:endParaRPr lang="en-US"/>
          </a:p>
        </p:txBody>
      </p:sp>
    </p:spTree>
    <p:extLst>
      <p:ext uri="{BB962C8B-B14F-4D97-AF65-F5344CB8AC3E}">
        <p14:creationId xmlns:p14="http://schemas.microsoft.com/office/powerpoint/2010/main" val="3146023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9A179D-2D27-49E2-B022-8EDDA2EFE682}" type="slidenum">
              <a:rPr lang="en-US" smtClean="0"/>
              <a:t>37</a:t>
            </a:fld>
            <a:endParaRPr lang="en-US"/>
          </a:p>
        </p:txBody>
      </p:sp>
    </p:spTree>
    <p:extLst>
      <p:ext uri="{BB962C8B-B14F-4D97-AF65-F5344CB8AC3E}">
        <p14:creationId xmlns:p14="http://schemas.microsoft.com/office/powerpoint/2010/main" val="72590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5F1115-B9A9-4DED-B454-6F45EE9B2087}" type="slidenum">
              <a:rPr lang="en-US" smtClean="0"/>
              <a:t>38</a:t>
            </a:fld>
            <a:endParaRPr lang="en-US"/>
          </a:p>
        </p:txBody>
      </p:sp>
    </p:spTree>
    <p:extLst>
      <p:ext uri="{BB962C8B-B14F-4D97-AF65-F5344CB8AC3E}">
        <p14:creationId xmlns:p14="http://schemas.microsoft.com/office/powerpoint/2010/main" val="3124801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5F1115-B9A9-4DED-B454-6F45EE9B2087}" type="slidenum">
              <a:rPr lang="en-US" smtClean="0"/>
              <a:t>5</a:t>
            </a:fld>
            <a:endParaRPr lang="en-US"/>
          </a:p>
        </p:txBody>
      </p:sp>
    </p:spTree>
    <p:extLst>
      <p:ext uri="{BB962C8B-B14F-4D97-AF65-F5344CB8AC3E}">
        <p14:creationId xmlns:p14="http://schemas.microsoft.com/office/powerpoint/2010/main" val="4213535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4C5F1115-B9A9-4DED-B454-6F45EE9B2087}" type="slidenum">
              <a:rPr lang="en-US" smtClean="0"/>
              <a:t>6</a:t>
            </a:fld>
            <a:endParaRPr lang="en-US"/>
          </a:p>
        </p:txBody>
      </p:sp>
    </p:spTree>
    <p:extLst>
      <p:ext uri="{BB962C8B-B14F-4D97-AF65-F5344CB8AC3E}">
        <p14:creationId xmlns:p14="http://schemas.microsoft.com/office/powerpoint/2010/main" val="3140457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4C5F1115-B9A9-4DED-B454-6F45EE9B2087}" type="slidenum">
              <a:rPr lang="en-US" smtClean="0"/>
              <a:t>7</a:t>
            </a:fld>
            <a:endParaRPr lang="en-US"/>
          </a:p>
        </p:txBody>
      </p:sp>
    </p:spTree>
    <p:extLst>
      <p:ext uri="{BB962C8B-B14F-4D97-AF65-F5344CB8AC3E}">
        <p14:creationId xmlns:p14="http://schemas.microsoft.com/office/powerpoint/2010/main" val="1886700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C5F1115-B9A9-4DED-B454-6F45EE9B2087}" type="slidenum">
              <a:rPr lang="en-US" smtClean="0"/>
              <a:t>8</a:t>
            </a:fld>
            <a:endParaRPr lang="en-US"/>
          </a:p>
        </p:txBody>
      </p:sp>
    </p:spTree>
    <p:extLst>
      <p:ext uri="{BB962C8B-B14F-4D97-AF65-F5344CB8AC3E}">
        <p14:creationId xmlns:p14="http://schemas.microsoft.com/office/powerpoint/2010/main" val="1696883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B9A179D-2D27-49E2-B022-8EDDA2EFE682}" type="slidenum">
              <a:rPr lang="en-US" smtClean="0"/>
              <a:t>9</a:t>
            </a:fld>
            <a:endParaRPr lang="en-US"/>
          </a:p>
        </p:txBody>
      </p:sp>
    </p:spTree>
    <p:extLst>
      <p:ext uri="{BB962C8B-B14F-4D97-AF65-F5344CB8AC3E}">
        <p14:creationId xmlns:p14="http://schemas.microsoft.com/office/powerpoint/2010/main" val="424915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(Section 605 of the Act and §363.3)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Section 7(38) of the Act and §361.5(c)(54); </a:t>
            </a:r>
          </a:p>
          <a:p>
            <a:r>
              <a:rPr lang="en-US" sz="1200" b="0" i="0" u="none" strike="noStrike" kern="1200" baseline="0" dirty="0" smtClean="0">
                <a:solidFill>
                  <a:schemeClr val="tx1"/>
                </a:solidFill>
                <a:latin typeface="+mn-lt"/>
                <a:ea typeface="+mn-ea"/>
                <a:cs typeface="+mn-cs"/>
              </a:rPr>
              <a:t>(Section 604 of the Act and §363.4(a)(1) and (2)). </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11</a:t>
            </a:fld>
            <a:endParaRPr lang="en-US"/>
          </a:p>
        </p:txBody>
      </p:sp>
    </p:spTree>
    <p:extLst>
      <p:ext uri="{BB962C8B-B14F-4D97-AF65-F5344CB8AC3E}">
        <p14:creationId xmlns:p14="http://schemas.microsoft.com/office/powerpoint/2010/main" val="1758285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21</a:t>
            </a:fld>
            <a:endParaRPr lang="en-US"/>
          </a:p>
        </p:txBody>
      </p:sp>
    </p:spTree>
    <p:extLst>
      <p:ext uri="{BB962C8B-B14F-4D97-AF65-F5344CB8AC3E}">
        <p14:creationId xmlns:p14="http://schemas.microsoft.com/office/powerpoint/2010/main" val="502963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noAutofit/>
          </a:bodyPr>
          <a:lstStyle/>
          <a:p>
            <a:endParaRPr lang="en-US" sz="180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custDataLst>
      <p:tags r:id="rId1"/>
    </p:custDataLst>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
        <p:nvSpPr>
          <p:cNvPr id="10" name="Rectangle 9"/>
          <p:cNvSpPr/>
          <p:nvPr/>
        </p:nvSpPr>
        <p:spPr>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3"/>
          <p:cNvSpPr>
            <a:spLocks noGrp="1"/>
          </p:cNvSpPr>
          <p:nvPr>
            <p:ph type="body" sz="half" idx="14"/>
          </p:nvPr>
        </p:nvSpPr>
        <p:spPr>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p:cNvSpPr>
            <a:spLocks noGrp="1"/>
          </p:cNvSpPr>
          <p:nvPr>
            <p:ph type="pic" idx="1"/>
          </p:nvPr>
        </p:nvSpPr>
        <p:spPr>
          <a:xfrm>
            <a:off x="12954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Picture Placeholder 2"/>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9A3335-6331-4872-A8B7-ECD55539F4D0}"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871318" y="685800"/>
            <a:ext cx="1033272" cy="5486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685800"/>
            <a:ext cx="7976754"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9A3335-6331-4872-A8B7-ECD55539F4D0}"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8041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9A3335-6331-4872-A8B7-ECD55539F4D0}" type="datetimeFigureOut">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dirty="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rgbClr val="034680"/>
                </a:solidFill>
              </a:defRPr>
            </a:lvl1pPr>
          </a:lstStyle>
          <a:p>
            <a:r>
              <a:rPr lang="en-US" dirty="0"/>
              <a:t>Click to edit Master title style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solidFill>
                  <a:srgbClr val="377BB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Picture Placeholder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dirty="0"/>
              <a:t>Click icon to add picture</a:t>
            </a:r>
          </a:p>
        </p:txBody>
      </p:sp>
      <p:sp>
        <p:nvSpPr>
          <p:cNvPr id="16"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dirty="0">
                <a:latin typeface="Arial" pitchFamily="34" charset="0"/>
                <a:cs typeface="Arial" pitchFamily="34" charset="0"/>
              </a:rPr>
              <a:t>NOTE:</a:t>
            </a:r>
          </a:p>
          <a:p>
            <a:r>
              <a:rPr sz="1200" i="1" dirty="0">
                <a:latin typeface="Arial" pitchFamily="34" charset="0"/>
                <a:cs typeface="Arial" pitchFamily="34" charset="0"/>
              </a:rPr>
              <a:t>To change the  image on this slide, select the picture and delete it. Then click the Pictures icon in the placeholder to insert your own image.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custDataLst>
      <p:tags r:id="rId1"/>
    </p:custDataLst>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rgbClr val="034680"/>
                </a:solidFill>
              </a:defRPr>
            </a:lvl1pPr>
          </a:lstStyle>
          <a:p>
            <a:r>
              <a:rPr lang="en-US" dirty="0"/>
              <a:t>Click to edit Master title style</a:t>
            </a:r>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rgbClr val="377BB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9A3335-6331-4872-A8B7-ECD55539F4D0}" type="datetimeFigureOut">
              <a:rPr lang="en-US" smtClean="0"/>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custDataLst>
      <p:tags r:id="rId1"/>
    </p:custDataLst>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a:t>Click to edit Master title style</a:t>
            </a:r>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A3335-6331-4872-A8B7-ECD55539F4D0}" type="datetimeFigureOut">
              <a:rPr lang="en-US" smtClean="0"/>
              <a:t>11/30/2017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a:p>
        </p:txBody>
      </p:sp>
    </p:spTree>
    <p:custDataLst>
      <p:tags r:id="rId1"/>
    </p:custDataLst>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9A3335-6331-4872-A8B7-ECD55539F4D0}" type="datetimeFigureOut">
              <a:rPr lang="en-US" smtClean="0"/>
              <a:t>11/30/2017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Tree>
    <p:custDataLst>
      <p:tags r:id="rId1"/>
    </p:custDataLst>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9A3335-6331-4872-A8B7-ECD55539F4D0}" type="datetimeFigureOut">
              <a:rPr lang="en-US" smtClean="0"/>
              <a:t>11/30/2017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Tree>
    <p:custDataLst>
      <p:tags r:id="rId1"/>
    </p:custDataLst>
    <p:extLst>
      <p:ext uri="{BB962C8B-B14F-4D97-AF65-F5344CB8AC3E}">
        <p14:creationId xmlns:p14="http://schemas.microsoft.com/office/powerpoint/2010/main" val="389991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A3335-6331-4872-A8B7-ECD55539F4D0}" type="datetimeFigureOut">
              <a:rPr lang="en-US" smtClean="0"/>
              <a:t>11/30/2017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20400" y="167627"/>
            <a:ext cx="1253704" cy="340491"/>
          </a:xfrm>
          <a:prstGeom prst="rect">
            <a:avLst/>
          </a:prstGeom>
        </p:spPr>
      </p:pic>
    </p:spTree>
    <p:custDataLst>
      <p:tags r:id="rId1"/>
    </p:custDataLst>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000">
                <a:solidFill>
                  <a:schemeClr val="tx1"/>
                </a:solidFill>
              </a:defRPr>
            </a:lvl1pPr>
          </a:lstStyle>
          <a:p>
            <a:fld id="{A79A3335-6331-4872-A8B7-ECD55539F4D0}" type="datetimeFigureOut">
              <a:rPr lang="en-US" smtClean="0"/>
              <a:pPr/>
              <a:t>11/30/2017</a:t>
            </a:fld>
            <a:endParaRPr lang="en-US"/>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000">
                <a:solidFill>
                  <a:schemeClr val="tx1"/>
                </a:solidFill>
              </a:defRPr>
            </a:lvl1pPr>
          </a:lstStyle>
          <a:p>
            <a:fld id="{A7F8E3F6-DE14-48B2-B2BC-6FABA9630FB8}" type="slidenum">
              <a:rPr lang="en-US" smtClean="0"/>
              <a:pPr/>
              <a:t>‹#›</a:t>
            </a:fld>
            <a:endParaRPr lang="en-US"/>
          </a:p>
        </p:txBody>
      </p:sp>
      <p:pic>
        <p:nvPicPr>
          <p:cNvPr id="13" name="Picture 1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62" r:id="rId8"/>
    <p:sldLayoutId id="2147483655" r:id="rId9"/>
    <p:sldLayoutId id="2147483656" r:id="rId10"/>
    <p:sldLayoutId id="2147483657"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Clr>
          <a:srgbClr val="080808"/>
        </a:buClr>
        <a:buFont typeface="Arial" panose="020B0604020202020204" pitchFamily="34" charset="0"/>
        <a:buChar char="•"/>
        <a:defRPr sz="2400" kern="1200">
          <a:solidFill>
            <a:srgbClr val="034680"/>
          </a:solidFill>
          <a:latin typeface="Arial" panose="020B0604020202020204" pitchFamily="34" charset="0"/>
          <a:ea typeface="+mn-ea"/>
          <a:cs typeface="Arial" panose="020B0604020202020204" pitchFamily="34" charset="0"/>
        </a:defRPr>
      </a:lvl1pPr>
      <a:lvl2pPr marL="548640" indent="-228600" algn="l" defTabSz="914400" rtl="0" eaLnBrk="1" latinLnBrk="0" hangingPunct="1">
        <a:lnSpc>
          <a:spcPct val="90000"/>
        </a:lnSpc>
        <a:spcBef>
          <a:spcPts val="1000"/>
        </a:spcBef>
        <a:buClr>
          <a:srgbClr val="080808"/>
        </a:buClr>
        <a:buFont typeface="Arial" panose="020B0604020202020204" pitchFamily="34" charset="0"/>
        <a:buChar char="•"/>
        <a:defRPr sz="2000" kern="1200">
          <a:solidFill>
            <a:srgbClr val="377BBB"/>
          </a:solidFill>
          <a:latin typeface="Arial" panose="020B0604020202020204" pitchFamily="34" charset="0"/>
          <a:ea typeface="+mn-ea"/>
          <a:cs typeface="Arial" panose="020B0604020202020204" pitchFamily="34" charset="0"/>
        </a:defRPr>
      </a:lvl2pPr>
      <a:lvl3pPr marL="822960" indent="-228600" algn="l" defTabSz="914400" rtl="0" eaLnBrk="1" latinLnBrk="0" hangingPunct="1">
        <a:lnSpc>
          <a:spcPct val="90000"/>
        </a:lnSpc>
        <a:spcBef>
          <a:spcPts val="800"/>
        </a:spcBef>
        <a:buClr>
          <a:srgbClr val="080808"/>
        </a:buClr>
        <a:buFont typeface="Arial" panose="020B0604020202020204" pitchFamily="34" charset="0"/>
        <a:buChar char="•"/>
        <a:defRPr sz="1800" kern="1200">
          <a:solidFill>
            <a:srgbClr val="377BBB"/>
          </a:solidFill>
          <a:latin typeface="Arial" panose="020B0604020202020204" pitchFamily="34" charset="0"/>
          <a:ea typeface="+mn-ea"/>
          <a:cs typeface="Arial" panose="020B0604020202020204" pitchFamily="34" charset="0"/>
        </a:defRPr>
      </a:lvl3pPr>
      <a:lvl4pPr marL="1097280" indent="-228600" algn="l" defTabSz="914400" rtl="0" eaLnBrk="1" latinLnBrk="0" hangingPunct="1">
        <a:lnSpc>
          <a:spcPct val="90000"/>
        </a:lnSpc>
        <a:spcBef>
          <a:spcPts val="800"/>
        </a:spcBef>
        <a:buClr>
          <a:srgbClr val="080808"/>
        </a:buClr>
        <a:buFont typeface="Arial" panose="020B0604020202020204" pitchFamily="34" charset="0"/>
        <a:buChar char="•"/>
        <a:defRPr sz="1600" kern="1200">
          <a:solidFill>
            <a:srgbClr val="377BBB"/>
          </a:solidFill>
          <a:latin typeface="Arial" panose="020B0604020202020204" pitchFamily="34" charset="0"/>
          <a:ea typeface="+mn-ea"/>
          <a:cs typeface="Arial" panose="020B0604020202020204" pitchFamily="34" charset="0"/>
        </a:defRPr>
      </a:lvl4pPr>
      <a:lvl5pPr marL="1325880" indent="-228600" algn="l" defTabSz="914400" rtl="0" eaLnBrk="1" latinLnBrk="0" hangingPunct="1">
        <a:lnSpc>
          <a:spcPct val="90000"/>
        </a:lnSpc>
        <a:spcBef>
          <a:spcPts val="800"/>
        </a:spcBef>
        <a:buClr>
          <a:srgbClr val="080808"/>
        </a:buClr>
        <a:buFont typeface="Arial" panose="020B0604020202020204" pitchFamily="34" charset="0"/>
        <a:buChar char="•"/>
        <a:defRPr sz="1600" kern="1200">
          <a:solidFill>
            <a:srgbClr val="377BBB"/>
          </a:solidFill>
          <a:latin typeface="Arial" panose="020B0604020202020204" pitchFamily="34" charset="0"/>
          <a:ea typeface="+mn-ea"/>
          <a:cs typeface="Arial" panose="020B0604020202020204"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intac-s3.s3-us-west-2.amazonaws.com/topic-areas/Essential-Elements-of-Customized-Employment-for-Universal-Application%20(005)-FInal.pdf" TargetMode="External"/><Relationship Id="rId2" Type="http://schemas.openxmlformats.org/officeDocument/2006/relationships/hyperlink" Target="http://www.wintac.org/topic-areas/resources-and-strategies-competitive-integrated-employment/resource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mentalhealthrecovery.com/wrap-i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1" y="2034073"/>
            <a:ext cx="5120640" cy="3577793"/>
          </a:xfrm>
        </p:spPr>
        <p:txBody>
          <a:bodyPr>
            <a:normAutofit/>
          </a:bodyPr>
          <a:lstStyle/>
          <a:p>
            <a:r>
              <a:rPr lang="en-US" dirty="0" smtClean="0">
                <a:solidFill>
                  <a:srgbClr val="002060"/>
                </a:solidFill>
              </a:rPr>
              <a:t>Supported Employment Part 1: Law and Regulations</a:t>
            </a:r>
            <a:r>
              <a:rPr lang="en-US" dirty="0">
                <a:solidFill>
                  <a:srgbClr val="002060"/>
                </a:solidFill>
              </a:rPr>
              <a:t/>
            </a:r>
            <a:br>
              <a:rPr lang="en-US" dirty="0">
                <a:solidFill>
                  <a:srgbClr val="002060"/>
                </a:solidFill>
              </a:rPr>
            </a:br>
            <a:r>
              <a:rPr lang="en-US" dirty="0">
                <a:solidFill>
                  <a:srgbClr val="002060"/>
                </a:solidFill>
              </a:rPr>
              <a:t/>
            </a:r>
            <a:br>
              <a:rPr lang="en-US" dirty="0">
                <a:solidFill>
                  <a:srgbClr val="002060"/>
                </a:solidFill>
              </a:rPr>
            </a:br>
            <a:r>
              <a:rPr lang="en-US" dirty="0" smtClean="0">
                <a:solidFill>
                  <a:srgbClr val="002060"/>
                </a:solidFill>
              </a:rPr>
              <a:t/>
            </a:r>
            <a:br>
              <a:rPr lang="en-US" dirty="0" smtClean="0">
                <a:solidFill>
                  <a:srgbClr val="002060"/>
                </a:solidFill>
              </a:rPr>
            </a:br>
            <a:endParaRPr lang="en-US" dirty="0">
              <a:solidFill>
                <a:srgbClr val="002060"/>
              </a:solidFill>
            </a:endParaRPr>
          </a:p>
        </p:txBody>
      </p:sp>
      <p:pic>
        <p:nvPicPr>
          <p:cNvPr id="5" name="Picture Placeholder 4" descr="Young man with intellectual/developmental disabilities drawing a draft beer" title="Example of worker with developmental disabilities"/>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653" r="6653"/>
          <a:stretch>
            <a:fillRect/>
          </a:stretch>
        </p:blipFill>
        <p:spPr/>
      </p:pic>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255134"/>
            <a:ext cx="9806710" cy="1036850"/>
          </a:xfrm>
        </p:spPr>
        <p:txBody>
          <a:bodyPr/>
          <a:lstStyle/>
          <a:p>
            <a:r>
              <a:rPr lang="en-US" dirty="0" smtClean="0">
                <a:solidFill>
                  <a:srgbClr val="FFC000"/>
                </a:solidFill>
              </a:rPr>
              <a:t>Supported Employment Services - 1</a:t>
            </a:r>
            <a:endParaRPr lang="en-US" dirty="0">
              <a:solidFill>
                <a:srgbClr val="FFC000"/>
              </a:solidFill>
            </a:endParaRPr>
          </a:p>
        </p:txBody>
      </p:sp>
      <p:sp>
        <p:nvSpPr>
          <p:cNvPr id="3" name="Content Placeholder 2"/>
          <p:cNvSpPr>
            <a:spLocks noGrp="1"/>
          </p:cNvSpPr>
          <p:nvPr>
            <p:ph idx="1"/>
          </p:nvPr>
        </p:nvSpPr>
        <p:spPr>
          <a:xfrm>
            <a:off x="5388864" y="2194560"/>
            <a:ext cx="6230111" cy="3961551"/>
          </a:xfrm>
        </p:spPr>
        <p:txBody>
          <a:bodyPr>
            <a:normAutofit/>
          </a:bodyPr>
          <a:lstStyle/>
          <a:p>
            <a:pPr marL="0" indent="0">
              <a:lnSpc>
                <a:spcPct val="110000"/>
              </a:lnSpc>
              <a:spcBef>
                <a:spcPts val="0"/>
              </a:spcBef>
              <a:buNone/>
            </a:pPr>
            <a:r>
              <a:rPr lang="en-US" sz="2800" dirty="0">
                <a:solidFill>
                  <a:srgbClr val="002060"/>
                </a:solidFill>
              </a:rPr>
              <a:t>Supported Employment (SE) Services </a:t>
            </a:r>
            <a:r>
              <a:rPr lang="en-US" sz="2800" dirty="0" smtClean="0">
                <a:solidFill>
                  <a:srgbClr val="002060"/>
                </a:solidFill>
              </a:rPr>
              <a:t>include job coaching and other on-the-job supports needed </a:t>
            </a:r>
            <a:r>
              <a:rPr lang="en-US" sz="2800" dirty="0">
                <a:solidFill>
                  <a:srgbClr val="002060"/>
                </a:solidFill>
              </a:rPr>
              <a:t>to support and maintain </a:t>
            </a:r>
            <a:r>
              <a:rPr lang="en-US" sz="2800" dirty="0" smtClean="0">
                <a:solidFill>
                  <a:srgbClr val="002060"/>
                </a:solidFill>
              </a:rPr>
              <a:t>individuals </a:t>
            </a:r>
            <a:r>
              <a:rPr lang="en-US" sz="2800" dirty="0">
                <a:solidFill>
                  <a:srgbClr val="002060"/>
                </a:solidFill>
              </a:rPr>
              <a:t>with </a:t>
            </a:r>
            <a:r>
              <a:rPr lang="en-US" sz="2800" dirty="0" smtClean="0">
                <a:solidFill>
                  <a:srgbClr val="002060"/>
                </a:solidFill>
              </a:rPr>
              <a:t>disabilities, </a:t>
            </a:r>
            <a:r>
              <a:rPr lang="en-US" sz="2800" dirty="0">
                <a:solidFill>
                  <a:srgbClr val="002060"/>
                </a:solidFill>
              </a:rPr>
              <a:t>including </a:t>
            </a:r>
            <a:r>
              <a:rPr lang="en-US" sz="2800" dirty="0" smtClean="0">
                <a:solidFill>
                  <a:srgbClr val="002060"/>
                </a:solidFill>
              </a:rPr>
              <a:t>youth </a:t>
            </a:r>
            <a:r>
              <a:rPr lang="en-US" sz="2800" dirty="0">
                <a:solidFill>
                  <a:srgbClr val="002060"/>
                </a:solidFill>
              </a:rPr>
              <a:t>with </a:t>
            </a:r>
            <a:r>
              <a:rPr lang="en-US" sz="2800" dirty="0" smtClean="0">
                <a:solidFill>
                  <a:srgbClr val="002060"/>
                </a:solidFill>
              </a:rPr>
              <a:t>disabilities, </a:t>
            </a:r>
            <a:r>
              <a:rPr lang="en-US" sz="2800" i="1" dirty="0" smtClean="0">
                <a:solidFill>
                  <a:srgbClr val="FF0000"/>
                </a:solidFill>
              </a:rPr>
              <a:t>so they can achieve competitive integrated employment</a:t>
            </a:r>
            <a:r>
              <a:rPr lang="en-US" sz="3200" i="1" dirty="0" smtClean="0"/>
              <a:t>.  </a:t>
            </a:r>
          </a:p>
          <a:p>
            <a:pPr marL="320040" lvl="1" indent="0">
              <a:buNone/>
            </a:pPr>
            <a:endParaRPr lang="en-US" sz="3600" dirty="0">
              <a:solidFill>
                <a:srgbClr val="034680"/>
              </a:solidFill>
              <a:latin typeface="Calibri" panose="020F0502020204030204" pitchFamily="34" charset="0"/>
              <a:cs typeface="Calibri" panose="020F0502020204030204" pitchFamily="34" charset="0"/>
            </a:endParaRPr>
          </a:p>
          <a:p>
            <a:pPr lvl="1"/>
            <a:endParaRPr lang="en-US" sz="3600" dirty="0">
              <a:solidFill>
                <a:srgbClr val="034680"/>
              </a:solidFill>
              <a:latin typeface="Calibri" panose="020F0502020204030204" pitchFamily="34" charset="0"/>
              <a:cs typeface="Calibri" panose="020F0502020204030204" pitchFamily="34" charset="0"/>
            </a:endParaRPr>
          </a:p>
          <a:p>
            <a:pPr lvl="1"/>
            <a:endParaRPr lang="en-US" sz="3600" dirty="0">
              <a:solidFill>
                <a:srgbClr val="034680"/>
              </a:solidFill>
              <a:latin typeface="Calibri" panose="020F0502020204030204" pitchFamily="34" charset="0"/>
              <a:cs typeface="Calibri" panose="020F0502020204030204" pitchFamily="34" charset="0"/>
            </a:endParaRPr>
          </a:p>
        </p:txBody>
      </p:sp>
      <p:pic>
        <p:nvPicPr>
          <p:cNvPr id="4" name="Picture 3" descr="clip art of four hands assembling a circular puzzle" title="Helping hand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767" y="2194560"/>
            <a:ext cx="3239061" cy="3371088"/>
          </a:xfrm>
          <a:prstGeom prst="rect">
            <a:avLst/>
          </a:prstGeom>
        </p:spPr>
      </p:pic>
    </p:spTree>
    <p:extLst>
      <p:ext uri="{BB962C8B-B14F-4D97-AF65-F5344CB8AC3E}">
        <p14:creationId xmlns:p14="http://schemas.microsoft.com/office/powerpoint/2010/main" val="237870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Supported Employment </a:t>
            </a:r>
            <a:r>
              <a:rPr lang="en-US" dirty="0" smtClean="0">
                <a:solidFill>
                  <a:srgbClr val="FFC000"/>
                </a:solidFill>
              </a:rPr>
              <a:t>Services - 2</a:t>
            </a:r>
            <a:endParaRPr lang="en-US" dirty="0">
              <a:solidFill>
                <a:srgbClr val="FFC000"/>
              </a:solidFill>
            </a:endParaRPr>
          </a:p>
        </p:txBody>
      </p:sp>
      <p:sp>
        <p:nvSpPr>
          <p:cNvPr id="3" name="Content Placeholder 2"/>
          <p:cNvSpPr>
            <a:spLocks noGrp="1"/>
          </p:cNvSpPr>
          <p:nvPr>
            <p:ph idx="1"/>
          </p:nvPr>
        </p:nvSpPr>
        <p:spPr>
          <a:xfrm>
            <a:off x="853439" y="2076994"/>
            <a:ext cx="10589623" cy="4611188"/>
          </a:xfrm>
        </p:spPr>
        <p:txBody>
          <a:bodyPr>
            <a:normAutofit/>
          </a:bodyPr>
          <a:lstStyle/>
          <a:p>
            <a:r>
              <a:rPr lang="en-US" dirty="0" smtClean="0"/>
              <a:t>Supported </a:t>
            </a:r>
            <a:r>
              <a:rPr lang="en-US" dirty="0"/>
              <a:t>e</a:t>
            </a:r>
            <a:r>
              <a:rPr lang="en-US" dirty="0" smtClean="0"/>
              <a:t>mployment must be identified as the appropriate employment outcome based on a comprehensive assessment of rehabilitation needs and an evaluation of rehabilitation, career, and job needs.</a:t>
            </a:r>
          </a:p>
          <a:p>
            <a:endParaRPr lang="en-US" dirty="0" smtClean="0"/>
          </a:p>
          <a:p>
            <a:pPr>
              <a:spcBef>
                <a:spcPts val="1200"/>
              </a:spcBef>
            </a:pPr>
            <a:r>
              <a:rPr lang="en-US" dirty="0" smtClean="0"/>
              <a:t>Supported employment program funds may only be used to provide supported employment services </a:t>
            </a:r>
            <a:r>
              <a:rPr lang="en-US" u="sng" dirty="0" smtClean="0"/>
              <a:t>after</a:t>
            </a:r>
            <a:r>
              <a:rPr lang="en-US" dirty="0" smtClean="0"/>
              <a:t> the person has started working in an appropriate job – not for assessment, discovery, job development, or job placement unless these activities occur after they’ve started working</a:t>
            </a:r>
          </a:p>
          <a:p>
            <a:pPr>
              <a:spcBef>
                <a:spcPts val="1200"/>
              </a:spcBef>
            </a:pPr>
            <a:endParaRPr lang="en-US" dirty="0" smtClean="0"/>
          </a:p>
          <a:p>
            <a:r>
              <a:rPr lang="en-US" dirty="0" smtClean="0"/>
              <a:t>General VR program allotment funds may also be used to provide supported employment services</a:t>
            </a:r>
          </a:p>
          <a:p>
            <a:endParaRPr lang="en-US" dirty="0" smtClean="0"/>
          </a:p>
          <a:p>
            <a:pPr marL="0" indent="0">
              <a:buNone/>
            </a:pPr>
            <a:endParaRPr lang="en-US" dirty="0"/>
          </a:p>
        </p:txBody>
      </p:sp>
    </p:spTree>
    <p:extLst>
      <p:ext uri="{BB962C8B-B14F-4D97-AF65-F5344CB8AC3E}">
        <p14:creationId xmlns:p14="http://schemas.microsoft.com/office/powerpoint/2010/main" val="110250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255134"/>
            <a:ext cx="9806710" cy="1036850"/>
          </a:xfrm>
        </p:spPr>
        <p:txBody>
          <a:bodyPr/>
          <a:lstStyle/>
          <a:p>
            <a:r>
              <a:rPr lang="en-US" dirty="0" smtClean="0">
                <a:solidFill>
                  <a:srgbClr val="FFC000"/>
                </a:solidFill>
              </a:rPr>
              <a:t>Supported Employment Services Are</a:t>
            </a:r>
            <a:endParaRPr lang="en-US" dirty="0">
              <a:solidFill>
                <a:srgbClr val="FFC000"/>
              </a:solidFill>
            </a:endParaRPr>
          </a:p>
        </p:txBody>
      </p:sp>
      <p:sp>
        <p:nvSpPr>
          <p:cNvPr id="3" name="Content Placeholder 2"/>
          <p:cNvSpPr>
            <a:spLocks noGrp="1"/>
          </p:cNvSpPr>
          <p:nvPr>
            <p:ph idx="1"/>
          </p:nvPr>
        </p:nvSpPr>
        <p:spPr>
          <a:xfrm>
            <a:off x="182880" y="1878417"/>
            <a:ext cx="11808823" cy="4979583"/>
          </a:xfrm>
        </p:spPr>
        <p:txBody>
          <a:bodyPr>
            <a:normAutofit fontScale="70000" lnSpcReduction="20000"/>
          </a:bodyPr>
          <a:lstStyle/>
          <a:p>
            <a:pPr lvl="1">
              <a:lnSpc>
                <a:spcPct val="120000"/>
              </a:lnSpc>
              <a:spcBef>
                <a:spcPts val="1200"/>
              </a:spcBef>
            </a:pPr>
            <a:r>
              <a:rPr lang="en-US" sz="3600" dirty="0" smtClean="0">
                <a:solidFill>
                  <a:srgbClr val="002060"/>
                </a:solidFill>
              </a:rPr>
              <a:t>Organized </a:t>
            </a:r>
            <a:r>
              <a:rPr lang="en-US" sz="3600" dirty="0">
                <a:solidFill>
                  <a:srgbClr val="002060"/>
                </a:solidFill>
              </a:rPr>
              <a:t>and made available, singly or in combination, in such a way as to assist an eligible individual to </a:t>
            </a:r>
            <a:r>
              <a:rPr lang="en-US" sz="3600" u="sng" dirty="0" smtClean="0">
                <a:solidFill>
                  <a:srgbClr val="002060"/>
                </a:solidFill>
              </a:rPr>
              <a:t>achieve </a:t>
            </a:r>
            <a:r>
              <a:rPr lang="en-US" sz="3600" u="sng" dirty="0">
                <a:solidFill>
                  <a:srgbClr val="002060"/>
                </a:solidFill>
              </a:rPr>
              <a:t>competitive integrated employment</a:t>
            </a:r>
            <a:r>
              <a:rPr lang="en-US" sz="3600" dirty="0">
                <a:solidFill>
                  <a:srgbClr val="002060"/>
                </a:solidFill>
              </a:rPr>
              <a:t>;</a:t>
            </a:r>
          </a:p>
          <a:p>
            <a:pPr lvl="1">
              <a:lnSpc>
                <a:spcPct val="120000"/>
              </a:lnSpc>
              <a:spcBef>
                <a:spcPts val="1200"/>
              </a:spcBef>
            </a:pPr>
            <a:r>
              <a:rPr lang="en-US" sz="3600" dirty="0">
                <a:solidFill>
                  <a:srgbClr val="002060"/>
                </a:solidFill>
              </a:rPr>
              <a:t>Based on a </a:t>
            </a:r>
            <a:r>
              <a:rPr lang="en-US" sz="3600" u="sng" dirty="0">
                <a:solidFill>
                  <a:srgbClr val="002060"/>
                </a:solidFill>
              </a:rPr>
              <a:t>determination of the needs </a:t>
            </a:r>
            <a:r>
              <a:rPr lang="en-US" sz="3600" dirty="0">
                <a:solidFill>
                  <a:srgbClr val="002060"/>
                </a:solidFill>
              </a:rPr>
              <a:t>of an eligible individual, as specified in an individualized plan for employment;</a:t>
            </a:r>
          </a:p>
          <a:p>
            <a:pPr lvl="1">
              <a:lnSpc>
                <a:spcPct val="120000"/>
              </a:lnSpc>
              <a:spcBef>
                <a:spcPts val="1200"/>
              </a:spcBef>
            </a:pPr>
            <a:r>
              <a:rPr lang="en-US" sz="3600" dirty="0">
                <a:solidFill>
                  <a:srgbClr val="002060"/>
                </a:solidFill>
              </a:rPr>
              <a:t>Provided by the designated State unit </a:t>
            </a:r>
            <a:r>
              <a:rPr lang="en-US" sz="3600" u="sng" dirty="0">
                <a:solidFill>
                  <a:srgbClr val="002060"/>
                </a:solidFill>
              </a:rPr>
              <a:t>for a period of time not to exceed 24 </a:t>
            </a:r>
            <a:r>
              <a:rPr lang="en-US" sz="3600" u="sng" dirty="0" smtClean="0">
                <a:solidFill>
                  <a:srgbClr val="002060"/>
                </a:solidFill>
              </a:rPr>
              <a:t>months*</a:t>
            </a:r>
            <a:r>
              <a:rPr lang="en-US" sz="3600" dirty="0" smtClean="0">
                <a:solidFill>
                  <a:srgbClr val="002060"/>
                </a:solidFill>
              </a:rPr>
              <a:t> unless </a:t>
            </a:r>
            <a:r>
              <a:rPr lang="en-US" sz="3600" dirty="0">
                <a:solidFill>
                  <a:srgbClr val="002060"/>
                </a:solidFill>
              </a:rPr>
              <a:t>under special circumstances the eligible individual and the rehabilitation counselor jointly agree to extend the time to achieve the employment outcome identified in the individualized plan for </a:t>
            </a:r>
            <a:r>
              <a:rPr lang="en-US" sz="3600" dirty="0" smtClean="0">
                <a:solidFill>
                  <a:srgbClr val="002060"/>
                </a:solidFill>
              </a:rPr>
              <a:t>employment</a:t>
            </a:r>
          </a:p>
          <a:p>
            <a:pPr lvl="1">
              <a:lnSpc>
                <a:spcPct val="120000"/>
              </a:lnSpc>
              <a:spcBef>
                <a:spcPts val="1200"/>
              </a:spcBef>
            </a:pPr>
            <a:endParaRPr lang="en-US" sz="3600" dirty="0">
              <a:solidFill>
                <a:srgbClr val="034680"/>
              </a:solidFill>
            </a:endParaRPr>
          </a:p>
          <a:p>
            <a:pPr marL="320040" lvl="1" indent="0">
              <a:buNone/>
            </a:pPr>
            <a:r>
              <a:rPr lang="en-US" sz="3600" b="1" i="1" dirty="0" smtClean="0">
                <a:solidFill>
                  <a:srgbClr val="FF0000"/>
                </a:solidFill>
              </a:rPr>
              <a:t>*</a:t>
            </a:r>
            <a:r>
              <a:rPr lang="en-US" sz="3600" i="1" dirty="0" smtClean="0">
                <a:solidFill>
                  <a:srgbClr val="FF0000"/>
                </a:solidFill>
              </a:rPr>
              <a:t>Youth under age 25 with the most significant disabilities may be eligible for a longer service period; see Slide 27</a:t>
            </a:r>
            <a:endParaRPr lang="en-US" sz="3600" dirty="0">
              <a:solidFill>
                <a:srgbClr val="03468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459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Self Employment</a:t>
            </a:r>
            <a:endParaRPr lang="en-US" dirty="0">
              <a:solidFill>
                <a:srgbClr val="FFC000"/>
              </a:solidFill>
            </a:endParaRPr>
          </a:p>
        </p:txBody>
      </p:sp>
      <p:sp>
        <p:nvSpPr>
          <p:cNvPr id="3" name="Content Placeholder 2"/>
          <p:cNvSpPr>
            <a:spLocks noGrp="1"/>
          </p:cNvSpPr>
          <p:nvPr>
            <p:ph idx="1"/>
          </p:nvPr>
        </p:nvSpPr>
        <p:spPr>
          <a:xfrm>
            <a:off x="4281544" y="2155371"/>
            <a:ext cx="7702474" cy="3998004"/>
          </a:xfrm>
        </p:spPr>
        <p:txBody>
          <a:bodyPr/>
          <a:lstStyle/>
          <a:p>
            <a:pPr marL="0" indent="0">
              <a:buNone/>
            </a:pPr>
            <a:r>
              <a:rPr lang="en-US" i="1" dirty="0" smtClean="0">
                <a:solidFill>
                  <a:srgbClr val="FF0000"/>
                </a:solidFill>
              </a:rPr>
              <a:t>Self-employment, including Supported Self-employment, remains an important option under WIOA</a:t>
            </a:r>
          </a:p>
          <a:p>
            <a:pPr marL="0" indent="0">
              <a:buNone/>
            </a:pPr>
            <a:r>
              <a:rPr lang="en-US" dirty="0" smtClean="0">
                <a:solidFill>
                  <a:srgbClr val="002060"/>
                </a:solidFill>
              </a:rPr>
              <a:t>Self-employment can be considered competitive and integrated if it yields an income comparable to the income received by individuals</a:t>
            </a:r>
          </a:p>
          <a:p>
            <a:pPr lvl="1"/>
            <a:r>
              <a:rPr lang="en-US" sz="2400" dirty="0" smtClean="0">
                <a:solidFill>
                  <a:srgbClr val="002060"/>
                </a:solidFill>
              </a:rPr>
              <a:t>Who are not individuals with disabilities</a:t>
            </a:r>
          </a:p>
          <a:p>
            <a:pPr lvl="1"/>
            <a:r>
              <a:rPr lang="en-US" sz="2400" dirty="0" smtClean="0">
                <a:solidFill>
                  <a:srgbClr val="002060"/>
                </a:solidFill>
              </a:rPr>
              <a:t>Who are self-employed in similar occupations or on similar tasks</a:t>
            </a:r>
          </a:p>
          <a:p>
            <a:pPr lvl="1"/>
            <a:r>
              <a:rPr lang="en-US" sz="2400" dirty="0" smtClean="0">
                <a:solidFill>
                  <a:srgbClr val="002060"/>
                </a:solidFill>
              </a:rPr>
              <a:t>Who have similar training, experience, and skills</a:t>
            </a:r>
          </a:p>
        </p:txBody>
      </p:sp>
      <p:pic>
        <p:nvPicPr>
          <p:cNvPr id="5" name="Picture 4" descr="Clip art of young man pushing a lawnmower." title="Self-Employm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121" y="2926080"/>
            <a:ext cx="3072221" cy="3072221"/>
          </a:xfrm>
          <a:prstGeom prst="rect">
            <a:avLst/>
          </a:prstGeom>
        </p:spPr>
      </p:pic>
    </p:spTree>
    <p:extLst>
      <p:ext uri="{BB962C8B-B14F-4D97-AF65-F5344CB8AC3E}">
        <p14:creationId xmlns:p14="http://schemas.microsoft.com/office/powerpoint/2010/main" val="248370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768" y="285981"/>
            <a:ext cx="9806710" cy="1036850"/>
          </a:xfrm>
        </p:spPr>
        <p:txBody>
          <a:bodyPr/>
          <a:lstStyle/>
          <a:p>
            <a:r>
              <a:rPr lang="en-US" dirty="0">
                <a:solidFill>
                  <a:srgbClr val="FFC000"/>
                </a:solidFill>
              </a:rPr>
              <a:t>Customized  </a:t>
            </a:r>
            <a:r>
              <a:rPr lang="en-US" dirty="0" smtClean="0">
                <a:solidFill>
                  <a:srgbClr val="FFC000"/>
                </a:solidFill>
              </a:rPr>
              <a:t>Employment (CE)</a:t>
            </a:r>
            <a:endParaRPr lang="en-US" dirty="0">
              <a:solidFill>
                <a:srgbClr val="FFC000"/>
              </a:solidFill>
            </a:endParaRPr>
          </a:p>
        </p:txBody>
      </p:sp>
      <p:sp>
        <p:nvSpPr>
          <p:cNvPr id="3" name="Content Placeholder 2"/>
          <p:cNvSpPr>
            <a:spLocks noGrp="1"/>
          </p:cNvSpPr>
          <p:nvPr>
            <p:ph idx="1"/>
          </p:nvPr>
        </p:nvSpPr>
        <p:spPr>
          <a:xfrm>
            <a:off x="429768" y="1755647"/>
            <a:ext cx="7235952" cy="4901185"/>
          </a:xfrm>
        </p:spPr>
        <p:txBody>
          <a:bodyPr>
            <a:normAutofit fontScale="92500" lnSpcReduction="10000"/>
          </a:bodyPr>
          <a:lstStyle/>
          <a:p>
            <a:pPr marL="0" indent="0">
              <a:lnSpc>
                <a:spcPct val="120000"/>
              </a:lnSpc>
              <a:spcBef>
                <a:spcPts val="0"/>
              </a:spcBef>
              <a:buNone/>
            </a:pPr>
            <a:r>
              <a:rPr lang="en-US" dirty="0" smtClean="0">
                <a:solidFill>
                  <a:srgbClr val="002060"/>
                </a:solidFill>
              </a:rPr>
              <a:t>Some Supported Employment participants may need Customized Employment (CE) in order to be successful. </a:t>
            </a:r>
          </a:p>
          <a:p>
            <a:pPr marL="0" indent="0">
              <a:lnSpc>
                <a:spcPct val="120000"/>
              </a:lnSpc>
              <a:spcBef>
                <a:spcPts val="0"/>
              </a:spcBef>
              <a:buNone/>
            </a:pPr>
            <a:endParaRPr lang="en-US" dirty="0">
              <a:solidFill>
                <a:srgbClr val="002060"/>
              </a:solidFill>
            </a:endParaRPr>
          </a:p>
          <a:p>
            <a:pPr marL="0" indent="0">
              <a:lnSpc>
                <a:spcPct val="120000"/>
              </a:lnSpc>
              <a:spcBef>
                <a:spcPts val="0"/>
              </a:spcBef>
              <a:buNone/>
            </a:pPr>
            <a:r>
              <a:rPr lang="en-US" dirty="0" smtClean="0">
                <a:solidFill>
                  <a:srgbClr val="002060"/>
                </a:solidFill>
              </a:rPr>
              <a:t>CE refers to competitive </a:t>
            </a:r>
            <a:r>
              <a:rPr lang="en-US" dirty="0">
                <a:solidFill>
                  <a:srgbClr val="002060"/>
                </a:solidFill>
              </a:rPr>
              <a:t>integrated </a:t>
            </a:r>
            <a:r>
              <a:rPr lang="en-US" dirty="0" smtClean="0">
                <a:solidFill>
                  <a:srgbClr val="002060"/>
                </a:solidFill>
              </a:rPr>
              <a:t>employment </a:t>
            </a:r>
            <a:r>
              <a:rPr lang="en-US" dirty="0">
                <a:solidFill>
                  <a:srgbClr val="002060"/>
                </a:solidFill>
              </a:rPr>
              <a:t>for an individual with a significant disability, </a:t>
            </a:r>
            <a:r>
              <a:rPr lang="en-US" dirty="0" smtClean="0">
                <a:solidFill>
                  <a:srgbClr val="002060"/>
                </a:solidFill>
              </a:rPr>
              <a:t>that:</a:t>
            </a:r>
            <a:endParaRPr lang="en-US" dirty="0">
              <a:solidFill>
                <a:srgbClr val="002060"/>
              </a:solidFill>
            </a:endParaRPr>
          </a:p>
          <a:p>
            <a:pPr>
              <a:lnSpc>
                <a:spcPct val="120000"/>
              </a:lnSpc>
              <a:spcBef>
                <a:spcPts val="600"/>
              </a:spcBef>
            </a:pPr>
            <a:r>
              <a:rPr lang="en-US" dirty="0" smtClean="0">
                <a:solidFill>
                  <a:srgbClr val="002060"/>
                </a:solidFill>
              </a:rPr>
              <a:t>Is based </a:t>
            </a:r>
            <a:r>
              <a:rPr lang="en-US" dirty="0">
                <a:solidFill>
                  <a:srgbClr val="002060"/>
                </a:solidFill>
              </a:rPr>
              <a:t>on an individualized determination of the unique strengths, needs, and interests of the individual </a:t>
            </a:r>
            <a:r>
              <a:rPr lang="en-US" dirty="0" smtClean="0">
                <a:solidFill>
                  <a:srgbClr val="002060"/>
                </a:solidFill>
              </a:rPr>
              <a:t>typically </a:t>
            </a:r>
            <a:r>
              <a:rPr lang="en-US" dirty="0">
                <a:solidFill>
                  <a:srgbClr val="002060"/>
                </a:solidFill>
              </a:rPr>
              <a:t>identified through an intensive process called “Discovery</a:t>
            </a:r>
            <a:r>
              <a:rPr lang="en-US" dirty="0" smtClean="0">
                <a:solidFill>
                  <a:srgbClr val="002060"/>
                </a:solidFill>
              </a:rPr>
              <a:t>” that occurs prior to job placement;</a:t>
            </a:r>
            <a:endParaRPr lang="en-US" dirty="0">
              <a:solidFill>
                <a:srgbClr val="002060"/>
              </a:solidFill>
            </a:endParaRPr>
          </a:p>
          <a:p>
            <a:pPr>
              <a:lnSpc>
                <a:spcPct val="120000"/>
              </a:lnSpc>
              <a:spcBef>
                <a:spcPts val="600"/>
              </a:spcBef>
            </a:pPr>
            <a:r>
              <a:rPr lang="en-US" dirty="0">
                <a:solidFill>
                  <a:srgbClr val="002060"/>
                </a:solidFill>
              </a:rPr>
              <a:t>Meets the specific abilities of the individual and the business needs of the employer; and </a:t>
            </a:r>
            <a:r>
              <a:rPr lang="en-US" dirty="0" smtClean="0">
                <a:solidFill>
                  <a:srgbClr val="002060"/>
                </a:solidFill>
              </a:rPr>
              <a:t>…</a:t>
            </a:r>
            <a:r>
              <a:rPr lang="en-US" dirty="0"/>
              <a:t/>
            </a:r>
            <a:br>
              <a:rPr lang="en-US" dirty="0"/>
            </a:br>
            <a:endParaRPr lang="en-US" dirty="0"/>
          </a:p>
        </p:txBody>
      </p:sp>
      <p:pic>
        <p:nvPicPr>
          <p:cNvPr id="4" name="Picture 3" descr="Clip art of two robots building a tower with Lego-type blocks" title="Building Block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720" y="2036064"/>
            <a:ext cx="4187952" cy="4187952"/>
          </a:xfrm>
          <a:prstGeom prst="rect">
            <a:avLst/>
          </a:prstGeom>
        </p:spPr>
      </p:pic>
    </p:spTree>
    <p:extLst>
      <p:ext uri="{BB962C8B-B14F-4D97-AF65-F5344CB8AC3E}">
        <p14:creationId xmlns:p14="http://schemas.microsoft.com/office/powerpoint/2010/main" val="278097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255134"/>
            <a:ext cx="9806710" cy="1036850"/>
          </a:xfrm>
        </p:spPr>
        <p:txBody>
          <a:bodyPr/>
          <a:lstStyle/>
          <a:p>
            <a:r>
              <a:rPr lang="en-US" dirty="0">
                <a:solidFill>
                  <a:srgbClr val="FFC000"/>
                </a:solidFill>
              </a:rPr>
              <a:t>Customized  </a:t>
            </a:r>
            <a:r>
              <a:rPr lang="en-US" dirty="0" smtClean="0">
                <a:solidFill>
                  <a:srgbClr val="FFC000"/>
                </a:solidFill>
              </a:rPr>
              <a:t>Employment (CE) Definition</a:t>
            </a:r>
            <a:endParaRPr lang="en-US" dirty="0">
              <a:solidFill>
                <a:srgbClr val="FFC000"/>
              </a:solidFill>
            </a:endParaRPr>
          </a:p>
        </p:txBody>
      </p:sp>
      <p:sp>
        <p:nvSpPr>
          <p:cNvPr id="3" name="Content Placeholder 2"/>
          <p:cNvSpPr>
            <a:spLocks noGrp="1"/>
          </p:cNvSpPr>
          <p:nvPr>
            <p:ph idx="1"/>
          </p:nvPr>
        </p:nvSpPr>
        <p:spPr>
          <a:xfrm>
            <a:off x="743712" y="1828799"/>
            <a:ext cx="10692384" cy="4581237"/>
          </a:xfrm>
        </p:spPr>
        <p:txBody>
          <a:bodyPr>
            <a:normAutofit fontScale="77500" lnSpcReduction="20000"/>
          </a:bodyPr>
          <a:lstStyle/>
          <a:p>
            <a:pPr marL="0" indent="0">
              <a:lnSpc>
                <a:spcPct val="120000"/>
              </a:lnSpc>
              <a:spcBef>
                <a:spcPts val="1200"/>
              </a:spcBef>
              <a:buNone/>
            </a:pPr>
            <a:r>
              <a:rPr lang="en-US" sz="2900" dirty="0" smtClean="0">
                <a:solidFill>
                  <a:srgbClr val="002060"/>
                </a:solidFill>
              </a:rPr>
              <a:t>… is carried </a:t>
            </a:r>
            <a:r>
              <a:rPr lang="en-US" sz="2900" dirty="0">
                <a:solidFill>
                  <a:srgbClr val="002060"/>
                </a:solidFill>
              </a:rPr>
              <a:t>out through flexible </a:t>
            </a:r>
            <a:r>
              <a:rPr lang="en-US" sz="2900" dirty="0" smtClean="0">
                <a:solidFill>
                  <a:srgbClr val="002060"/>
                </a:solidFill>
              </a:rPr>
              <a:t>strategies </a:t>
            </a:r>
            <a:r>
              <a:rPr lang="en-US" sz="2900" dirty="0">
                <a:solidFill>
                  <a:srgbClr val="002060"/>
                </a:solidFill>
              </a:rPr>
              <a:t>such as </a:t>
            </a:r>
            <a:r>
              <a:rPr lang="en-US" sz="2900" dirty="0" smtClean="0">
                <a:solidFill>
                  <a:srgbClr val="002060"/>
                </a:solidFill>
              </a:rPr>
              <a:t>job </a:t>
            </a:r>
            <a:r>
              <a:rPr lang="en-US" sz="2900" dirty="0">
                <a:solidFill>
                  <a:srgbClr val="002060"/>
                </a:solidFill>
              </a:rPr>
              <a:t>exploration by the </a:t>
            </a:r>
            <a:r>
              <a:rPr lang="en-US" sz="2900" dirty="0" smtClean="0">
                <a:solidFill>
                  <a:srgbClr val="002060"/>
                </a:solidFill>
              </a:rPr>
              <a:t>individual, and working </a:t>
            </a:r>
            <a:r>
              <a:rPr lang="en-US" sz="2900" dirty="0">
                <a:solidFill>
                  <a:srgbClr val="002060"/>
                </a:solidFill>
              </a:rPr>
              <a:t>with an employer to facilitate placement, including -</a:t>
            </a:r>
          </a:p>
          <a:p>
            <a:pPr lvl="2">
              <a:lnSpc>
                <a:spcPct val="120000"/>
              </a:lnSpc>
              <a:spcBef>
                <a:spcPts val="1200"/>
              </a:spcBef>
            </a:pPr>
            <a:r>
              <a:rPr lang="en-US" sz="2900" dirty="0">
                <a:solidFill>
                  <a:srgbClr val="002060"/>
                </a:solidFill>
              </a:rPr>
              <a:t>Customizing a job description based on current employer needs or on previously unidentified and unmet employer needs;</a:t>
            </a:r>
          </a:p>
          <a:p>
            <a:pPr lvl="2">
              <a:lnSpc>
                <a:spcPct val="120000"/>
              </a:lnSpc>
              <a:spcBef>
                <a:spcPts val="1200"/>
              </a:spcBef>
            </a:pPr>
            <a:r>
              <a:rPr lang="en-US" sz="2900" dirty="0">
                <a:solidFill>
                  <a:srgbClr val="002060"/>
                </a:solidFill>
              </a:rPr>
              <a:t>Developing a set of job duties, a work schedule and job arrangement, and specifics of supervision (including performance evaluation and review), and determining a job location;</a:t>
            </a:r>
          </a:p>
          <a:p>
            <a:pPr lvl="2">
              <a:lnSpc>
                <a:spcPct val="120000"/>
              </a:lnSpc>
              <a:spcBef>
                <a:spcPts val="1200"/>
              </a:spcBef>
            </a:pPr>
            <a:r>
              <a:rPr lang="en-US" sz="2900" dirty="0">
                <a:solidFill>
                  <a:srgbClr val="002060"/>
                </a:solidFill>
              </a:rPr>
              <a:t>Using a professional representative </a:t>
            </a:r>
            <a:r>
              <a:rPr lang="en-US" sz="2900" dirty="0" smtClean="0">
                <a:solidFill>
                  <a:srgbClr val="002060"/>
                </a:solidFill>
              </a:rPr>
              <a:t>(generally a job coach/employment specialist) chosen </a:t>
            </a:r>
            <a:r>
              <a:rPr lang="en-US" sz="2900" dirty="0">
                <a:solidFill>
                  <a:srgbClr val="002060"/>
                </a:solidFill>
              </a:rPr>
              <a:t>by the individual, or if elected self-representation, to work with an employer to facilitate placement; and</a:t>
            </a:r>
          </a:p>
          <a:p>
            <a:pPr lvl="2">
              <a:lnSpc>
                <a:spcPct val="120000"/>
              </a:lnSpc>
              <a:spcBef>
                <a:spcPts val="1200"/>
              </a:spcBef>
            </a:pPr>
            <a:r>
              <a:rPr lang="en-US" sz="2900" dirty="0">
                <a:solidFill>
                  <a:srgbClr val="002060"/>
                </a:solidFill>
              </a:rPr>
              <a:t>Providing services and supports at the job location</a:t>
            </a:r>
            <a:r>
              <a:rPr lang="en-US" sz="2900" dirty="0" smtClean="0">
                <a:solidFill>
                  <a:srgbClr val="002060"/>
                </a:solidFill>
              </a:rPr>
              <a:t>.</a:t>
            </a:r>
            <a:endParaRPr lang="en-US" dirty="0">
              <a:solidFill>
                <a:srgbClr val="002060"/>
              </a:solidFill>
            </a:endParaRPr>
          </a:p>
        </p:txBody>
      </p:sp>
    </p:spTree>
    <p:extLst>
      <p:ext uri="{BB962C8B-B14F-4D97-AF65-F5344CB8AC3E}">
        <p14:creationId xmlns:p14="http://schemas.microsoft.com/office/powerpoint/2010/main" val="2683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One way to look at it…</a:t>
            </a:r>
            <a:endParaRPr lang="en-US" dirty="0">
              <a:solidFill>
                <a:srgbClr val="FFC000"/>
              </a:solidFill>
            </a:endParaRPr>
          </a:p>
        </p:txBody>
      </p:sp>
      <p:sp>
        <p:nvSpPr>
          <p:cNvPr id="3" name="Content Placeholder 2"/>
          <p:cNvSpPr>
            <a:spLocks noGrp="1"/>
          </p:cNvSpPr>
          <p:nvPr>
            <p:ph idx="1"/>
          </p:nvPr>
        </p:nvSpPr>
        <p:spPr>
          <a:xfrm>
            <a:off x="1295400" y="2182368"/>
            <a:ext cx="9601200" cy="4233672"/>
          </a:xfrm>
        </p:spPr>
        <p:txBody>
          <a:bodyPr>
            <a:normAutofit/>
          </a:bodyPr>
          <a:lstStyle/>
          <a:p>
            <a:pPr marL="0" indent="0">
              <a:buNone/>
            </a:pPr>
            <a:r>
              <a:rPr lang="en-US" b="1" i="1" dirty="0" smtClean="0">
                <a:solidFill>
                  <a:srgbClr val="FF0000"/>
                </a:solidFill>
                <a:latin typeface="Lucida Handwriting" panose="03010101010101010101" pitchFamily="66" charset="0"/>
              </a:rPr>
              <a:t>SUPPORTED EMPLOYMENT  </a:t>
            </a:r>
            <a:r>
              <a:rPr lang="en-US" dirty="0" smtClean="0">
                <a:solidFill>
                  <a:srgbClr val="002060"/>
                </a:solidFill>
              </a:rPr>
              <a:t>is for people who can do an existing job with the right support and accommodations</a:t>
            </a:r>
          </a:p>
          <a:p>
            <a:pPr marL="0" indent="0">
              <a:lnSpc>
                <a:spcPct val="100000"/>
              </a:lnSpc>
              <a:spcBef>
                <a:spcPts val="2400"/>
              </a:spcBef>
              <a:buNone/>
            </a:pPr>
            <a:r>
              <a:rPr lang="en-US" b="1" i="1" dirty="0" smtClean="0">
                <a:solidFill>
                  <a:srgbClr val="FF0000"/>
                </a:solidFill>
                <a:latin typeface="Lucida Handwriting" panose="03010101010101010101" pitchFamily="66" charset="0"/>
              </a:rPr>
              <a:t>CUSTOMIZED EMPLOYMENT  </a:t>
            </a:r>
            <a:r>
              <a:rPr lang="en-US" dirty="0" smtClean="0">
                <a:solidFill>
                  <a:srgbClr val="002060"/>
                </a:solidFill>
              </a:rPr>
              <a:t>is for people who don’t fit into existing job descriptions and need to have a job custom built or significantly changed to fit their unique strengths, conditions, needs and abilities, and potential contributions</a:t>
            </a:r>
            <a:endParaRPr lang="en-US" dirty="0">
              <a:solidFill>
                <a:srgbClr val="002060"/>
              </a:solidFill>
            </a:endParaRPr>
          </a:p>
          <a:p>
            <a:pPr marL="0" indent="0">
              <a:lnSpc>
                <a:spcPct val="100000"/>
              </a:lnSpc>
              <a:spcBef>
                <a:spcPts val="2400"/>
              </a:spcBef>
              <a:buNone/>
            </a:pPr>
            <a:r>
              <a:rPr lang="en-US" dirty="0" smtClean="0">
                <a:solidFill>
                  <a:srgbClr val="002060"/>
                </a:solidFill>
              </a:rPr>
              <a:t>In both cases, the job must meet the competitive and integrated criteria, as well as meeting the needs of both the individual and the business.</a:t>
            </a:r>
            <a:endParaRPr lang="en-US" dirty="0">
              <a:solidFill>
                <a:srgbClr val="002060"/>
              </a:solidFill>
            </a:endParaRPr>
          </a:p>
        </p:txBody>
      </p:sp>
    </p:spTree>
    <p:extLst>
      <p:ext uri="{BB962C8B-B14F-4D97-AF65-F5344CB8AC3E}">
        <p14:creationId xmlns:p14="http://schemas.microsoft.com/office/powerpoint/2010/main" val="267293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Another way to look at it</a:t>
            </a:r>
            <a:r>
              <a:rPr lang="en-US" i="1" dirty="0" smtClean="0">
                <a:solidFill>
                  <a:srgbClr val="FFC000"/>
                </a:solidFill>
              </a:rPr>
              <a:t>…</a:t>
            </a:r>
            <a:endParaRPr lang="en-US" i="1" dirty="0">
              <a:solidFill>
                <a:srgbClr val="FFC000"/>
              </a:solidFill>
            </a:endParaRPr>
          </a:p>
        </p:txBody>
      </p:sp>
      <p:sp>
        <p:nvSpPr>
          <p:cNvPr id="3" name="Content Placeholder 2"/>
          <p:cNvSpPr>
            <a:spLocks noGrp="1"/>
          </p:cNvSpPr>
          <p:nvPr>
            <p:ph idx="1"/>
          </p:nvPr>
        </p:nvSpPr>
        <p:spPr>
          <a:xfrm>
            <a:off x="278130" y="1859823"/>
            <a:ext cx="6703583" cy="4710793"/>
          </a:xfrm>
        </p:spPr>
        <p:txBody>
          <a:bodyPr>
            <a:normAutofit lnSpcReduction="10000"/>
          </a:bodyPr>
          <a:lstStyle/>
          <a:p>
            <a:pPr marL="0" indent="0">
              <a:buNone/>
            </a:pPr>
            <a:r>
              <a:rPr lang="en-US" u="sng" dirty="0" smtClean="0">
                <a:solidFill>
                  <a:srgbClr val="002060"/>
                </a:solidFill>
              </a:rPr>
              <a:t>Supported Employment</a:t>
            </a:r>
            <a:r>
              <a:rPr lang="en-US" dirty="0" smtClean="0">
                <a:solidFill>
                  <a:srgbClr val="002060"/>
                </a:solidFill>
              </a:rPr>
              <a:t> is like picking out the carpets and cabinets in a house – you make minor modifications in an </a:t>
            </a:r>
            <a:r>
              <a:rPr lang="en-US" u="sng" dirty="0" smtClean="0">
                <a:solidFill>
                  <a:srgbClr val="002060"/>
                </a:solidFill>
              </a:rPr>
              <a:t>existing job</a:t>
            </a:r>
            <a:r>
              <a:rPr lang="en-US" dirty="0" smtClean="0">
                <a:solidFill>
                  <a:srgbClr val="002060"/>
                </a:solidFill>
              </a:rPr>
              <a:t> based on your preferences and needs.</a:t>
            </a:r>
          </a:p>
          <a:p>
            <a:pPr marL="0" indent="0">
              <a:buNone/>
            </a:pPr>
            <a:endParaRPr lang="en-US" dirty="0" smtClean="0">
              <a:solidFill>
                <a:srgbClr val="002060"/>
              </a:solidFill>
            </a:endParaRPr>
          </a:p>
          <a:p>
            <a:pPr marL="0" indent="0">
              <a:buNone/>
            </a:pPr>
            <a:r>
              <a:rPr lang="en-US" u="sng" dirty="0" smtClean="0">
                <a:solidFill>
                  <a:srgbClr val="002060"/>
                </a:solidFill>
              </a:rPr>
              <a:t>Customized Employment</a:t>
            </a:r>
            <a:r>
              <a:rPr lang="en-US" dirty="0" smtClean="0">
                <a:solidFill>
                  <a:srgbClr val="002060"/>
                </a:solidFill>
              </a:rPr>
              <a:t>” is like sitting down with an architect and designing the house from scratch – you are </a:t>
            </a:r>
            <a:r>
              <a:rPr lang="en-US" u="sng" dirty="0" smtClean="0">
                <a:solidFill>
                  <a:srgbClr val="002060"/>
                </a:solidFill>
              </a:rPr>
              <a:t>creating or modifying a job </a:t>
            </a:r>
            <a:r>
              <a:rPr lang="en-US" dirty="0" smtClean="0">
                <a:solidFill>
                  <a:srgbClr val="002060"/>
                </a:solidFill>
              </a:rPr>
              <a:t>that benefits both the business and the employee.</a:t>
            </a:r>
          </a:p>
          <a:p>
            <a:pPr marL="0" indent="0">
              <a:buNone/>
            </a:pPr>
            <a:endParaRPr lang="en-US" sz="1400" b="1" dirty="0">
              <a:solidFill>
                <a:srgbClr val="002060"/>
              </a:solidFill>
            </a:endParaRPr>
          </a:p>
          <a:p>
            <a:pPr marL="0" indent="0">
              <a:buNone/>
            </a:pPr>
            <a:r>
              <a:rPr lang="en-US" sz="2000" dirty="0" smtClean="0">
                <a:solidFill>
                  <a:srgbClr val="002060"/>
                </a:solidFill>
              </a:rPr>
              <a:t>Michael Callahan (Marc Gold and Associates)</a:t>
            </a:r>
          </a:p>
          <a:p>
            <a:pPr marL="0" indent="0">
              <a:buNone/>
            </a:pPr>
            <a:endParaRPr lang="en-US" b="1" i="1" dirty="0">
              <a:solidFill>
                <a:srgbClr val="FF0000"/>
              </a:solidFill>
            </a:endParaRPr>
          </a:p>
        </p:txBody>
      </p:sp>
      <p:pic>
        <p:nvPicPr>
          <p:cNvPr id="4" name="Picture 3" descr="A man using a triangle and other tools at a drawing table&#10;" title="Architect at wor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1092" y="2326091"/>
            <a:ext cx="4936671" cy="3222549"/>
          </a:xfrm>
          <a:prstGeom prst="rect">
            <a:avLst/>
          </a:prstGeom>
        </p:spPr>
      </p:pic>
    </p:spTree>
    <p:extLst>
      <p:ext uri="{BB962C8B-B14F-4D97-AF65-F5344CB8AC3E}">
        <p14:creationId xmlns:p14="http://schemas.microsoft.com/office/powerpoint/2010/main" val="182540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255134"/>
            <a:ext cx="9806710" cy="1036850"/>
          </a:xfrm>
        </p:spPr>
        <p:txBody>
          <a:bodyPr/>
          <a:lstStyle/>
          <a:p>
            <a:r>
              <a:rPr lang="en-US" dirty="0" smtClean="0">
                <a:solidFill>
                  <a:srgbClr val="FFC000"/>
                </a:solidFill>
              </a:rPr>
              <a:t>Typical Customized Employment may include</a:t>
            </a:r>
            <a:endParaRPr lang="en-US" dirty="0">
              <a:solidFill>
                <a:srgbClr val="FFC000"/>
              </a:solidFill>
            </a:endParaRPr>
          </a:p>
        </p:txBody>
      </p:sp>
      <p:sp>
        <p:nvSpPr>
          <p:cNvPr id="3" name="Content Placeholder 2"/>
          <p:cNvSpPr>
            <a:spLocks noGrp="1"/>
          </p:cNvSpPr>
          <p:nvPr>
            <p:ph idx="1"/>
          </p:nvPr>
        </p:nvSpPr>
        <p:spPr>
          <a:xfrm>
            <a:off x="1539240" y="1828799"/>
            <a:ext cx="10317480" cy="4242817"/>
          </a:xfrm>
        </p:spPr>
        <p:txBody>
          <a:bodyPr>
            <a:normAutofit/>
          </a:bodyPr>
          <a:lstStyle/>
          <a:p>
            <a:r>
              <a:rPr lang="en-US" b="1" dirty="0">
                <a:solidFill>
                  <a:srgbClr val="002060"/>
                </a:solidFill>
              </a:rPr>
              <a:t>J</a:t>
            </a:r>
            <a:r>
              <a:rPr lang="en-US" b="1" dirty="0" smtClean="0">
                <a:solidFill>
                  <a:srgbClr val="002060"/>
                </a:solidFill>
              </a:rPr>
              <a:t>ob creation:</a:t>
            </a:r>
            <a:r>
              <a:rPr lang="en-US" dirty="0">
                <a:solidFill>
                  <a:srgbClr val="002060"/>
                </a:solidFill>
              </a:rPr>
              <a:t> Either a new job description is negotiated based on current, unmet workplace </a:t>
            </a:r>
            <a:r>
              <a:rPr lang="en-US" dirty="0" smtClean="0">
                <a:solidFill>
                  <a:srgbClr val="002060"/>
                </a:solidFill>
              </a:rPr>
              <a:t>needs, or some of </a:t>
            </a:r>
            <a:r>
              <a:rPr lang="en-US" dirty="0">
                <a:solidFill>
                  <a:srgbClr val="002060"/>
                </a:solidFill>
              </a:rPr>
              <a:t>the job tasks of incumbent workers are reassigned to </a:t>
            </a:r>
            <a:r>
              <a:rPr lang="en-US" dirty="0" smtClean="0">
                <a:solidFill>
                  <a:srgbClr val="002060"/>
                </a:solidFill>
              </a:rPr>
              <a:t>the </a:t>
            </a:r>
            <a:r>
              <a:rPr lang="en-US" dirty="0">
                <a:solidFill>
                  <a:srgbClr val="002060"/>
                </a:solidFill>
              </a:rPr>
              <a:t>new employee. This reassignment allows the incumbent worker to focus on the critical functions of his/her job (i.e., primary job responsibilities) and complete more of the central work of the </a:t>
            </a:r>
            <a:r>
              <a:rPr lang="en-US" dirty="0" smtClean="0">
                <a:solidFill>
                  <a:srgbClr val="002060"/>
                </a:solidFill>
              </a:rPr>
              <a:t>job.</a:t>
            </a:r>
          </a:p>
          <a:p>
            <a:r>
              <a:rPr lang="en-US" b="1" dirty="0" smtClean="0">
                <a:solidFill>
                  <a:srgbClr val="002060"/>
                </a:solidFill>
              </a:rPr>
              <a:t>Job </a:t>
            </a:r>
            <a:r>
              <a:rPr lang="en-US" b="1" dirty="0">
                <a:solidFill>
                  <a:srgbClr val="002060"/>
                </a:solidFill>
              </a:rPr>
              <a:t>carving:</a:t>
            </a:r>
            <a:r>
              <a:rPr lang="en-US" dirty="0">
                <a:solidFill>
                  <a:srgbClr val="002060"/>
                </a:solidFill>
              </a:rPr>
              <a:t> An existing job description is modified — containing one or more, but not all, of the tasks from the original job description.</a:t>
            </a:r>
          </a:p>
          <a:p>
            <a:r>
              <a:rPr lang="en-US" b="1" dirty="0">
                <a:solidFill>
                  <a:srgbClr val="002060"/>
                </a:solidFill>
              </a:rPr>
              <a:t>Job sharing:</a:t>
            </a:r>
            <a:r>
              <a:rPr lang="en-US" dirty="0">
                <a:solidFill>
                  <a:srgbClr val="002060"/>
                </a:solidFill>
              </a:rPr>
              <a:t> Two or more people share the tasks and responsibilities of a job based on each other's strengths.</a:t>
            </a:r>
          </a:p>
          <a:p>
            <a:pPr marL="0" indent="0">
              <a:buNone/>
            </a:pPr>
            <a:endParaRPr lang="en-US" dirty="0">
              <a:solidFill>
                <a:srgbClr val="002060"/>
              </a:solidFill>
            </a:endParaRPr>
          </a:p>
        </p:txBody>
      </p:sp>
    </p:spTree>
    <p:extLst>
      <p:ext uri="{BB962C8B-B14F-4D97-AF65-F5344CB8AC3E}">
        <p14:creationId xmlns:p14="http://schemas.microsoft.com/office/powerpoint/2010/main" val="407376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FFC000"/>
                </a:solidFill>
              </a:rPr>
              <a:t>Self-Employment as a form of Customized Employment</a:t>
            </a:r>
            <a:endParaRPr lang="en-US" dirty="0"/>
          </a:p>
        </p:txBody>
      </p:sp>
      <p:sp>
        <p:nvSpPr>
          <p:cNvPr id="6" name="Content Placeholder 5"/>
          <p:cNvSpPr>
            <a:spLocks noGrp="1"/>
          </p:cNvSpPr>
          <p:nvPr>
            <p:ph sz="half" idx="2"/>
          </p:nvPr>
        </p:nvSpPr>
        <p:spPr>
          <a:xfrm>
            <a:off x="6324600" y="1828799"/>
            <a:ext cx="5080000" cy="4343401"/>
          </a:xfrm>
        </p:spPr>
        <p:txBody>
          <a:bodyPr>
            <a:normAutofit/>
          </a:bodyPr>
          <a:lstStyle/>
          <a:p>
            <a:pPr marL="0" indent="0">
              <a:buNone/>
            </a:pPr>
            <a:r>
              <a:rPr lang="en-US" dirty="0">
                <a:solidFill>
                  <a:srgbClr val="002060"/>
                </a:solidFill>
              </a:rPr>
              <a:t>Self Employment allows for an individual to receive assistance in the creation of an independently owned small business (typically a micro enterprise, under five employees) based on the strengths and dreams of an individual and the unmet needs of a local market while incorporating the individualized planning and support strategies needed for success.</a:t>
            </a:r>
          </a:p>
          <a:p>
            <a:pPr marL="0" indent="0">
              <a:buNone/>
            </a:pPr>
            <a:endParaRPr lang="en-US" dirty="0">
              <a:solidFill>
                <a:srgbClr val="002060"/>
              </a:solidFill>
            </a:endParaRPr>
          </a:p>
        </p:txBody>
      </p:sp>
      <p:pic>
        <p:nvPicPr>
          <p:cNvPr id="7" name="Content Placeholder 6" descr="Clip art of young woman walking three dogs" title="Customized Self-Employment"/>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81100" y="2268239"/>
            <a:ext cx="4032250" cy="2784773"/>
          </a:xfrm>
          <a:prstGeom prst="rect">
            <a:avLst/>
          </a:prstGeom>
        </p:spPr>
      </p:pic>
    </p:spTree>
    <p:extLst>
      <p:ext uri="{BB962C8B-B14F-4D97-AF65-F5344CB8AC3E}">
        <p14:creationId xmlns:p14="http://schemas.microsoft.com/office/powerpoint/2010/main" val="71963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FC000"/>
                </a:solidFill>
              </a:rPr>
              <a:t>Before you start…</a:t>
            </a:r>
            <a:endParaRPr lang="en-US" dirty="0">
              <a:solidFill>
                <a:srgbClr val="FFC000"/>
              </a:solidFill>
            </a:endParaRPr>
          </a:p>
        </p:txBody>
      </p:sp>
      <p:sp>
        <p:nvSpPr>
          <p:cNvPr id="6" name="Content Placeholder 5"/>
          <p:cNvSpPr>
            <a:spLocks noGrp="1"/>
          </p:cNvSpPr>
          <p:nvPr>
            <p:ph idx="1"/>
          </p:nvPr>
        </p:nvSpPr>
        <p:spPr>
          <a:xfrm>
            <a:off x="419549" y="1807282"/>
            <a:ext cx="6699964" cy="4636547"/>
          </a:xfrm>
        </p:spPr>
        <p:txBody>
          <a:bodyPr>
            <a:normAutofit fontScale="85000" lnSpcReduction="10000"/>
          </a:bodyPr>
          <a:lstStyle/>
          <a:p>
            <a:pPr marL="0" indent="0">
              <a:lnSpc>
                <a:spcPct val="110000"/>
              </a:lnSpc>
              <a:buNone/>
            </a:pPr>
            <a:r>
              <a:rPr lang="en-US" dirty="0" smtClean="0">
                <a:solidFill>
                  <a:srgbClr val="002060"/>
                </a:solidFill>
              </a:rPr>
              <a:t>These materials are intended to provide an overview of supported employment as defined in Title IV of the Workforce Innovation and Opportunity Act and related regulations, and as provided by State Vocational Rehabilitation agencies.  Topics include eligibility, definitions, timelines, and funding guidelines.</a:t>
            </a:r>
          </a:p>
          <a:p>
            <a:pPr marL="0" indent="0">
              <a:lnSpc>
                <a:spcPct val="110000"/>
              </a:lnSpc>
              <a:buNone/>
            </a:pPr>
            <a:r>
              <a:rPr lang="en-US" dirty="0" smtClean="0">
                <a:solidFill>
                  <a:srgbClr val="002060"/>
                </a:solidFill>
              </a:rPr>
              <a:t>Self-employment (business development) and customized employment are included in this presentation as possible supported employment approaches.  Not all individuals seeking self-employment or customized employment require supported employment services.</a:t>
            </a:r>
          </a:p>
          <a:p>
            <a:pPr marL="0" indent="0">
              <a:lnSpc>
                <a:spcPct val="110000"/>
              </a:lnSpc>
              <a:buNone/>
            </a:pPr>
            <a:r>
              <a:rPr lang="en-US" dirty="0" smtClean="0">
                <a:solidFill>
                  <a:srgbClr val="002060"/>
                </a:solidFill>
              </a:rPr>
              <a:t>Program development and policy issues are presented in Part 2 of this series.</a:t>
            </a:r>
            <a:endParaRPr lang="en-US" dirty="0">
              <a:solidFill>
                <a:srgbClr val="002060"/>
              </a:solidFill>
            </a:endParaRPr>
          </a:p>
        </p:txBody>
      </p:sp>
      <p:pic>
        <p:nvPicPr>
          <p:cNvPr id="2" name="Picture 1" descr="Image of two overlapping circles.  The larger is labeled &quot;People who need supported employment.&quot;  The smaller is labeled &quot;People who want/need self or customized employment.&quot;  The overlapping area represents people who need or want both supported employment and self or customized employment." title="Supported Employment, Self Employment, Customized Employment"/>
          <p:cNvPicPr>
            <a:picLocks noChangeAspect="1"/>
          </p:cNvPicPr>
          <p:nvPr/>
        </p:nvPicPr>
        <p:blipFill>
          <a:blip r:embed="rId2"/>
          <a:stretch>
            <a:fillRect/>
          </a:stretch>
        </p:blipFill>
        <p:spPr>
          <a:xfrm>
            <a:off x="7203435" y="1830978"/>
            <a:ext cx="4457854" cy="4325910"/>
          </a:xfrm>
          <a:prstGeom prst="rect">
            <a:avLst/>
          </a:prstGeom>
        </p:spPr>
      </p:pic>
    </p:spTree>
    <p:extLst>
      <p:ext uri="{BB962C8B-B14F-4D97-AF65-F5344CB8AC3E}">
        <p14:creationId xmlns:p14="http://schemas.microsoft.com/office/powerpoint/2010/main" val="314748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255134"/>
            <a:ext cx="9806710" cy="1036850"/>
          </a:xfrm>
        </p:spPr>
        <p:txBody>
          <a:bodyPr/>
          <a:lstStyle/>
          <a:p>
            <a:r>
              <a:rPr lang="en-US" dirty="0">
                <a:solidFill>
                  <a:srgbClr val="FFC000"/>
                </a:solidFill>
              </a:rPr>
              <a:t>Customized Employment </a:t>
            </a:r>
            <a:r>
              <a:rPr lang="en-US" dirty="0" smtClean="0">
                <a:solidFill>
                  <a:srgbClr val="FFC000"/>
                </a:solidFill>
              </a:rPr>
              <a:t>Competencies</a:t>
            </a:r>
            <a:endParaRPr lang="en-US" dirty="0">
              <a:solidFill>
                <a:srgbClr val="FFC000"/>
              </a:solidFill>
            </a:endParaRPr>
          </a:p>
        </p:txBody>
      </p:sp>
      <p:sp>
        <p:nvSpPr>
          <p:cNvPr id="3" name="Content Placeholder 2"/>
          <p:cNvSpPr>
            <a:spLocks noGrp="1"/>
          </p:cNvSpPr>
          <p:nvPr>
            <p:ph idx="1"/>
          </p:nvPr>
        </p:nvSpPr>
        <p:spPr>
          <a:xfrm>
            <a:off x="406900" y="1982673"/>
            <a:ext cx="11315917" cy="4986528"/>
          </a:xfrm>
        </p:spPr>
        <p:txBody>
          <a:bodyPr>
            <a:normAutofit fontScale="70000" lnSpcReduction="20000"/>
          </a:bodyPr>
          <a:lstStyle/>
          <a:p>
            <a:pPr marL="0" indent="0">
              <a:lnSpc>
                <a:spcPct val="120000"/>
              </a:lnSpc>
              <a:buNone/>
            </a:pPr>
            <a:r>
              <a:rPr lang="en-US" dirty="0" smtClean="0">
                <a:solidFill>
                  <a:srgbClr val="002060"/>
                </a:solidFill>
              </a:rPr>
              <a:t>Although WIOA requires that VR agencies support Customized Employment (CE) goals when appropriate, it does not prescribe a CE service process to achieve that outcome. However, there has been recent consensus on defining the essential and recommended elements of CE – see </a:t>
            </a:r>
            <a:r>
              <a:rPr lang="en-US" u="sng" dirty="0" smtClean="0">
                <a:solidFill>
                  <a:srgbClr val="002060"/>
                </a:solidFill>
                <a:hlinkClick r:id="rId2"/>
              </a:rPr>
              <a:t>WINTAC resources and strategies for competitive integrated employment resources.</a:t>
            </a:r>
            <a:r>
              <a:rPr lang="en-US" dirty="0" smtClean="0">
                <a:solidFill>
                  <a:srgbClr val="002060"/>
                </a:solidFill>
              </a:rPr>
              <a:t>to access these and other CE resources. </a:t>
            </a:r>
          </a:p>
          <a:p>
            <a:pPr marL="0" indent="0">
              <a:lnSpc>
                <a:spcPct val="120000"/>
              </a:lnSpc>
              <a:buNone/>
            </a:pPr>
            <a:r>
              <a:rPr lang="en-US" dirty="0" smtClean="0">
                <a:solidFill>
                  <a:srgbClr val="002060"/>
                </a:solidFill>
              </a:rPr>
              <a:t>There are 5 competencies that have been identified as necessary to achieve Customized Employment:</a:t>
            </a:r>
          </a:p>
          <a:p>
            <a:pPr marL="342900" indent="-342900">
              <a:lnSpc>
                <a:spcPct val="120000"/>
              </a:lnSpc>
              <a:spcBef>
                <a:spcPts val="600"/>
              </a:spcBef>
              <a:buFont typeface="+mj-lt"/>
              <a:buAutoNum type="arabicPeriod"/>
            </a:pPr>
            <a:r>
              <a:rPr lang="en-US" dirty="0" smtClean="0">
                <a:solidFill>
                  <a:srgbClr val="002060"/>
                </a:solidFill>
              </a:rPr>
              <a:t>Discovery (replaces typical vocational assessment; sometimes completed by the school or Developmental Disabilities agency prior to referral to VR)</a:t>
            </a:r>
          </a:p>
          <a:p>
            <a:pPr marL="342900" indent="-342900">
              <a:lnSpc>
                <a:spcPct val="120000"/>
              </a:lnSpc>
              <a:spcBef>
                <a:spcPts val="600"/>
              </a:spcBef>
              <a:buFont typeface="+mj-lt"/>
              <a:buAutoNum type="arabicPeriod"/>
            </a:pPr>
            <a:r>
              <a:rPr lang="en-US" dirty="0" smtClean="0">
                <a:solidFill>
                  <a:srgbClr val="002060"/>
                </a:solidFill>
              </a:rPr>
              <a:t>Narrative or Visual Profile that captures the Discovery information</a:t>
            </a:r>
          </a:p>
          <a:p>
            <a:pPr marL="342900" indent="-342900">
              <a:lnSpc>
                <a:spcPct val="120000"/>
              </a:lnSpc>
              <a:spcBef>
                <a:spcPts val="600"/>
              </a:spcBef>
              <a:buFont typeface="+mj-lt"/>
              <a:buAutoNum type="arabicPeriod"/>
            </a:pPr>
            <a:r>
              <a:rPr lang="en-US" dirty="0" smtClean="0">
                <a:solidFill>
                  <a:srgbClr val="002060"/>
                </a:solidFill>
              </a:rPr>
              <a:t>Customized Planning Meeting: Developing the employment plan </a:t>
            </a:r>
          </a:p>
          <a:p>
            <a:pPr marL="342900" indent="-342900">
              <a:lnSpc>
                <a:spcPct val="120000"/>
              </a:lnSpc>
              <a:spcBef>
                <a:spcPts val="600"/>
              </a:spcBef>
              <a:buFont typeface="+mj-lt"/>
              <a:buAutoNum type="arabicPeriod"/>
            </a:pPr>
            <a:r>
              <a:rPr lang="en-US" dirty="0" smtClean="0">
                <a:solidFill>
                  <a:srgbClr val="002060"/>
                </a:solidFill>
              </a:rPr>
              <a:t>Development of a Representational Portfolio</a:t>
            </a:r>
          </a:p>
          <a:p>
            <a:pPr marL="342900" indent="-342900">
              <a:lnSpc>
                <a:spcPct val="120000"/>
              </a:lnSpc>
              <a:spcBef>
                <a:spcPts val="600"/>
              </a:spcBef>
              <a:buFont typeface="+mj-lt"/>
              <a:buAutoNum type="arabicPeriod"/>
            </a:pPr>
            <a:r>
              <a:rPr lang="en-US" dirty="0" smtClean="0">
                <a:solidFill>
                  <a:srgbClr val="002060"/>
                </a:solidFill>
              </a:rPr>
              <a:t>Customized Job Development</a:t>
            </a:r>
          </a:p>
          <a:p>
            <a:pPr marL="0" indent="0">
              <a:lnSpc>
                <a:spcPct val="120000"/>
              </a:lnSpc>
              <a:buNone/>
            </a:pPr>
            <a:r>
              <a:rPr lang="en-US" dirty="0" smtClean="0">
                <a:solidFill>
                  <a:srgbClr val="002060"/>
                </a:solidFill>
              </a:rPr>
              <a:t>The Essential Elements of Customized Employment are described in more detail </a:t>
            </a:r>
            <a:r>
              <a:rPr lang="en-US" dirty="0">
                <a:solidFill>
                  <a:srgbClr val="002060"/>
                </a:solidFill>
              </a:rPr>
              <a:t>at </a:t>
            </a:r>
            <a:r>
              <a:rPr lang="en-US" dirty="0" smtClean="0">
                <a:solidFill>
                  <a:srgbClr val="002060"/>
                </a:solidFill>
                <a:hlinkClick r:id="rId3"/>
              </a:rPr>
              <a:t>WINTAC Resource - Essential Elements of-Customized Employment.</a:t>
            </a:r>
            <a:r>
              <a:rPr lang="en-US" dirty="0" smtClean="0">
                <a:solidFill>
                  <a:srgbClr val="002060"/>
                </a:solidFill>
              </a:rPr>
              <a:t> </a:t>
            </a:r>
            <a:br>
              <a:rPr lang="en-US" dirty="0" smtClean="0">
                <a:solidFill>
                  <a:srgbClr val="002060"/>
                </a:solidFill>
              </a:rPr>
            </a:br>
            <a:endParaRPr lang="en-US" dirty="0">
              <a:solidFill>
                <a:srgbClr val="002060"/>
              </a:solidFill>
            </a:endParaRPr>
          </a:p>
        </p:txBody>
      </p:sp>
    </p:spTree>
    <p:extLst>
      <p:ext uri="{BB962C8B-B14F-4D97-AF65-F5344CB8AC3E}">
        <p14:creationId xmlns:p14="http://schemas.microsoft.com/office/powerpoint/2010/main" val="404838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FC000"/>
                </a:solidFill>
              </a:rPr>
              <a:t>Typical Supported Employment Service Flow</a:t>
            </a:r>
            <a:endParaRPr lang="en-US" dirty="0">
              <a:solidFill>
                <a:srgbClr val="FFC000"/>
              </a:solidFill>
            </a:endParaRPr>
          </a:p>
        </p:txBody>
      </p:sp>
      <p:sp>
        <p:nvSpPr>
          <p:cNvPr id="6" name="Content Placeholder 5"/>
          <p:cNvSpPr>
            <a:spLocks noGrp="1"/>
          </p:cNvSpPr>
          <p:nvPr>
            <p:ph idx="1"/>
          </p:nvPr>
        </p:nvSpPr>
        <p:spPr>
          <a:xfrm>
            <a:off x="522514" y="1828800"/>
            <a:ext cx="10374086" cy="4343400"/>
          </a:xfrm>
        </p:spPr>
        <p:txBody>
          <a:bodyPr>
            <a:normAutofit/>
          </a:bodyPr>
          <a:lstStyle/>
          <a:p>
            <a:r>
              <a:rPr lang="en-US" dirty="0" smtClean="0">
                <a:solidFill>
                  <a:srgbClr val="002060"/>
                </a:solidFill>
              </a:rPr>
              <a:t>VR gets referral, determines eligibility, develops an IPE that identifies the need for SE services and a provider of extended services</a:t>
            </a:r>
          </a:p>
          <a:p>
            <a:r>
              <a:rPr lang="en-US" dirty="0" smtClean="0">
                <a:solidFill>
                  <a:srgbClr val="002060"/>
                </a:solidFill>
              </a:rPr>
              <a:t>VRC and participant identify an appropriate provider of needed services</a:t>
            </a:r>
          </a:p>
          <a:p>
            <a:pPr lvl="1"/>
            <a:r>
              <a:rPr lang="en-US" dirty="0" smtClean="0">
                <a:solidFill>
                  <a:srgbClr val="002060"/>
                </a:solidFill>
              </a:rPr>
              <a:t>External Community Rehabilitation Program (CRP)</a:t>
            </a:r>
          </a:p>
          <a:p>
            <a:pPr lvl="1"/>
            <a:r>
              <a:rPr lang="en-US" dirty="0" smtClean="0">
                <a:solidFill>
                  <a:srgbClr val="002060"/>
                </a:solidFill>
              </a:rPr>
              <a:t>Internal VR staff – job developer, placement specialist, job coach etc.</a:t>
            </a:r>
          </a:p>
          <a:p>
            <a:r>
              <a:rPr lang="en-US" dirty="0" smtClean="0">
                <a:solidFill>
                  <a:srgbClr val="002060"/>
                </a:solidFill>
              </a:rPr>
              <a:t>Referral is made along with authorization for services</a:t>
            </a:r>
          </a:p>
          <a:p>
            <a:r>
              <a:rPr lang="en-US" dirty="0" smtClean="0">
                <a:solidFill>
                  <a:srgbClr val="002060"/>
                </a:solidFill>
              </a:rPr>
              <a:t>Job development, job placement, job coaching/training services are provided and billed to the VRC along with progress reports.  During this time, the VRC should remain actively involved in the case and oversee the services that are being provided.</a:t>
            </a:r>
            <a:endParaRPr lang="en-US" dirty="0">
              <a:solidFill>
                <a:srgbClr val="002060"/>
              </a:solidFill>
            </a:endParaRPr>
          </a:p>
        </p:txBody>
      </p:sp>
    </p:spTree>
    <p:extLst>
      <p:ext uri="{BB962C8B-B14F-4D97-AF65-F5344CB8AC3E}">
        <p14:creationId xmlns:p14="http://schemas.microsoft.com/office/powerpoint/2010/main" val="233881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Typical SE Service </a:t>
            </a:r>
            <a:r>
              <a:rPr lang="en-US" dirty="0" smtClean="0">
                <a:solidFill>
                  <a:srgbClr val="FFC000"/>
                </a:solidFill>
              </a:rPr>
              <a:t>Flow Part 2</a:t>
            </a:r>
            <a:endParaRPr lang="en-US" dirty="0"/>
          </a:p>
        </p:txBody>
      </p:sp>
      <p:sp>
        <p:nvSpPr>
          <p:cNvPr id="3" name="Content Placeholder 2"/>
          <p:cNvSpPr>
            <a:spLocks noGrp="1"/>
          </p:cNvSpPr>
          <p:nvPr>
            <p:ph idx="1"/>
          </p:nvPr>
        </p:nvSpPr>
        <p:spPr>
          <a:xfrm>
            <a:off x="1155551" y="2151529"/>
            <a:ext cx="9601200" cy="4343400"/>
          </a:xfrm>
        </p:spPr>
        <p:txBody>
          <a:bodyPr/>
          <a:lstStyle/>
          <a:p>
            <a:r>
              <a:rPr lang="en-US" dirty="0" smtClean="0">
                <a:solidFill>
                  <a:srgbClr val="002060"/>
                </a:solidFill>
              </a:rPr>
              <a:t>Once individual is stably employed, funding for services is transitioned to the extended services funding resource (typically Developmental Disabilities or Mental Health)*</a:t>
            </a:r>
          </a:p>
          <a:p>
            <a:r>
              <a:rPr lang="en-US" dirty="0" smtClean="0">
                <a:solidFill>
                  <a:srgbClr val="002060"/>
                </a:solidFill>
              </a:rPr>
              <a:t>If the individual is stable on the job for at least 90 days after transitioning to the extended service provider, the VR program may close the case as successfully rehabilitated.</a:t>
            </a:r>
          </a:p>
          <a:p>
            <a:endParaRPr lang="en-US" dirty="0">
              <a:solidFill>
                <a:srgbClr val="002060"/>
              </a:solidFill>
            </a:endParaRPr>
          </a:p>
          <a:p>
            <a:pPr marL="0" indent="0">
              <a:buNone/>
            </a:pPr>
            <a:r>
              <a:rPr lang="en-US" i="1" dirty="0" smtClean="0">
                <a:solidFill>
                  <a:srgbClr val="002060"/>
                </a:solidFill>
              </a:rPr>
              <a:t>*BUT REMEMBER – VR may pay for the extended services for youth with the most significant disabilities for up to 4 years or until the individual turns 25</a:t>
            </a:r>
            <a:endParaRPr lang="en-US" i="1" dirty="0">
              <a:solidFill>
                <a:srgbClr val="002060"/>
              </a:solidFill>
            </a:endParaRPr>
          </a:p>
        </p:txBody>
      </p:sp>
    </p:spTree>
    <p:extLst>
      <p:ext uri="{BB962C8B-B14F-4D97-AF65-F5344CB8AC3E}">
        <p14:creationId xmlns:p14="http://schemas.microsoft.com/office/powerpoint/2010/main" val="89444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WIOA Change #1: Extending the Time Frame</a:t>
            </a:r>
            <a:endParaRPr lang="en-US" dirty="0">
              <a:solidFill>
                <a:srgbClr val="FFC000"/>
              </a:solidFill>
            </a:endParaRPr>
          </a:p>
        </p:txBody>
      </p:sp>
      <p:sp>
        <p:nvSpPr>
          <p:cNvPr id="3" name="Content Placeholder 2"/>
          <p:cNvSpPr>
            <a:spLocks noGrp="1"/>
          </p:cNvSpPr>
          <p:nvPr>
            <p:ph idx="1"/>
          </p:nvPr>
        </p:nvSpPr>
        <p:spPr>
          <a:xfrm>
            <a:off x="743711" y="1828800"/>
            <a:ext cx="7250757" cy="4864608"/>
          </a:xfrm>
        </p:spPr>
        <p:txBody>
          <a:bodyPr>
            <a:normAutofit/>
          </a:bodyPr>
          <a:lstStyle/>
          <a:p>
            <a:pPr marL="0" indent="0">
              <a:buNone/>
            </a:pPr>
            <a:r>
              <a:rPr lang="en-US" dirty="0" smtClean="0">
                <a:solidFill>
                  <a:srgbClr val="002060"/>
                </a:solidFill>
              </a:rPr>
              <a:t>The maximum time </a:t>
            </a:r>
            <a:r>
              <a:rPr lang="en-US" dirty="0">
                <a:solidFill>
                  <a:srgbClr val="002060"/>
                </a:solidFill>
              </a:rPr>
              <a:t>frame for the provision of </a:t>
            </a:r>
            <a:r>
              <a:rPr lang="en-US" dirty="0" smtClean="0">
                <a:solidFill>
                  <a:srgbClr val="002060"/>
                </a:solidFill>
              </a:rPr>
              <a:t>VR supported </a:t>
            </a:r>
            <a:r>
              <a:rPr lang="en-US" dirty="0">
                <a:solidFill>
                  <a:srgbClr val="002060"/>
                </a:solidFill>
              </a:rPr>
              <a:t>employment services was extended </a:t>
            </a:r>
            <a:r>
              <a:rPr lang="en-US" u="sng" dirty="0">
                <a:solidFill>
                  <a:srgbClr val="002060"/>
                </a:solidFill>
              </a:rPr>
              <a:t>from 18 months to no longer than 24 </a:t>
            </a:r>
            <a:r>
              <a:rPr lang="en-US" u="sng" dirty="0" smtClean="0">
                <a:solidFill>
                  <a:srgbClr val="002060"/>
                </a:solidFill>
              </a:rPr>
              <a:t>months</a:t>
            </a:r>
            <a:r>
              <a:rPr lang="en-US" dirty="0">
                <a:solidFill>
                  <a:srgbClr val="002060"/>
                </a:solidFill>
              </a:rPr>
              <a:t> </a:t>
            </a:r>
            <a:r>
              <a:rPr lang="en-US" dirty="0" smtClean="0">
                <a:solidFill>
                  <a:srgbClr val="002060"/>
                </a:solidFill>
              </a:rPr>
              <a:t>(unless </a:t>
            </a:r>
            <a:r>
              <a:rPr lang="en-US" dirty="0">
                <a:solidFill>
                  <a:srgbClr val="002060"/>
                </a:solidFill>
              </a:rPr>
              <a:t>under special circumstances the eligible individual and the rehabilitation counselor jointly agree to extend the time to achieve the employment outcome identified in the individualized plan for </a:t>
            </a:r>
            <a:r>
              <a:rPr lang="en-US" dirty="0" smtClean="0">
                <a:solidFill>
                  <a:srgbClr val="002060"/>
                </a:solidFill>
              </a:rPr>
              <a:t>employment). </a:t>
            </a:r>
            <a:r>
              <a:rPr lang="en-US" i="1" dirty="0" smtClean="0">
                <a:solidFill>
                  <a:srgbClr val="FF0000"/>
                </a:solidFill>
              </a:rPr>
              <a:t>(See Slide 27 to learn about how VR can cover supported employment services via extended services for youths beginning at age 14 and ending when they turn 25.)</a:t>
            </a:r>
            <a:endParaRPr lang="en-US" dirty="0"/>
          </a:p>
          <a:p>
            <a:pPr marL="0" indent="0">
              <a:buNone/>
            </a:pPr>
            <a:r>
              <a:rPr lang="en-US" dirty="0" smtClean="0">
                <a:solidFill>
                  <a:srgbClr val="002060"/>
                </a:solidFill>
              </a:rPr>
              <a:t>Remember that VR’s SE services start AFTER the person starts working.  </a:t>
            </a:r>
            <a:endParaRPr lang="en-US" dirty="0">
              <a:solidFill>
                <a:srgbClr val="002060"/>
              </a:solidFill>
            </a:endParaRPr>
          </a:p>
        </p:txBody>
      </p:sp>
      <p:pic>
        <p:nvPicPr>
          <p:cNvPr id="4" name="Picture 3" descr="Clip art of wall calendar" title="Calenda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3474" y="2414016"/>
            <a:ext cx="3346922" cy="2826602"/>
          </a:xfrm>
          <a:prstGeom prst="rect">
            <a:avLst/>
          </a:prstGeom>
        </p:spPr>
      </p:pic>
    </p:spTree>
    <p:extLst>
      <p:ext uri="{BB962C8B-B14F-4D97-AF65-F5344CB8AC3E}">
        <p14:creationId xmlns:p14="http://schemas.microsoft.com/office/powerpoint/2010/main" val="229345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WIOA Change #2: Competitive Integrated Employment</a:t>
            </a:r>
            <a:endParaRPr lang="en-US" dirty="0">
              <a:solidFill>
                <a:srgbClr val="FFC000"/>
              </a:solidFill>
            </a:endParaRPr>
          </a:p>
        </p:txBody>
      </p:sp>
      <p:sp>
        <p:nvSpPr>
          <p:cNvPr id="3" name="Content Placeholder 2"/>
          <p:cNvSpPr>
            <a:spLocks noGrp="1"/>
          </p:cNvSpPr>
          <p:nvPr>
            <p:ph idx="1"/>
          </p:nvPr>
        </p:nvSpPr>
        <p:spPr>
          <a:xfrm>
            <a:off x="6178731" y="1740877"/>
            <a:ext cx="5199017" cy="4448907"/>
          </a:xfrm>
        </p:spPr>
        <p:txBody>
          <a:bodyPr>
            <a:normAutofit/>
          </a:bodyPr>
          <a:lstStyle/>
          <a:p>
            <a:endParaRPr lang="en-US" dirty="0"/>
          </a:p>
          <a:p>
            <a:pPr marL="0" indent="0">
              <a:buNone/>
            </a:pPr>
            <a:r>
              <a:rPr lang="en-US" dirty="0" smtClean="0">
                <a:solidFill>
                  <a:srgbClr val="002060"/>
                </a:solidFill>
              </a:rPr>
              <a:t>Supported </a:t>
            </a:r>
            <a:r>
              <a:rPr lang="en-US" dirty="0">
                <a:solidFill>
                  <a:srgbClr val="002060"/>
                </a:solidFill>
              </a:rPr>
              <a:t>employment is now required to be in competitive integrated employment </a:t>
            </a:r>
            <a:endParaRPr lang="en-US" dirty="0" smtClean="0">
              <a:solidFill>
                <a:srgbClr val="002060"/>
              </a:solidFill>
            </a:endParaRPr>
          </a:p>
          <a:p>
            <a:pPr marL="0" indent="0">
              <a:spcBef>
                <a:spcPts val="2400"/>
              </a:spcBef>
              <a:buNone/>
            </a:pPr>
            <a:r>
              <a:rPr lang="en-US" dirty="0" smtClean="0">
                <a:solidFill>
                  <a:srgbClr val="002060"/>
                </a:solidFill>
              </a:rPr>
              <a:t>Or </a:t>
            </a:r>
            <a:r>
              <a:rPr lang="en-US" dirty="0">
                <a:solidFill>
                  <a:srgbClr val="002060"/>
                </a:solidFill>
              </a:rPr>
              <a:t>employment in an </a:t>
            </a:r>
            <a:r>
              <a:rPr lang="en-US" u="sng" dirty="0">
                <a:solidFill>
                  <a:srgbClr val="002060"/>
                </a:solidFill>
              </a:rPr>
              <a:t>integrated</a:t>
            </a:r>
            <a:r>
              <a:rPr lang="en-US" dirty="0">
                <a:solidFill>
                  <a:srgbClr val="002060"/>
                </a:solidFill>
              </a:rPr>
              <a:t> work setting in which the individual is working on a </a:t>
            </a:r>
            <a:r>
              <a:rPr lang="en-US" u="sng" dirty="0">
                <a:solidFill>
                  <a:srgbClr val="002060"/>
                </a:solidFill>
              </a:rPr>
              <a:t>short term basis </a:t>
            </a:r>
            <a:r>
              <a:rPr lang="en-US" dirty="0">
                <a:solidFill>
                  <a:srgbClr val="002060"/>
                </a:solidFill>
              </a:rPr>
              <a:t>toward </a:t>
            </a:r>
            <a:r>
              <a:rPr lang="en-US" dirty="0" smtClean="0">
                <a:solidFill>
                  <a:srgbClr val="002060"/>
                </a:solidFill>
              </a:rPr>
              <a:t>a competitive wage.</a:t>
            </a:r>
          </a:p>
          <a:p>
            <a:pPr marL="0" indent="0">
              <a:spcBef>
                <a:spcPts val="2400"/>
              </a:spcBef>
              <a:buNone/>
            </a:pPr>
            <a:r>
              <a:rPr lang="en-US" sz="1400" i="1" dirty="0">
                <a:solidFill>
                  <a:srgbClr val="002060"/>
                </a:solidFill>
              </a:rPr>
              <a:t>Working in a non-integrated work setting doesn’t qualify, no matter how high the wages are!</a:t>
            </a:r>
          </a:p>
          <a:p>
            <a:pPr marL="0" indent="0">
              <a:spcBef>
                <a:spcPts val="2400"/>
              </a:spcBef>
              <a:buNone/>
            </a:pPr>
            <a:endParaRPr lang="en-US" dirty="0">
              <a:solidFill>
                <a:srgbClr val="002060"/>
              </a:solidFill>
            </a:endParaRPr>
          </a:p>
        </p:txBody>
      </p:sp>
      <p:pic>
        <p:nvPicPr>
          <p:cNvPr id="12" name="Picture 11" descr="Photo of individuals working in a sheltered workshop.  This photo is overlaid with a large &quot;X,&quot; indicating that this type of employment is no longer appropriate." title="Integrated Setting"/>
          <p:cNvPicPr>
            <a:picLocks noChangeAspect="1"/>
          </p:cNvPicPr>
          <p:nvPr/>
        </p:nvPicPr>
        <p:blipFill>
          <a:blip r:embed="rId3"/>
          <a:stretch>
            <a:fillRect/>
          </a:stretch>
        </p:blipFill>
        <p:spPr>
          <a:xfrm>
            <a:off x="914400" y="2468523"/>
            <a:ext cx="4884657" cy="2984012"/>
          </a:xfrm>
          <a:prstGeom prst="rect">
            <a:avLst/>
          </a:prstGeom>
        </p:spPr>
      </p:pic>
    </p:spTree>
    <p:extLst>
      <p:ext uri="{BB962C8B-B14F-4D97-AF65-F5344CB8AC3E}">
        <p14:creationId xmlns:p14="http://schemas.microsoft.com/office/powerpoint/2010/main" val="90710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What is a “short term basis?”</a:t>
            </a:r>
            <a:endParaRPr lang="en-US" dirty="0">
              <a:solidFill>
                <a:srgbClr val="FFC000"/>
              </a:solidFill>
            </a:endParaRPr>
          </a:p>
        </p:txBody>
      </p:sp>
      <p:sp>
        <p:nvSpPr>
          <p:cNvPr id="3" name="Content Placeholder 2"/>
          <p:cNvSpPr>
            <a:spLocks noGrp="1"/>
          </p:cNvSpPr>
          <p:nvPr>
            <p:ph idx="1"/>
          </p:nvPr>
        </p:nvSpPr>
        <p:spPr>
          <a:xfrm>
            <a:off x="470263" y="1828800"/>
            <a:ext cx="11247119" cy="4803648"/>
          </a:xfrm>
        </p:spPr>
        <p:txBody>
          <a:bodyPr>
            <a:normAutofit fontScale="92500" lnSpcReduction="20000"/>
          </a:bodyPr>
          <a:lstStyle/>
          <a:p>
            <a:pPr marL="0" indent="0">
              <a:lnSpc>
                <a:spcPct val="110000"/>
              </a:lnSpc>
              <a:buNone/>
            </a:pPr>
            <a:r>
              <a:rPr lang="en-US" dirty="0" smtClean="0">
                <a:solidFill>
                  <a:srgbClr val="002060"/>
                </a:solidFill>
              </a:rPr>
              <a:t>An </a:t>
            </a:r>
            <a:r>
              <a:rPr lang="en-US" dirty="0">
                <a:solidFill>
                  <a:srgbClr val="002060"/>
                </a:solidFill>
              </a:rPr>
              <a:t>individual with a most significant disability, whose supported employment in an integrated setting </a:t>
            </a:r>
            <a:r>
              <a:rPr lang="en-US" dirty="0" smtClean="0">
                <a:solidFill>
                  <a:srgbClr val="002060"/>
                </a:solidFill>
              </a:rPr>
              <a:t>that does </a:t>
            </a:r>
            <a:r>
              <a:rPr lang="en-US" dirty="0">
                <a:solidFill>
                  <a:srgbClr val="002060"/>
                </a:solidFill>
              </a:rPr>
              <a:t>not satisfy the </a:t>
            </a:r>
            <a:r>
              <a:rPr lang="en-US" dirty="0" smtClean="0">
                <a:solidFill>
                  <a:srgbClr val="002060"/>
                </a:solidFill>
              </a:rPr>
              <a:t>criterion of a competitive wage </a:t>
            </a:r>
            <a:r>
              <a:rPr lang="en-US" i="1" dirty="0" smtClean="0">
                <a:solidFill>
                  <a:srgbClr val="FF0000"/>
                </a:solidFill>
              </a:rPr>
              <a:t>(e.g. subminimum wage employment)</a:t>
            </a:r>
            <a:r>
              <a:rPr lang="en-US" i="1" dirty="0" smtClean="0"/>
              <a:t> </a:t>
            </a:r>
            <a:r>
              <a:rPr lang="en-US" dirty="0" smtClean="0">
                <a:solidFill>
                  <a:srgbClr val="002060"/>
                </a:solidFill>
              </a:rPr>
              <a:t>can be </a:t>
            </a:r>
            <a:r>
              <a:rPr lang="en-US" dirty="0">
                <a:solidFill>
                  <a:srgbClr val="002060"/>
                </a:solidFill>
              </a:rPr>
              <a:t>considered to be working on a short-term basis toward competitive integrated employment </a:t>
            </a:r>
            <a:r>
              <a:rPr lang="en-US" dirty="0" smtClean="0">
                <a:solidFill>
                  <a:srgbClr val="002060"/>
                </a:solidFill>
              </a:rPr>
              <a:t>(CIE) as </a:t>
            </a:r>
            <a:r>
              <a:rPr lang="en-US" dirty="0">
                <a:solidFill>
                  <a:srgbClr val="002060"/>
                </a:solidFill>
              </a:rPr>
              <a:t>long as the individual can reasonably anticipate achieving </a:t>
            </a:r>
            <a:r>
              <a:rPr lang="en-US" dirty="0" smtClean="0">
                <a:solidFill>
                  <a:srgbClr val="002060"/>
                </a:solidFill>
              </a:rPr>
              <a:t>a competitive wage — </a:t>
            </a:r>
            <a:endParaRPr lang="en-US" dirty="0">
              <a:solidFill>
                <a:srgbClr val="002060"/>
              </a:solidFill>
            </a:endParaRPr>
          </a:p>
          <a:p>
            <a:pPr marL="457200" indent="-457200">
              <a:lnSpc>
                <a:spcPct val="110000"/>
              </a:lnSpc>
              <a:buAutoNum type="arabicParenBoth"/>
            </a:pPr>
            <a:r>
              <a:rPr lang="en-US" dirty="0" smtClean="0">
                <a:solidFill>
                  <a:srgbClr val="002060"/>
                </a:solidFill>
              </a:rPr>
              <a:t>Within </a:t>
            </a:r>
            <a:r>
              <a:rPr lang="en-US" u="sng" dirty="0">
                <a:solidFill>
                  <a:srgbClr val="002060"/>
                </a:solidFill>
              </a:rPr>
              <a:t>six months </a:t>
            </a:r>
            <a:r>
              <a:rPr lang="en-US" dirty="0">
                <a:solidFill>
                  <a:srgbClr val="002060"/>
                </a:solidFill>
              </a:rPr>
              <a:t>of achieving a supported employment </a:t>
            </a:r>
            <a:r>
              <a:rPr lang="en-US" dirty="0" smtClean="0">
                <a:solidFill>
                  <a:srgbClr val="002060"/>
                </a:solidFill>
              </a:rPr>
              <a:t>outcome, defined as: </a:t>
            </a:r>
          </a:p>
          <a:p>
            <a:pPr marL="731520" lvl="1" indent="-457200">
              <a:lnSpc>
                <a:spcPct val="110000"/>
              </a:lnSpc>
              <a:buFont typeface="+mj-lt"/>
              <a:buAutoNum type="alphaLcPeriod"/>
            </a:pPr>
            <a:r>
              <a:rPr lang="en-US" dirty="0" smtClean="0">
                <a:solidFill>
                  <a:srgbClr val="002060"/>
                </a:solidFill>
              </a:rPr>
              <a:t>Completion of up to 24 months (or longer) of SE services and </a:t>
            </a:r>
          </a:p>
          <a:p>
            <a:pPr marL="731520" lvl="1" indent="-457200">
              <a:lnSpc>
                <a:spcPct val="110000"/>
              </a:lnSpc>
              <a:buFont typeface="+mj-lt"/>
              <a:buAutoNum type="alphaLcPeriod"/>
            </a:pPr>
            <a:r>
              <a:rPr lang="en-US" dirty="0" smtClean="0">
                <a:solidFill>
                  <a:srgbClr val="002060"/>
                </a:solidFill>
              </a:rPr>
              <a:t>At least 90 days of stability on the job following the transition to extended services; </a:t>
            </a:r>
          </a:p>
          <a:p>
            <a:pPr marL="0" indent="0">
              <a:lnSpc>
                <a:spcPct val="110000"/>
              </a:lnSpc>
              <a:buNone/>
            </a:pPr>
            <a:r>
              <a:rPr lang="en-US" dirty="0" smtClean="0">
                <a:solidFill>
                  <a:srgbClr val="002060"/>
                </a:solidFill>
              </a:rPr>
              <a:t>(</a:t>
            </a:r>
            <a:r>
              <a:rPr lang="en-US" dirty="0">
                <a:solidFill>
                  <a:srgbClr val="002060"/>
                </a:solidFill>
              </a:rPr>
              <a:t>2) In limited circumstances, </a:t>
            </a:r>
            <a:r>
              <a:rPr lang="en-US" dirty="0" smtClean="0">
                <a:solidFill>
                  <a:srgbClr val="002060"/>
                </a:solidFill>
              </a:rPr>
              <a:t>the six month period can be extended up to as long as </a:t>
            </a:r>
            <a:r>
              <a:rPr lang="en-US" u="sng" dirty="0" smtClean="0">
                <a:solidFill>
                  <a:srgbClr val="002060"/>
                </a:solidFill>
              </a:rPr>
              <a:t>12 </a:t>
            </a:r>
            <a:r>
              <a:rPr lang="en-US" u="sng" dirty="0">
                <a:solidFill>
                  <a:srgbClr val="002060"/>
                </a:solidFill>
              </a:rPr>
              <a:t>months</a:t>
            </a:r>
            <a:r>
              <a:rPr lang="en-US" dirty="0">
                <a:solidFill>
                  <a:srgbClr val="002060"/>
                </a:solidFill>
              </a:rPr>
              <a:t> </a:t>
            </a:r>
            <a:r>
              <a:rPr lang="en-US" dirty="0" smtClean="0">
                <a:solidFill>
                  <a:srgbClr val="002060"/>
                </a:solidFill>
              </a:rPr>
              <a:t>following the </a:t>
            </a:r>
            <a:r>
              <a:rPr lang="en-US" dirty="0">
                <a:solidFill>
                  <a:srgbClr val="002060"/>
                </a:solidFill>
              </a:rPr>
              <a:t>achievement of the supported employment outcome, if a longer period is necessary based on the needs of the individual, and the individual has demonstrated progress toward competitive earnings based on information contained in the service record. </a:t>
            </a:r>
            <a:endParaRPr lang="en-US" dirty="0" smtClean="0">
              <a:solidFill>
                <a:srgbClr val="002060"/>
              </a:solidFill>
            </a:endParaRPr>
          </a:p>
          <a:p>
            <a:endParaRPr lang="en-US" dirty="0"/>
          </a:p>
        </p:txBody>
      </p:sp>
    </p:spTree>
    <p:extLst>
      <p:ext uri="{BB962C8B-B14F-4D97-AF65-F5344CB8AC3E}">
        <p14:creationId xmlns:p14="http://schemas.microsoft.com/office/powerpoint/2010/main" val="170802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652" y="255134"/>
            <a:ext cx="9910948" cy="1036850"/>
          </a:xfrm>
        </p:spPr>
        <p:txBody>
          <a:bodyPr/>
          <a:lstStyle/>
          <a:p>
            <a:r>
              <a:rPr lang="en-US" dirty="0" smtClean="0">
                <a:solidFill>
                  <a:srgbClr val="FFC000"/>
                </a:solidFill>
              </a:rPr>
              <a:t>Short-term basis applies only to actual jobs</a:t>
            </a:r>
            <a:endParaRPr lang="en-US" dirty="0">
              <a:solidFill>
                <a:srgbClr val="FFC000"/>
              </a:solidFill>
            </a:endParaRPr>
          </a:p>
        </p:txBody>
      </p:sp>
      <p:sp>
        <p:nvSpPr>
          <p:cNvPr id="3" name="Content Placeholder 2"/>
          <p:cNvSpPr>
            <a:spLocks noGrp="1"/>
          </p:cNvSpPr>
          <p:nvPr>
            <p:ph idx="1"/>
          </p:nvPr>
        </p:nvSpPr>
        <p:spPr>
          <a:xfrm>
            <a:off x="719328" y="2048256"/>
            <a:ext cx="5742432" cy="4413504"/>
          </a:xfrm>
        </p:spPr>
        <p:txBody>
          <a:bodyPr/>
          <a:lstStyle/>
          <a:p>
            <a:pPr marL="0" indent="0">
              <a:buNone/>
            </a:pPr>
            <a:r>
              <a:rPr lang="en-US" dirty="0" smtClean="0">
                <a:solidFill>
                  <a:srgbClr val="002060"/>
                </a:solidFill>
              </a:rPr>
              <a:t>Unpaid </a:t>
            </a:r>
            <a:r>
              <a:rPr lang="en-US" dirty="0">
                <a:solidFill>
                  <a:srgbClr val="002060"/>
                </a:solidFill>
              </a:rPr>
              <a:t>internships, pre-apprenticeships, apprenticeships (including Registered Apprenticeships), and transitional employment are </a:t>
            </a:r>
            <a:r>
              <a:rPr lang="en-US" b="1" dirty="0">
                <a:solidFill>
                  <a:srgbClr val="002060"/>
                </a:solidFill>
              </a:rPr>
              <a:t>vocational rehabilitation services </a:t>
            </a:r>
            <a:r>
              <a:rPr lang="en-US" dirty="0">
                <a:solidFill>
                  <a:srgbClr val="002060"/>
                </a:solidFill>
              </a:rPr>
              <a:t>that lead to employment outcomes, </a:t>
            </a:r>
            <a:r>
              <a:rPr lang="en-US" dirty="0" smtClean="0">
                <a:solidFill>
                  <a:srgbClr val="002060"/>
                </a:solidFill>
              </a:rPr>
              <a:t>but </a:t>
            </a:r>
            <a:r>
              <a:rPr lang="en-US" b="1" dirty="0">
                <a:solidFill>
                  <a:srgbClr val="002060"/>
                </a:solidFill>
              </a:rPr>
              <a:t>do not constitute supported employment outcomes </a:t>
            </a:r>
            <a:r>
              <a:rPr lang="en-US" dirty="0">
                <a:solidFill>
                  <a:srgbClr val="002060"/>
                </a:solidFill>
              </a:rPr>
              <a:t>within the meaning of the definition of “supported employment” in </a:t>
            </a:r>
            <a:r>
              <a:rPr lang="en-US" dirty="0" smtClean="0">
                <a:solidFill>
                  <a:srgbClr val="002060"/>
                </a:solidFill>
              </a:rPr>
              <a:t>and </a:t>
            </a:r>
            <a:r>
              <a:rPr lang="en-US" dirty="0">
                <a:solidFill>
                  <a:srgbClr val="002060"/>
                </a:solidFill>
              </a:rPr>
              <a:t>would not be appropriate employment positions for a short-term basis.</a:t>
            </a:r>
          </a:p>
          <a:p>
            <a:endParaRPr lang="en-US" dirty="0"/>
          </a:p>
        </p:txBody>
      </p:sp>
      <p:pic>
        <p:nvPicPr>
          <p:cNvPr id="4" name="Picture 3" descr="Clip art of young man doing plumbing work" title="Apprenticeshi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4657" y="2185938"/>
            <a:ext cx="3813048" cy="3938066"/>
          </a:xfrm>
          <a:prstGeom prst="rect">
            <a:avLst/>
          </a:prstGeom>
        </p:spPr>
      </p:pic>
    </p:spTree>
    <p:extLst>
      <p:ext uri="{BB962C8B-B14F-4D97-AF65-F5344CB8AC3E}">
        <p14:creationId xmlns:p14="http://schemas.microsoft.com/office/powerpoint/2010/main" val="266575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38" y="233618"/>
            <a:ext cx="9601200" cy="1036850"/>
          </a:xfrm>
        </p:spPr>
        <p:txBody>
          <a:bodyPr/>
          <a:lstStyle/>
          <a:p>
            <a:r>
              <a:rPr lang="en-US" dirty="0" smtClean="0"/>
              <a:t/>
            </a:r>
            <a:br>
              <a:rPr lang="en-US" dirty="0" smtClean="0"/>
            </a:br>
            <a:r>
              <a:rPr lang="en-US" dirty="0" smtClean="0">
                <a:solidFill>
                  <a:srgbClr val="FFC000"/>
                </a:solidFill>
              </a:rPr>
              <a:t>WIOA Change #3: Extended Services for Youth</a:t>
            </a:r>
            <a:endParaRPr lang="en-US" dirty="0">
              <a:solidFill>
                <a:srgbClr val="FFC000"/>
              </a:solidFill>
            </a:endParaRPr>
          </a:p>
        </p:txBody>
      </p:sp>
      <p:sp>
        <p:nvSpPr>
          <p:cNvPr id="3" name="Content Placeholder 2"/>
          <p:cNvSpPr>
            <a:spLocks noGrp="1"/>
          </p:cNvSpPr>
          <p:nvPr>
            <p:ph idx="1"/>
          </p:nvPr>
        </p:nvSpPr>
        <p:spPr>
          <a:xfrm>
            <a:off x="693683" y="1713186"/>
            <a:ext cx="10605687" cy="4459013"/>
          </a:xfrm>
        </p:spPr>
        <p:txBody>
          <a:bodyPr>
            <a:normAutofit/>
          </a:bodyPr>
          <a:lstStyle/>
          <a:p>
            <a:pPr marL="0" indent="0">
              <a:buNone/>
            </a:pPr>
            <a:r>
              <a:rPr lang="en-US" dirty="0" smtClean="0">
                <a:solidFill>
                  <a:srgbClr val="002060"/>
                </a:solidFill>
              </a:rPr>
              <a:t>WIOA requires VR agencies to use supported </a:t>
            </a:r>
            <a:r>
              <a:rPr lang="en-US" dirty="0">
                <a:solidFill>
                  <a:srgbClr val="002060"/>
                </a:solidFill>
              </a:rPr>
              <a:t>employment funds and/or VR program funds for providing extended services </a:t>
            </a:r>
            <a:r>
              <a:rPr lang="en-US" dirty="0" smtClean="0">
                <a:solidFill>
                  <a:srgbClr val="002060"/>
                </a:solidFill>
              </a:rPr>
              <a:t>(ongoing supports) to </a:t>
            </a:r>
            <a:r>
              <a:rPr lang="en-US" dirty="0">
                <a:solidFill>
                  <a:srgbClr val="002060"/>
                </a:solidFill>
              </a:rPr>
              <a:t>youth with the most significant </a:t>
            </a:r>
            <a:r>
              <a:rPr lang="en-US" dirty="0" smtClean="0">
                <a:solidFill>
                  <a:srgbClr val="002060"/>
                </a:solidFill>
              </a:rPr>
              <a:t>disabilities (MSD) if other resources are not available. </a:t>
            </a:r>
            <a:r>
              <a:rPr lang="en-US" b="1" dirty="0" smtClean="0">
                <a:solidFill>
                  <a:srgbClr val="FF0000"/>
                </a:solidFill>
              </a:rPr>
              <a:t>Because only individuals with MSD qualify for SE services, this change impacts all youth in SE.</a:t>
            </a:r>
          </a:p>
          <a:p>
            <a:pPr marL="627063" indent="-273050"/>
            <a:r>
              <a:rPr lang="en-US" dirty="0" smtClean="0">
                <a:solidFill>
                  <a:srgbClr val="002060"/>
                </a:solidFill>
              </a:rPr>
              <a:t>Youth with a disability = at least 14 and not older than 24</a:t>
            </a:r>
          </a:p>
          <a:p>
            <a:pPr marL="627063" indent="-273050"/>
            <a:r>
              <a:rPr lang="en-US" dirty="0" smtClean="0">
                <a:solidFill>
                  <a:srgbClr val="002060"/>
                </a:solidFill>
              </a:rPr>
              <a:t>Extended services begin after supported employment services have been completed (which can take up to 24 months or longer)</a:t>
            </a:r>
          </a:p>
          <a:p>
            <a:pPr marL="627063" indent="-273050"/>
            <a:r>
              <a:rPr lang="en-US" dirty="0" smtClean="0">
                <a:solidFill>
                  <a:srgbClr val="002060"/>
                </a:solidFill>
              </a:rPr>
              <a:t>VR funded extended services can be provided for up to four years </a:t>
            </a:r>
            <a:r>
              <a:rPr lang="en-US" dirty="0">
                <a:solidFill>
                  <a:srgbClr val="002060"/>
                </a:solidFill>
              </a:rPr>
              <a:t> </a:t>
            </a:r>
            <a:r>
              <a:rPr lang="en-US" dirty="0" smtClean="0">
                <a:solidFill>
                  <a:srgbClr val="002060"/>
                </a:solidFill>
              </a:rPr>
              <a:t>or until the person reaches the age of 25</a:t>
            </a:r>
            <a:endParaRPr lang="en-US" dirty="0">
              <a:solidFill>
                <a:srgbClr val="002060"/>
              </a:solidFill>
            </a:endParaRPr>
          </a:p>
        </p:txBody>
      </p:sp>
    </p:spTree>
    <p:extLst>
      <p:ext uri="{BB962C8B-B14F-4D97-AF65-F5344CB8AC3E}">
        <p14:creationId xmlns:p14="http://schemas.microsoft.com/office/powerpoint/2010/main" val="63514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8360664" cy="964066"/>
          </a:xfrm>
        </p:spPr>
        <p:txBody>
          <a:bodyPr>
            <a:normAutofit fontScale="90000"/>
          </a:bodyPr>
          <a:lstStyle/>
          <a:p>
            <a:r>
              <a:rPr lang="en-US" dirty="0" smtClean="0">
                <a:solidFill>
                  <a:srgbClr val="FFC000"/>
                </a:solidFill>
              </a:rPr>
              <a:t>WIOA Change #4: 50% of SE Funds to Serve Youth with Most Significant Disabilities</a:t>
            </a:r>
            <a:endParaRPr lang="en-US" dirty="0">
              <a:solidFill>
                <a:srgbClr val="FFC000"/>
              </a:solidFill>
            </a:endParaRPr>
          </a:p>
        </p:txBody>
      </p:sp>
      <p:sp>
        <p:nvSpPr>
          <p:cNvPr id="3" name="Content Placeholder 2"/>
          <p:cNvSpPr>
            <a:spLocks noGrp="1"/>
          </p:cNvSpPr>
          <p:nvPr>
            <p:ph idx="1"/>
          </p:nvPr>
        </p:nvSpPr>
        <p:spPr>
          <a:xfrm>
            <a:off x="5475732" y="2109216"/>
            <a:ext cx="5678424" cy="4047744"/>
          </a:xfrm>
        </p:spPr>
        <p:txBody>
          <a:bodyPr/>
          <a:lstStyle/>
          <a:p>
            <a:pPr marL="0" indent="0">
              <a:buNone/>
            </a:pPr>
            <a:r>
              <a:rPr lang="en-US" dirty="0" smtClean="0">
                <a:solidFill>
                  <a:srgbClr val="002060"/>
                </a:solidFill>
              </a:rPr>
              <a:t>50 </a:t>
            </a:r>
            <a:r>
              <a:rPr lang="en-US" dirty="0">
                <a:solidFill>
                  <a:srgbClr val="002060"/>
                </a:solidFill>
              </a:rPr>
              <a:t>percent of a State’s allotment under the Supported Employment program </a:t>
            </a:r>
            <a:r>
              <a:rPr lang="en-US" dirty="0" smtClean="0">
                <a:solidFill>
                  <a:srgbClr val="002060"/>
                </a:solidFill>
              </a:rPr>
              <a:t>must be used for </a:t>
            </a:r>
            <a:r>
              <a:rPr lang="en-US" dirty="0">
                <a:solidFill>
                  <a:srgbClr val="002060"/>
                </a:solidFill>
              </a:rPr>
              <a:t>the provision of supported employment services, including extended services, to youth with the most significant disabilities; </a:t>
            </a:r>
          </a:p>
          <a:p>
            <a:pPr marL="0" indent="0">
              <a:buNone/>
            </a:pPr>
            <a:r>
              <a:rPr lang="en-US" dirty="0" smtClean="0">
                <a:solidFill>
                  <a:srgbClr val="002060"/>
                </a:solidFill>
              </a:rPr>
              <a:t>This is a state level requirement; if there are two VR agencies in the state, they must coordinate on this requirement.</a:t>
            </a:r>
            <a:endParaRPr lang="en-US" dirty="0">
              <a:solidFill>
                <a:srgbClr val="002060"/>
              </a:solidFill>
            </a:endParaRPr>
          </a:p>
        </p:txBody>
      </p:sp>
      <p:pic>
        <p:nvPicPr>
          <p:cNvPr id="4" name="Picture 3" descr="Photo of pile of cash" title="Fund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216" y="2466403"/>
            <a:ext cx="3228975" cy="2943225"/>
          </a:xfrm>
          <a:prstGeom prst="rect">
            <a:avLst/>
          </a:prstGeom>
        </p:spPr>
      </p:pic>
    </p:spTree>
    <p:extLst>
      <p:ext uri="{BB962C8B-B14F-4D97-AF65-F5344CB8AC3E}">
        <p14:creationId xmlns:p14="http://schemas.microsoft.com/office/powerpoint/2010/main" val="246343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WIOA Fiscal Changes Relative to SE*</a:t>
            </a:r>
            <a:endParaRPr lang="en-US" dirty="0">
              <a:solidFill>
                <a:srgbClr val="FFC000"/>
              </a:solidFill>
            </a:endParaRPr>
          </a:p>
        </p:txBody>
      </p:sp>
      <p:sp>
        <p:nvSpPr>
          <p:cNvPr id="3" name="Content Placeholder 2"/>
          <p:cNvSpPr>
            <a:spLocks noGrp="1"/>
          </p:cNvSpPr>
          <p:nvPr>
            <p:ph idx="1"/>
          </p:nvPr>
        </p:nvSpPr>
        <p:spPr/>
        <p:txBody>
          <a:bodyPr/>
          <a:lstStyle/>
          <a:p>
            <a:endParaRPr lang="en-US" dirty="0"/>
          </a:p>
          <a:p>
            <a:r>
              <a:rPr lang="en-US" dirty="0" smtClean="0">
                <a:solidFill>
                  <a:srgbClr val="002060"/>
                </a:solidFill>
              </a:rPr>
              <a:t>WIOA requires at least a </a:t>
            </a:r>
            <a:r>
              <a:rPr lang="en-US" dirty="0">
                <a:solidFill>
                  <a:srgbClr val="002060"/>
                </a:solidFill>
              </a:rPr>
              <a:t>10 percent match for the 50 percent of the allotment reserved to serve youth with the most significant </a:t>
            </a:r>
            <a:r>
              <a:rPr lang="en-US" dirty="0" smtClean="0">
                <a:solidFill>
                  <a:srgbClr val="002060"/>
                </a:solidFill>
              </a:rPr>
              <a:t>disabilities.  The previous law did not require a match on SE funds.</a:t>
            </a:r>
            <a:endParaRPr lang="en-US" dirty="0">
              <a:solidFill>
                <a:srgbClr val="002060"/>
              </a:solidFill>
            </a:endParaRPr>
          </a:p>
          <a:p>
            <a:r>
              <a:rPr lang="en-US" dirty="0" smtClean="0">
                <a:solidFill>
                  <a:srgbClr val="002060"/>
                </a:solidFill>
              </a:rPr>
              <a:t>WIOA reduces </a:t>
            </a:r>
            <a:r>
              <a:rPr lang="en-US" dirty="0">
                <a:solidFill>
                  <a:srgbClr val="002060"/>
                </a:solidFill>
              </a:rPr>
              <a:t>the amount of </a:t>
            </a:r>
            <a:r>
              <a:rPr lang="en-US" dirty="0" smtClean="0">
                <a:solidFill>
                  <a:srgbClr val="002060"/>
                </a:solidFill>
              </a:rPr>
              <a:t>SE funds </a:t>
            </a:r>
            <a:r>
              <a:rPr lang="en-US" dirty="0">
                <a:solidFill>
                  <a:srgbClr val="002060"/>
                </a:solidFill>
              </a:rPr>
              <a:t>that may be spent on administrative </a:t>
            </a:r>
            <a:r>
              <a:rPr lang="en-US" dirty="0" smtClean="0">
                <a:solidFill>
                  <a:srgbClr val="002060"/>
                </a:solidFill>
              </a:rPr>
              <a:t>costs to 2.5%.  Previously it was 5%. </a:t>
            </a:r>
          </a:p>
          <a:p>
            <a:pPr marL="0" indent="0">
              <a:buNone/>
            </a:pPr>
            <a:r>
              <a:rPr lang="en-US" b="1" dirty="0" smtClean="0">
                <a:solidFill>
                  <a:srgbClr val="002060"/>
                </a:solidFill>
              </a:rPr>
              <a:t>*NOTE:  </a:t>
            </a:r>
            <a:r>
              <a:rPr lang="en-US" dirty="0" smtClean="0">
                <a:solidFill>
                  <a:srgbClr val="002060"/>
                </a:solidFill>
              </a:rPr>
              <a:t>If Supported Employment grant funds are not awarded by RSA, these two requirements </a:t>
            </a:r>
            <a:r>
              <a:rPr lang="en-US" b="1" dirty="0" smtClean="0">
                <a:solidFill>
                  <a:srgbClr val="002060"/>
                </a:solidFill>
              </a:rPr>
              <a:t>will not apply</a:t>
            </a:r>
            <a:endParaRPr lang="en-US" b="1" dirty="0">
              <a:solidFill>
                <a:srgbClr val="002060"/>
              </a:solidFill>
            </a:endParaRPr>
          </a:p>
          <a:p>
            <a:endParaRPr lang="en-US" dirty="0"/>
          </a:p>
        </p:txBody>
      </p:sp>
    </p:spTree>
    <p:extLst>
      <p:ext uri="{BB962C8B-B14F-4D97-AF65-F5344CB8AC3E}">
        <p14:creationId xmlns:p14="http://schemas.microsoft.com/office/powerpoint/2010/main" val="172119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WIOA and Supported Employment</a:t>
            </a:r>
            <a:endParaRPr lang="en-US" dirty="0">
              <a:solidFill>
                <a:srgbClr val="FFC000"/>
              </a:solidFill>
            </a:endParaRPr>
          </a:p>
        </p:txBody>
      </p:sp>
      <p:sp>
        <p:nvSpPr>
          <p:cNvPr id="3" name="Content Placeholder 2"/>
          <p:cNvSpPr>
            <a:spLocks noGrp="1"/>
          </p:cNvSpPr>
          <p:nvPr>
            <p:ph idx="1"/>
          </p:nvPr>
        </p:nvSpPr>
        <p:spPr>
          <a:xfrm>
            <a:off x="796066" y="2315954"/>
            <a:ext cx="5299934" cy="3999501"/>
          </a:xfrm>
        </p:spPr>
        <p:txBody>
          <a:bodyPr/>
          <a:lstStyle/>
          <a:p>
            <a:pPr marL="0" indent="0">
              <a:buNone/>
            </a:pPr>
            <a:r>
              <a:rPr lang="en-US" dirty="0" smtClean="0">
                <a:solidFill>
                  <a:srgbClr val="002060"/>
                </a:solidFill>
              </a:rPr>
              <a:t>The Workforce Innovation </a:t>
            </a:r>
            <a:r>
              <a:rPr lang="en-US" dirty="0">
                <a:solidFill>
                  <a:srgbClr val="002060"/>
                </a:solidFill>
              </a:rPr>
              <a:t>and </a:t>
            </a:r>
            <a:r>
              <a:rPr lang="en-US" dirty="0" smtClean="0">
                <a:solidFill>
                  <a:srgbClr val="002060"/>
                </a:solidFill>
              </a:rPr>
              <a:t>Opportunity </a:t>
            </a:r>
            <a:r>
              <a:rPr lang="en-US" dirty="0">
                <a:solidFill>
                  <a:srgbClr val="002060"/>
                </a:solidFill>
              </a:rPr>
              <a:t>Act of </a:t>
            </a:r>
            <a:r>
              <a:rPr lang="en-US" dirty="0" smtClean="0">
                <a:solidFill>
                  <a:srgbClr val="002060"/>
                </a:solidFill>
              </a:rPr>
              <a:t>2014 (WIOA) made some important changes in how Supported Employment services are provided. </a:t>
            </a:r>
            <a:endParaRPr lang="en-US" dirty="0">
              <a:solidFill>
                <a:srgbClr val="002060"/>
              </a:solidFill>
            </a:endParaRPr>
          </a:p>
          <a:p>
            <a:pPr marL="0" indent="0">
              <a:buNone/>
            </a:pPr>
            <a:r>
              <a:rPr lang="en-US" dirty="0" smtClean="0">
                <a:solidFill>
                  <a:srgbClr val="002060"/>
                </a:solidFill>
              </a:rPr>
              <a:t>The underlying value remains the same: helping people with the most significant disabilities be successfully employed in competitive, integrated jobs.</a:t>
            </a:r>
            <a:endParaRPr lang="en-US" dirty="0">
              <a:solidFill>
                <a:srgbClr val="002060"/>
              </a:solidFill>
            </a:endParaRPr>
          </a:p>
        </p:txBody>
      </p:sp>
      <p:pic>
        <p:nvPicPr>
          <p:cNvPr id="5" name="Picture 4" descr="Clip art of hand signing a law" title="WIO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7392" y="2315955"/>
            <a:ext cx="3689604" cy="3451052"/>
          </a:xfrm>
          <a:prstGeom prst="rect">
            <a:avLst/>
          </a:prstGeom>
        </p:spPr>
      </p:pic>
    </p:spTree>
    <p:extLst>
      <p:ext uri="{BB962C8B-B14F-4D97-AF65-F5344CB8AC3E}">
        <p14:creationId xmlns:p14="http://schemas.microsoft.com/office/powerpoint/2010/main" val="24205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C000"/>
                </a:solidFill>
              </a:rPr>
              <a:t>Who pays?</a:t>
            </a:r>
            <a:endParaRPr lang="en-US" sz="3600" dirty="0">
              <a:solidFill>
                <a:srgbClr val="FFC000"/>
              </a:solidFill>
            </a:endParaRPr>
          </a:p>
        </p:txBody>
      </p:sp>
      <p:sp>
        <p:nvSpPr>
          <p:cNvPr id="5" name="Content Placeholder 4"/>
          <p:cNvSpPr>
            <a:spLocks noGrp="1"/>
          </p:cNvSpPr>
          <p:nvPr>
            <p:ph sz="half" idx="2"/>
          </p:nvPr>
        </p:nvSpPr>
        <p:spPr>
          <a:xfrm>
            <a:off x="5473700" y="1828799"/>
            <a:ext cx="5842000" cy="4343401"/>
          </a:xfrm>
        </p:spPr>
        <p:txBody>
          <a:bodyPr>
            <a:normAutofit lnSpcReduction="10000"/>
          </a:bodyPr>
          <a:lstStyle/>
          <a:p>
            <a:pPr marL="0" indent="0">
              <a:buNone/>
            </a:pPr>
            <a:r>
              <a:rPr lang="en-US" dirty="0">
                <a:solidFill>
                  <a:srgbClr val="002060"/>
                </a:solidFill>
              </a:rPr>
              <a:t>The $64,000 question!  How do we braid – not blend – available funding so that people get the support they need to get employed and stay employed?</a:t>
            </a:r>
          </a:p>
          <a:p>
            <a:endParaRPr lang="en-US" dirty="0">
              <a:solidFill>
                <a:srgbClr val="002060"/>
              </a:solidFill>
            </a:endParaRPr>
          </a:p>
          <a:p>
            <a:pPr marL="0" indent="0">
              <a:buNone/>
            </a:pPr>
            <a:r>
              <a:rPr lang="en-US" dirty="0">
                <a:solidFill>
                  <a:srgbClr val="002060"/>
                </a:solidFill>
              </a:rPr>
              <a:t>Let’s look at the funding </a:t>
            </a:r>
            <a:r>
              <a:rPr lang="en-US" dirty="0" smtClean="0">
                <a:solidFill>
                  <a:srgbClr val="002060"/>
                </a:solidFill>
              </a:rPr>
              <a:t>and service flow </a:t>
            </a:r>
            <a:r>
              <a:rPr lang="en-US" dirty="0">
                <a:solidFill>
                  <a:srgbClr val="002060"/>
                </a:solidFill>
              </a:rPr>
              <a:t>and how it changes across three stages:</a:t>
            </a:r>
          </a:p>
          <a:p>
            <a:pPr marL="457200" indent="-457200">
              <a:buAutoNum type="arabicPeriod"/>
            </a:pPr>
            <a:r>
              <a:rPr lang="en-US" dirty="0">
                <a:solidFill>
                  <a:srgbClr val="002060"/>
                </a:solidFill>
              </a:rPr>
              <a:t>Eligibility and Planning</a:t>
            </a:r>
          </a:p>
          <a:p>
            <a:pPr marL="457200" indent="-457200">
              <a:buFontTx/>
              <a:buAutoNum type="arabicPeriod"/>
            </a:pPr>
            <a:r>
              <a:rPr lang="en-US" dirty="0">
                <a:solidFill>
                  <a:srgbClr val="002060"/>
                </a:solidFill>
              </a:rPr>
              <a:t>Intensive Skills Training and Support</a:t>
            </a:r>
          </a:p>
          <a:p>
            <a:pPr marL="457200" indent="-457200">
              <a:buFontTx/>
              <a:buAutoNum type="arabicPeriod"/>
            </a:pPr>
            <a:r>
              <a:rPr lang="en-US" dirty="0">
                <a:solidFill>
                  <a:srgbClr val="002060"/>
                </a:solidFill>
              </a:rPr>
              <a:t>Extended Services</a:t>
            </a:r>
          </a:p>
          <a:p>
            <a:endParaRPr lang="en-US" dirty="0"/>
          </a:p>
        </p:txBody>
      </p:sp>
      <p:pic>
        <p:nvPicPr>
          <p:cNvPr id="6150" name="Picture 6" descr="Clip art of man with dollar signs for eyes sitting in front of a pile of cash" title="Mo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26" y="2368733"/>
            <a:ext cx="4373897" cy="2945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82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C000"/>
                </a:solidFill>
              </a:rPr>
              <a:t>Braided Funding</a:t>
            </a:r>
            <a:endParaRPr lang="en-US" dirty="0">
              <a:solidFill>
                <a:srgbClr val="FFC000"/>
              </a:solidFill>
            </a:endParaRPr>
          </a:p>
        </p:txBody>
      </p:sp>
      <p:sp>
        <p:nvSpPr>
          <p:cNvPr id="4" name="Content Placeholder 3"/>
          <p:cNvSpPr>
            <a:spLocks noGrp="1"/>
          </p:cNvSpPr>
          <p:nvPr>
            <p:ph idx="1"/>
          </p:nvPr>
        </p:nvSpPr>
        <p:spPr>
          <a:xfrm>
            <a:off x="539446" y="2201334"/>
            <a:ext cx="11133039" cy="2808514"/>
          </a:xfrm>
        </p:spPr>
        <p:txBody>
          <a:bodyPr>
            <a:normAutofit/>
          </a:bodyPr>
          <a:lstStyle/>
          <a:p>
            <a:pPr marL="0" indent="0">
              <a:buNone/>
            </a:pPr>
            <a:r>
              <a:rPr lang="en-US" dirty="0" smtClean="0">
                <a:solidFill>
                  <a:srgbClr val="002060"/>
                </a:solidFill>
              </a:rPr>
              <a:t>Most </a:t>
            </a:r>
            <a:r>
              <a:rPr lang="en-US" dirty="0">
                <a:solidFill>
                  <a:srgbClr val="002060"/>
                </a:solidFill>
              </a:rPr>
              <a:t>often, VR pays for services up </a:t>
            </a:r>
            <a:r>
              <a:rPr lang="en-US" dirty="0" smtClean="0">
                <a:solidFill>
                  <a:srgbClr val="002060"/>
                </a:solidFill>
              </a:rPr>
              <a:t>front and </a:t>
            </a:r>
            <a:r>
              <a:rPr lang="en-US" dirty="0">
                <a:solidFill>
                  <a:srgbClr val="002060"/>
                </a:solidFill>
              </a:rPr>
              <a:t>other resources are used for </a:t>
            </a:r>
            <a:r>
              <a:rPr lang="en-US" dirty="0" smtClean="0">
                <a:solidFill>
                  <a:srgbClr val="002060"/>
                </a:solidFill>
              </a:rPr>
              <a:t>extended support </a:t>
            </a:r>
            <a:r>
              <a:rPr lang="en-US" dirty="0">
                <a:solidFill>
                  <a:srgbClr val="002060"/>
                </a:solidFill>
              </a:rPr>
              <a:t>services as long as the person needs them.  The source for these services should be identified as part of the IPE </a:t>
            </a:r>
            <a:r>
              <a:rPr lang="en-US" dirty="0" smtClean="0">
                <a:solidFill>
                  <a:srgbClr val="002060"/>
                </a:solidFill>
              </a:rPr>
              <a:t>development.</a:t>
            </a:r>
          </a:p>
          <a:p>
            <a:pPr marL="0" indent="0">
              <a:buNone/>
            </a:pPr>
            <a:r>
              <a:rPr lang="en-US" dirty="0" smtClean="0">
                <a:solidFill>
                  <a:srgbClr val="002060"/>
                </a:solidFill>
              </a:rPr>
              <a:t>WIOA </a:t>
            </a:r>
            <a:r>
              <a:rPr lang="en-US" dirty="0">
                <a:solidFill>
                  <a:srgbClr val="002060"/>
                </a:solidFill>
              </a:rPr>
              <a:t>added a stipulation that for youth with a most significant disability, VR is allowed to pay for extended services </a:t>
            </a:r>
            <a:r>
              <a:rPr lang="en-US" dirty="0" smtClean="0">
                <a:solidFill>
                  <a:srgbClr val="002060"/>
                </a:solidFill>
              </a:rPr>
              <a:t>(ongoing support) for </a:t>
            </a:r>
            <a:r>
              <a:rPr lang="en-US" dirty="0">
                <a:solidFill>
                  <a:srgbClr val="002060"/>
                </a:solidFill>
              </a:rPr>
              <a:t>up to four years or until the individual turns 25 and is no longer considered a  youth.  </a:t>
            </a:r>
          </a:p>
          <a:p>
            <a:endParaRPr lang="en-US" dirty="0"/>
          </a:p>
        </p:txBody>
      </p:sp>
      <p:pic>
        <p:nvPicPr>
          <p:cNvPr id="5" name="Picture 4" descr="Image of braid." title="Brai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504" y="5174130"/>
            <a:ext cx="9912096" cy="1367640"/>
          </a:xfrm>
          <a:prstGeom prst="rect">
            <a:avLst/>
          </a:prstGeom>
        </p:spPr>
      </p:pic>
    </p:spTree>
    <p:extLst>
      <p:ext uri="{BB962C8B-B14F-4D97-AF65-F5344CB8AC3E}">
        <p14:creationId xmlns:p14="http://schemas.microsoft.com/office/powerpoint/2010/main" val="157845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C000"/>
                </a:solidFill>
              </a:rPr>
              <a:t>Part 1: Eligibility and Planning</a:t>
            </a:r>
            <a:r>
              <a:rPr lang="en-US" dirty="0"/>
              <a:t/>
            </a:r>
            <a:br>
              <a:rPr lang="en-US" dirty="0"/>
            </a:br>
            <a:endParaRPr lang="en-US" dirty="0"/>
          </a:p>
        </p:txBody>
      </p:sp>
      <p:sp>
        <p:nvSpPr>
          <p:cNvPr id="4" name="Content Placeholder 3"/>
          <p:cNvSpPr>
            <a:spLocks noGrp="1"/>
          </p:cNvSpPr>
          <p:nvPr>
            <p:ph idx="1"/>
          </p:nvPr>
        </p:nvSpPr>
        <p:spPr>
          <a:xfrm>
            <a:off x="1295400" y="2495774"/>
            <a:ext cx="9601200" cy="3722146"/>
          </a:xfrm>
        </p:spPr>
        <p:txBody>
          <a:bodyPr>
            <a:normAutofit/>
          </a:bodyPr>
          <a:lstStyle/>
          <a:p>
            <a:r>
              <a:rPr lang="en-US" sz="2800" b="1" i="1" dirty="0" smtClean="0">
                <a:solidFill>
                  <a:srgbClr val="002060"/>
                </a:solidFill>
              </a:rPr>
              <a:t>What </a:t>
            </a:r>
            <a:r>
              <a:rPr lang="en-US" sz="2800" b="1" i="1" dirty="0">
                <a:solidFill>
                  <a:srgbClr val="002060"/>
                </a:solidFill>
              </a:rPr>
              <a:t>VR Does: </a:t>
            </a:r>
            <a:r>
              <a:rPr lang="en-US" sz="2800" dirty="0" smtClean="0">
                <a:solidFill>
                  <a:srgbClr val="002060"/>
                </a:solidFill>
              </a:rPr>
              <a:t>Provides </a:t>
            </a:r>
            <a:r>
              <a:rPr lang="en-US" sz="2800" dirty="0">
                <a:solidFill>
                  <a:srgbClr val="002060"/>
                </a:solidFill>
              </a:rPr>
              <a:t>counseling and guidance, arranges for assessment, develops </a:t>
            </a:r>
            <a:r>
              <a:rPr lang="en-US" sz="2800" dirty="0" smtClean="0">
                <a:solidFill>
                  <a:srgbClr val="002060"/>
                </a:solidFill>
              </a:rPr>
              <a:t>plan.  Source for ongoing support should be identified as part of plan</a:t>
            </a:r>
            <a:endParaRPr lang="en-US" sz="2800" dirty="0">
              <a:solidFill>
                <a:srgbClr val="002060"/>
              </a:solidFill>
            </a:endParaRPr>
          </a:p>
          <a:p>
            <a:r>
              <a:rPr lang="en-US" sz="2800" b="1" i="1" dirty="0">
                <a:solidFill>
                  <a:srgbClr val="002060"/>
                </a:solidFill>
              </a:rPr>
              <a:t>Payment</a:t>
            </a:r>
            <a:r>
              <a:rPr lang="en-US" sz="2800" b="1" i="1" dirty="0" smtClean="0">
                <a:solidFill>
                  <a:srgbClr val="002060"/>
                </a:solidFill>
              </a:rPr>
              <a:t>: </a:t>
            </a:r>
            <a:r>
              <a:rPr lang="en-US" sz="2800" dirty="0" smtClean="0">
                <a:solidFill>
                  <a:srgbClr val="002060"/>
                </a:solidFill>
              </a:rPr>
              <a:t>Paid </a:t>
            </a:r>
            <a:r>
              <a:rPr lang="en-US" sz="2800" dirty="0">
                <a:solidFill>
                  <a:srgbClr val="002060"/>
                </a:solidFill>
              </a:rPr>
              <a:t>for by VR General Program funds</a:t>
            </a:r>
          </a:p>
          <a:p>
            <a:r>
              <a:rPr lang="en-US" sz="2800" b="1" i="1" dirty="0" smtClean="0">
                <a:solidFill>
                  <a:srgbClr val="002060"/>
                </a:solidFill>
              </a:rPr>
              <a:t>Service Partners: </a:t>
            </a:r>
            <a:r>
              <a:rPr lang="en-US" sz="2800" dirty="0" smtClean="0">
                <a:solidFill>
                  <a:srgbClr val="002060"/>
                </a:solidFill>
              </a:rPr>
              <a:t>CRP </a:t>
            </a:r>
            <a:r>
              <a:rPr lang="en-US" sz="2800" dirty="0">
                <a:solidFill>
                  <a:srgbClr val="002060"/>
                </a:solidFill>
              </a:rPr>
              <a:t>might be involved in assessment to help plan development</a:t>
            </a:r>
          </a:p>
          <a:p>
            <a:endParaRPr lang="en-US" dirty="0"/>
          </a:p>
        </p:txBody>
      </p:sp>
    </p:spTree>
    <p:extLst>
      <p:ext uri="{BB962C8B-B14F-4D97-AF65-F5344CB8AC3E}">
        <p14:creationId xmlns:p14="http://schemas.microsoft.com/office/powerpoint/2010/main" val="100799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C000"/>
                </a:solidFill>
              </a:rPr>
              <a:t>Part </a:t>
            </a:r>
            <a:r>
              <a:rPr lang="en-US" dirty="0" smtClean="0">
                <a:solidFill>
                  <a:srgbClr val="FFC000"/>
                </a:solidFill>
              </a:rPr>
              <a:t>2: Intensive Skills Training and Support - 1</a:t>
            </a:r>
            <a:r>
              <a:rPr lang="en-US" dirty="0"/>
              <a:t/>
            </a:r>
            <a:br>
              <a:rPr lang="en-US" dirty="0"/>
            </a:br>
            <a:endParaRPr lang="en-US" dirty="0"/>
          </a:p>
        </p:txBody>
      </p:sp>
      <p:sp>
        <p:nvSpPr>
          <p:cNvPr id="4" name="Content Placeholder 3"/>
          <p:cNvSpPr>
            <a:spLocks noGrp="1"/>
          </p:cNvSpPr>
          <p:nvPr>
            <p:ph idx="1"/>
          </p:nvPr>
        </p:nvSpPr>
        <p:spPr>
          <a:xfrm>
            <a:off x="1295400" y="1874520"/>
            <a:ext cx="9601200" cy="4343400"/>
          </a:xfrm>
        </p:spPr>
        <p:txBody>
          <a:bodyPr>
            <a:normAutofit fontScale="92500"/>
          </a:bodyPr>
          <a:lstStyle/>
          <a:p>
            <a:r>
              <a:rPr lang="en-US" sz="2800" b="1" i="1" dirty="0" smtClean="0">
                <a:solidFill>
                  <a:srgbClr val="002060"/>
                </a:solidFill>
              </a:rPr>
              <a:t>What VR Does: </a:t>
            </a:r>
            <a:r>
              <a:rPr lang="en-US" sz="2800" dirty="0" smtClean="0">
                <a:solidFill>
                  <a:srgbClr val="002060"/>
                </a:solidFill>
              </a:rPr>
              <a:t>Oversees authorized services, tracks achievement of plan.  </a:t>
            </a:r>
          </a:p>
          <a:p>
            <a:r>
              <a:rPr lang="en-US" sz="2800" b="1" i="1" dirty="0" smtClean="0">
                <a:solidFill>
                  <a:srgbClr val="002060"/>
                </a:solidFill>
              </a:rPr>
              <a:t>Payment: </a:t>
            </a:r>
            <a:r>
              <a:rPr lang="en-US" sz="2800" dirty="0">
                <a:solidFill>
                  <a:srgbClr val="002060"/>
                </a:solidFill>
              </a:rPr>
              <a:t>Paid for by VR for up to 24 months (with possible extension as needed) or until stability is achieved. VR can pay out of SE funds as long as services are provided </a:t>
            </a:r>
            <a:r>
              <a:rPr lang="en-US" sz="2800" u="sng" dirty="0">
                <a:solidFill>
                  <a:srgbClr val="002060"/>
                </a:solidFill>
              </a:rPr>
              <a:t>after</a:t>
            </a:r>
            <a:r>
              <a:rPr lang="en-US" sz="2800" dirty="0">
                <a:solidFill>
                  <a:srgbClr val="002060"/>
                </a:solidFill>
              </a:rPr>
              <a:t> the individual starts work</a:t>
            </a:r>
          </a:p>
          <a:p>
            <a:r>
              <a:rPr lang="en-US" sz="2800" b="1" i="1" dirty="0" smtClean="0">
                <a:solidFill>
                  <a:srgbClr val="002060"/>
                </a:solidFill>
              </a:rPr>
              <a:t>Service Partners: </a:t>
            </a:r>
            <a:r>
              <a:rPr lang="en-US" sz="2800" dirty="0">
                <a:solidFill>
                  <a:srgbClr val="002060"/>
                </a:solidFill>
              </a:rPr>
              <a:t>Services usually provided by a CRP, MH Center, etc</a:t>
            </a:r>
            <a:r>
              <a:rPr lang="en-US" sz="2800" dirty="0" smtClean="0">
                <a:solidFill>
                  <a:srgbClr val="002060"/>
                </a:solidFill>
              </a:rPr>
              <a:t>.  Services </a:t>
            </a:r>
            <a:r>
              <a:rPr lang="en-US" sz="2800" dirty="0">
                <a:solidFill>
                  <a:srgbClr val="002060"/>
                </a:solidFill>
              </a:rPr>
              <a:t>typically provided on the job, but may be provided off-site (at the request of the individual)</a:t>
            </a:r>
          </a:p>
          <a:p>
            <a:r>
              <a:rPr lang="en-US" sz="2800" b="1" i="1" dirty="0" smtClean="0">
                <a:solidFill>
                  <a:srgbClr val="002060"/>
                </a:solidFill>
              </a:rPr>
              <a:t>Duration: </a:t>
            </a:r>
            <a:r>
              <a:rPr lang="en-US" sz="2800" dirty="0" smtClean="0">
                <a:solidFill>
                  <a:srgbClr val="002060"/>
                </a:solidFill>
              </a:rPr>
              <a:t>Time limited</a:t>
            </a:r>
            <a:endParaRPr lang="en-US" sz="2800" dirty="0">
              <a:solidFill>
                <a:srgbClr val="002060"/>
              </a:solidFill>
            </a:endParaRPr>
          </a:p>
          <a:p>
            <a:endParaRPr lang="en-US" dirty="0"/>
          </a:p>
        </p:txBody>
      </p:sp>
    </p:spTree>
    <p:extLst>
      <p:ext uri="{BB962C8B-B14F-4D97-AF65-F5344CB8AC3E}">
        <p14:creationId xmlns:p14="http://schemas.microsoft.com/office/powerpoint/2010/main" val="213717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956310" y="205740"/>
            <a:ext cx="8860790" cy="1143000"/>
          </a:xfrm>
        </p:spPr>
        <p:txBody>
          <a:bodyPr>
            <a:normAutofit/>
          </a:bodyPr>
          <a:lstStyle/>
          <a:p>
            <a:r>
              <a:rPr lang="en-US" dirty="0">
                <a:solidFill>
                  <a:srgbClr val="FFC000"/>
                </a:solidFill>
              </a:rPr>
              <a:t>Part 2</a:t>
            </a:r>
            <a:r>
              <a:rPr lang="en-US" dirty="0" smtClean="0">
                <a:solidFill>
                  <a:srgbClr val="FFC000"/>
                </a:solidFill>
              </a:rPr>
              <a:t>: Intensive Skills Training and Support - 2</a:t>
            </a:r>
            <a:endParaRPr lang="en-US" dirty="0">
              <a:solidFill>
                <a:srgbClr val="FFC000"/>
              </a:solidFill>
            </a:endParaRPr>
          </a:p>
        </p:txBody>
      </p:sp>
      <p:sp>
        <p:nvSpPr>
          <p:cNvPr id="5" name="Content Placeholder 4"/>
          <p:cNvSpPr>
            <a:spLocks noGrp="1"/>
          </p:cNvSpPr>
          <p:nvPr>
            <p:ph sz="half" idx="1"/>
          </p:nvPr>
        </p:nvSpPr>
        <p:spPr>
          <a:xfrm>
            <a:off x="525780" y="2259106"/>
            <a:ext cx="6143244" cy="4409917"/>
          </a:xfrm>
        </p:spPr>
        <p:txBody>
          <a:bodyPr>
            <a:normAutofit/>
          </a:bodyPr>
          <a:lstStyle/>
          <a:p>
            <a:pPr lvl="1"/>
            <a:r>
              <a:rPr lang="en-US" sz="2400" dirty="0" smtClean="0">
                <a:solidFill>
                  <a:srgbClr val="002060"/>
                </a:solidFill>
              </a:rPr>
              <a:t>Services may include:</a:t>
            </a:r>
            <a:endParaRPr lang="en-US" sz="2400" b="1" dirty="0" smtClean="0">
              <a:solidFill>
                <a:srgbClr val="002060"/>
              </a:solidFill>
            </a:endParaRPr>
          </a:p>
          <a:p>
            <a:pPr lvl="2"/>
            <a:r>
              <a:rPr lang="en-US" sz="2200" dirty="0" smtClean="0">
                <a:solidFill>
                  <a:srgbClr val="002060"/>
                </a:solidFill>
              </a:rPr>
              <a:t>Identify work goal and support needs</a:t>
            </a:r>
          </a:p>
          <a:p>
            <a:pPr lvl="2"/>
            <a:r>
              <a:rPr lang="en-US" sz="2200" dirty="0" smtClean="0">
                <a:solidFill>
                  <a:srgbClr val="002060"/>
                </a:solidFill>
              </a:rPr>
              <a:t>Secure and stabilize competitive job</a:t>
            </a:r>
          </a:p>
          <a:p>
            <a:pPr lvl="2"/>
            <a:r>
              <a:rPr lang="en-US" sz="2200" dirty="0" smtClean="0">
                <a:solidFill>
                  <a:srgbClr val="002060"/>
                </a:solidFill>
              </a:rPr>
              <a:t>Develop productivity acceptable to employer</a:t>
            </a:r>
          </a:p>
          <a:p>
            <a:pPr lvl="2"/>
            <a:r>
              <a:rPr lang="en-US" sz="2200" dirty="0" smtClean="0">
                <a:solidFill>
                  <a:srgbClr val="002060"/>
                </a:solidFill>
              </a:rPr>
              <a:t>Support adjustment to workplace and culture</a:t>
            </a:r>
          </a:p>
          <a:p>
            <a:pPr lvl="2"/>
            <a:r>
              <a:rPr lang="en-US" sz="2200" dirty="0" smtClean="0">
                <a:solidFill>
                  <a:srgbClr val="002060"/>
                </a:solidFill>
              </a:rPr>
              <a:t>Develop coworker and community supports (including “natural” supports)</a:t>
            </a:r>
            <a:endParaRPr lang="en-US" sz="2200" dirty="0">
              <a:solidFill>
                <a:srgbClr val="002060"/>
              </a:solidFill>
            </a:endParaRPr>
          </a:p>
        </p:txBody>
      </p:sp>
      <p:pic>
        <p:nvPicPr>
          <p:cNvPr id="13" name="Picture 3" descr="Line drawing of machinery parts being assembled" title="Machin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2133601"/>
            <a:ext cx="3319611"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9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29185" y="130437"/>
            <a:ext cx="8771890" cy="1143000"/>
          </a:xfrm>
        </p:spPr>
        <p:txBody>
          <a:bodyPr>
            <a:normAutofit/>
          </a:bodyPr>
          <a:lstStyle/>
          <a:p>
            <a:r>
              <a:rPr lang="en-US" dirty="0">
                <a:solidFill>
                  <a:srgbClr val="FFC000"/>
                </a:solidFill>
              </a:rPr>
              <a:t>Part 2: </a:t>
            </a:r>
            <a:r>
              <a:rPr lang="en-US" dirty="0" smtClean="0">
                <a:solidFill>
                  <a:srgbClr val="FFC000"/>
                </a:solidFill>
              </a:rPr>
              <a:t>Intensive </a:t>
            </a:r>
            <a:r>
              <a:rPr lang="en-US" dirty="0">
                <a:solidFill>
                  <a:srgbClr val="FFC000"/>
                </a:solidFill>
              </a:rPr>
              <a:t>Skills </a:t>
            </a:r>
            <a:r>
              <a:rPr lang="en-US" dirty="0" smtClean="0">
                <a:solidFill>
                  <a:srgbClr val="FFC000"/>
                </a:solidFill>
              </a:rPr>
              <a:t>Training</a:t>
            </a:r>
            <a:r>
              <a:rPr lang="en-US" dirty="0">
                <a:solidFill>
                  <a:srgbClr val="FFC000"/>
                </a:solidFill>
              </a:rPr>
              <a:t> </a:t>
            </a:r>
            <a:r>
              <a:rPr lang="en-US" dirty="0" smtClean="0">
                <a:solidFill>
                  <a:srgbClr val="FFC000"/>
                </a:solidFill>
              </a:rPr>
              <a:t>and Support - 3</a:t>
            </a:r>
            <a:endParaRPr lang="en-US" dirty="0">
              <a:solidFill>
                <a:srgbClr val="FFC000"/>
              </a:solidFill>
            </a:endParaRPr>
          </a:p>
        </p:txBody>
      </p:sp>
      <p:sp>
        <p:nvSpPr>
          <p:cNvPr id="5" name="Content Placeholder 4"/>
          <p:cNvSpPr>
            <a:spLocks noGrp="1"/>
          </p:cNvSpPr>
          <p:nvPr>
            <p:ph sz="half" idx="1"/>
          </p:nvPr>
        </p:nvSpPr>
        <p:spPr>
          <a:xfrm>
            <a:off x="552283" y="2133600"/>
            <a:ext cx="11100163" cy="4724400"/>
          </a:xfrm>
        </p:spPr>
        <p:txBody>
          <a:bodyPr>
            <a:normAutofit/>
          </a:bodyPr>
          <a:lstStyle/>
          <a:p>
            <a:pPr marL="0" indent="0">
              <a:buNone/>
            </a:pPr>
            <a:r>
              <a:rPr lang="en-US" dirty="0" smtClean="0">
                <a:solidFill>
                  <a:srgbClr val="002060"/>
                </a:solidFill>
              </a:rPr>
              <a:t>We know not </a:t>
            </a:r>
            <a:r>
              <a:rPr lang="en-US" dirty="0">
                <a:solidFill>
                  <a:srgbClr val="002060"/>
                </a:solidFill>
              </a:rPr>
              <a:t>everyone is going to need all these services.  Some people may be able to find their own job; others may need lots and lots of help. </a:t>
            </a:r>
            <a:endParaRPr lang="en-US" dirty="0" smtClean="0">
              <a:solidFill>
                <a:srgbClr val="002060"/>
              </a:solidFill>
            </a:endParaRPr>
          </a:p>
          <a:p>
            <a:pPr marL="0" indent="0">
              <a:buNone/>
            </a:pPr>
            <a:r>
              <a:rPr lang="en-US" dirty="0" smtClean="0">
                <a:solidFill>
                  <a:srgbClr val="002060"/>
                </a:solidFill>
              </a:rPr>
              <a:t>Some </a:t>
            </a:r>
            <a:r>
              <a:rPr lang="en-US" dirty="0">
                <a:solidFill>
                  <a:srgbClr val="002060"/>
                </a:solidFill>
              </a:rPr>
              <a:t>people </a:t>
            </a:r>
            <a:r>
              <a:rPr lang="en-US" dirty="0" smtClean="0">
                <a:solidFill>
                  <a:srgbClr val="002060"/>
                </a:solidFill>
              </a:rPr>
              <a:t>don’t </a:t>
            </a:r>
            <a:r>
              <a:rPr lang="en-US" dirty="0">
                <a:solidFill>
                  <a:srgbClr val="002060"/>
                </a:solidFill>
              </a:rPr>
              <a:t>need much help adjusting to the workplace culture and developing relationships with others on the job, while in other cases there may need to be a lot of modeling, skill development, and educating others in the </a:t>
            </a:r>
            <a:r>
              <a:rPr lang="en-US" dirty="0" smtClean="0">
                <a:solidFill>
                  <a:srgbClr val="002060"/>
                </a:solidFill>
              </a:rPr>
              <a:t>workplace</a:t>
            </a:r>
          </a:p>
          <a:p>
            <a:pPr marL="0" indent="0">
              <a:buNone/>
            </a:pPr>
            <a:r>
              <a:rPr lang="en-US" dirty="0" smtClean="0">
                <a:solidFill>
                  <a:srgbClr val="002060"/>
                </a:solidFill>
              </a:rPr>
              <a:t>WIOA states </a:t>
            </a:r>
            <a:r>
              <a:rPr lang="en-US" dirty="0">
                <a:solidFill>
                  <a:srgbClr val="002060"/>
                </a:solidFill>
              </a:rPr>
              <a:t>that this time period where VR is </a:t>
            </a:r>
            <a:r>
              <a:rPr lang="en-US" dirty="0" smtClean="0">
                <a:solidFill>
                  <a:srgbClr val="002060"/>
                </a:solidFill>
              </a:rPr>
              <a:t>paying for </a:t>
            </a:r>
            <a:r>
              <a:rPr lang="en-US" dirty="0">
                <a:solidFill>
                  <a:srgbClr val="002060"/>
                </a:solidFill>
              </a:rPr>
              <a:t>services should not extend beyond 24 months “except that period may be extended, if necessary, in order to achieve the employment outcome.”  This makes it very important for VR agencies to have clear agreements with </a:t>
            </a:r>
            <a:r>
              <a:rPr lang="en-US" dirty="0" smtClean="0">
                <a:solidFill>
                  <a:srgbClr val="002060"/>
                </a:solidFill>
              </a:rPr>
              <a:t>other state agencies </a:t>
            </a:r>
            <a:r>
              <a:rPr lang="en-US" dirty="0">
                <a:solidFill>
                  <a:srgbClr val="002060"/>
                </a:solidFill>
              </a:rPr>
              <a:t>that typically fund </a:t>
            </a:r>
            <a:r>
              <a:rPr lang="en-US" dirty="0" smtClean="0">
                <a:solidFill>
                  <a:srgbClr val="002060"/>
                </a:solidFill>
              </a:rPr>
              <a:t>the ongoing support following stability.</a:t>
            </a:r>
            <a:endParaRPr lang="en-US"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35763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7911662" cy="1036850"/>
          </a:xfrm>
        </p:spPr>
        <p:txBody>
          <a:bodyPr/>
          <a:lstStyle/>
          <a:p>
            <a:r>
              <a:rPr lang="en-US" dirty="0" smtClean="0">
                <a:solidFill>
                  <a:srgbClr val="FFC000"/>
                </a:solidFill>
              </a:rPr>
              <a:t>Indicators of stabilization and </a:t>
            </a:r>
            <a:br>
              <a:rPr lang="en-US" dirty="0" smtClean="0">
                <a:solidFill>
                  <a:srgbClr val="FFC000"/>
                </a:solidFill>
              </a:rPr>
            </a:br>
            <a:r>
              <a:rPr lang="en-US" dirty="0" smtClean="0">
                <a:solidFill>
                  <a:srgbClr val="FFC000"/>
                </a:solidFill>
              </a:rPr>
              <a:t>transition to extended services</a:t>
            </a:r>
            <a:endParaRPr lang="en-US" dirty="0">
              <a:solidFill>
                <a:srgbClr val="FFC000"/>
              </a:solidFill>
            </a:endParaRPr>
          </a:p>
        </p:txBody>
      </p:sp>
      <p:sp>
        <p:nvSpPr>
          <p:cNvPr id="5" name="Content Placeholder 4"/>
          <p:cNvSpPr>
            <a:spLocks noGrp="1"/>
          </p:cNvSpPr>
          <p:nvPr>
            <p:ph idx="1"/>
          </p:nvPr>
        </p:nvSpPr>
        <p:spPr>
          <a:xfrm>
            <a:off x="788276" y="1828800"/>
            <a:ext cx="10108324" cy="4761186"/>
          </a:xfrm>
        </p:spPr>
        <p:txBody>
          <a:bodyPr>
            <a:normAutofit lnSpcReduction="10000"/>
          </a:bodyPr>
          <a:lstStyle/>
          <a:p>
            <a:pPr marL="0" indent="0">
              <a:buNone/>
            </a:pPr>
            <a:r>
              <a:rPr lang="en-US" dirty="0" smtClean="0">
                <a:solidFill>
                  <a:srgbClr val="002060"/>
                </a:solidFill>
              </a:rPr>
              <a:t>When intensive skills training and support are completed and the new employee is stable on the job, the VR counselor, participant, and CRP or VR placement staff should agree on a transition to extended services.  Issues to consider include:</a:t>
            </a:r>
          </a:p>
          <a:p>
            <a:pPr marL="630238" indent="-577850">
              <a:buFont typeface="Wingdings" panose="05000000000000000000" pitchFamily="2" charset="2"/>
              <a:buChar char="q"/>
            </a:pPr>
            <a:r>
              <a:rPr lang="en-US" dirty="0" smtClean="0">
                <a:solidFill>
                  <a:srgbClr val="002060"/>
                </a:solidFill>
              </a:rPr>
              <a:t>Has the individual reached a maximum level of work performance in a competitive integrated employment setting?</a:t>
            </a:r>
          </a:p>
          <a:p>
            <a:pPr marL="630238" indent="-577850">
              <a:buFont typeface="Wingdings" panose="05000000000000000000" pitchFamily="2" charset="2"/>
              <a:buChar char="q"/>
            </a:pPr>
            <a:r>
              <a:rPr lang="en-US" dirty="0" smtClean="0">
                <a:solidFill>
                  <a:srgbClr val="002060"/>
                </a:solidFill>
              </a:rPr>
              <a:t>Has the agreed-upon hourly work goal been reached?</a:t>
            </a:r>
          </a:p>
          <a:p>
            <a:pPr marL="630238" indent="-577850">
              <a:buFont typeface="Wingdings" panose="05000000000000000000" pitchFamily="2" charset="2"/>
              <a:buChar char="q"/>
            </a:pPr>
            <a:r>
              <a:rPr lang="en-US" dirty="0" smtClean="0">
                <a:solidFill>
                  <a:srgbClr val="002060"/>
                </a:solidFill>
              </a:rPr>
              <a:t>Has job coaching and other follow along services decreased to a level necessary to maintain the individual in employment?</a:t>
            </a:r>
          </a:p>
          <a:p>
            <a:pPr marL="52388" indent="0">
              <a:buNone/>
            </a:pPr>
            <a:r>
              <a:rPr lang="en-US" dirty="0" smtClean="0">
                <a:solidFill>
                  <a:srgbClr val="002060"/>
                </a:solidFill>
              </a:rPr>
              <a:t>Once the transition to extended services has taken place, the VR case starts moving toward a successful closure (usually after 90 more days of stable employment).</a:t>
            </a:r>
            <a:endParaRPr lang="en-US" dirty="0">
              <a:solidFill>
                <a:srgbClr val="002060"/>
              </a:solidFill>
            </a:endParaRPr>
          </a:p>
        </p:txBody>
      </p:sp>
    </p:spTree>
    <p:extLst>
      <p:ext uri="{BB962C8B-B14F-4D97-AF65-F5344CB8AC3E}">
        <p14:creationId xmlns:p14="http://schemas.microsoft.com/office/powerpoint/2010/main" val="145251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C000"/>
                </a:solidFill>
              </a:rPr>
              <a:t>Part </a:t>
            </a:r>
            <a:r>
              <a:rPr lang="en-US" dirty="0" smtClean="0">
                <a:solidFill>
                  <a:srgbClr val="FFC000"/>
                </a:solidFill>
              </a:rPr>
              <a:t>3: Extended Services</a:t>
            </a:r>
            <a:r>
              <a:rPr lang="en-US" dirty="0"/>
              <a:t/>
            </a:r>
            <a:br>
              <a:rPr lang="en-US" dirty="0"/>
            </a:br>
            <a:endParaRPr lang="en-US" dirty="0"/>
          </a:p>
        </p:txBody>
      </p:sp>
      <p:sp>
        <p:nvSpPr>
          <p:cNvPr id="4" name="Content Placeholder 3"/>
          <p:cNvSpPr>
            <a:spLocks noGrp="1"/>
          </p:cNvSpPr>
          <p:nvPr>
            <p:ph idx="1"/>
          </p:nvPr>
        </p:nvSpPr>
        <p:spPr>
          <a:xfrm>
            <a:off x="1295399" y="1874520"/>
            <a:ext cx="10269071" cy="4698402"/>
          </a:xfrm>
        </p:spPr>
        <p:txBody>
          <a:bodyPr>
            <a:normAutofit fontScale="77500" lnSpcReduction="20000"/>
          </a:bodyPr>
          <a:lstStyle/>
          <a:p>
            <a:pPr>
              <a:lnSpc>
                <a:spcPct val="120000"/>
              </a:lnSpc>
            </a:pPr>
            <a:r>
              <a:rPr lang="en-US" sz="2800" b="1" i="1" dirty="0" smtClean="0">
                <a:solidFill>
                  <a:srgbClr val="002060"/>
                </a:solidFill>
              </a:rPr>
              <a:t>What </a:t>
            </a:r>
            <a:r>
              <a:rPr lang="en-US" sz="2800" b="1" i="1" dirty="0">
                <a:solidFill>
                  <a:srgbClr val="002060"/>
                </a:solidFill>
              </a:rPr>
              <a:t>VR Does: </a:t>
            </a:r>
            <a:r>
              <a:rPr lang="en-US" sz="2800" dirty="0">
                <a:solidFill>
                  <a:srgbClr val="002060"/>
                </a:solidFill>
              </a:rPr>
              <a:t>VR closes case (usually after 90 days of stability following transition to extended support </a:t>
            </a:r>
            <a:r>
              <a:rPr lang="en-US" sz="2800" dirty="0" smtClean="0">
                <a:solidFill>
                  <a:srgbClr val="002060"/>
                </a:solidFill>
              </a:rPr>
              <a:t>services)</a:t>
            </a:r>
          </a:p>
          <a:p>
            <a:pPr>
              <a:lnSpc>
                <a:spcPct val="120000"/>
              </a:lnSpc>
            </a:pPr>
            <a:r>
              <a:rPr lang="en-US" sz="2800" b="1" i="1" dirty="0" smtClean="0">
                <a:solidFill>
                  <a:srgbClr val="002060"/>
                </a:solidFill>
              </a:rPr>
              <a:t>Payment:  </a:t>
            </a:r>
            <a:r>
              <a:rPr lang="en-US" sz="2800" dirty="0" smtClean="0">
                <a:solidFill>
                  <a:srgbClr val="002060"/>
                </a:solidFill>
              </a:rPr>
              <a:t>Extended Services are usually </a:t>
            </a:r>
            <a:r>
              <a:rPr lang="en-US" sz="2800" dirty="0">
                <a:solidFill>
                  <a:srgbClr val="002060"/>
                </a:solidFill>
              </a:rPr>
              <a:t>paid for through Medicaid Waiver or state $$ by Developmental Disabilities or Mental </a:t>
            </a:r>
            <a:r>
              <a:rPr lang="en-US" sz="2800" dirty="0" smtClean="0">
                <a:solidFill>
                  <a:srgbClr val="002060"/>
                </a:solidFill>
              </a:rPr>
              <a:t>Health.  VR </a:t>
            </a:r>
            <a:r>
              <a:rPr lang="en-US" sz="2800" dirty="0">
                <a:solidFill>
                  <a:srgbClr val="002060"/>
                </a:solidFill>
              </a:rPr>
              <a:t>may pay for up to 4 years of Extended Services for a youth under age 25 with a most significant disability</a:t>
            </a:r>
          </a:p>
          <a:p>
            <a:pPr>
              <a:lnSpc>
                <a:spcPct val="120000"/>
              </a:lnSpc>
            </a:pPr>
            <a:r>
              <a:rPr lang="en-US" sz="2800" b="1" i="1" dirty="0" smtClean="0">
                <a:solidFill>
                  <a:srgbClr val="002060"/>
                </a:solidFill>
              </a:rPr>
              <a:t>Service Partners: </a:t>
            </a:r>
            <a:r>
              <a:rPr lang="en-US" sz="2800" dirty="0">
                <a:solidFill>
                  <a:srgbClr val="002060"/>
                </a:solidFill>
              </a:rPr>
              <a:t>Services </a:t>
            </a:r>
            <a:r>
              <a:rPr lang="en-US" sz="2800" dirty="0" smtClean="0">
                <a:solidFill>
                  <a:srgbClr val="002060"/>
                </a:solidFill>
              </a:rPr>
              <a:t>are usually </a:t>
            </a:r>
            <a:r>
              <a:rPr lang="en-US" sz="2800" dirty="0">
                <a:solidFill>
                  <a:srgbClr val="002060"/>
                </a:solidFill>
              </a:rPr>
              <a:t>provided by CRP, MH Center, etc. Sometimes natural supports, family supports or WRAP plans </a:t>
            </a:r>
            <a:r>
              <a:rPr lang="en-US" sz="2800" dirty="0" smtClean="0">
                <a:solidFill>
                  <a:srgbClr val="002060"/>
                </a:solidFill>
              </a:rPr>
              <a:t>(</a:t>
            </a:r>
            <a:r>
              <a:rPr lang="en-US" sz="2800" dirty="0" smtClean="0">
                <a:solidFill>
                  <a:srgbClr val="002060"/>
                </a:solidFill>
                <a:hlinkClick r:id="rId3"/>
              </a:rPr>
              <a:t>Wrap Plan Description</a:t>
            </a:r>
            <a:r>
              <a:rPr lang="en-US" sz="2800" dirty="0" smtClean="0">
                <a:solidFill>
                  <a:srgbClr val="002060"/>
                </a:solidFill>
              </a:rPr>
              <a:t>) can </a:t>
            </a:r>
            <a:r>
              <a:rPr lang="en-US" sz="2800" dirty="0">
                <a:solidFill>
                  <a:srgbClr val="002060"/>
                </a:solidFill>
              </a:rPr>
              <a:t>be used instead of paid </a:t>
            </a:r>
            <a:r>
              <a:rPr lang="en-US" sz="2800" dirty="0" smtClean="0">
                <a:solidFill>
                  <a:srgbClr val="002060"/>
                </a:solidFill>
              </a:rPr>
              <a:t>services</a:t>
            </a:r>
            <a:endParaRPr lang="en-US" sz="2800" b="1" dirty="0">
              <a:solidFill>
                <a:srgbClr val="002060"/>
              </a:solidFill>
            </a:endParaRPr>
          </a:p>
          <a:p>
            <a:pPr>
              <a:lnSpc>
                <a:spcPct val="120000"/>
              </a:lnSpc>
            </a:pPr>
            <a:r>
              <a:rPr lang="en-US" sz="2800" b="1" i="1" dirty="0" smtClean="0">
                <a:solidFill>
                  <a:srgbClr val="002060"/>
                </a:solidFill>
              </a:rPr>
              <a:t>Duration: </a:t>
            </a:r>
            <a:r>
              <a:rPr lang="en-US" sz="2800" dirty="0" smtClean="0">
                <a:solidFill>
                  <a:srgbClr val="002060"/>
                </a:solidFill>
              </a:rPr>
              <a:t>Generally not time limited when paid for by DD or MH; limited to four years or until age 25 when paid for by VR</a:t>
            </a:r>
            <a:endParaRPr lang="en-US" sz="2800"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82387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3900" y="127001"/>
            <a:ext cx="8458200" cy="1676400"/>
          </a:xfrm>
        </p:spPr>
        <p:txBody>
          <a:bodyPr>
            <a:normAutofit/>
          </a:bodyPr>
          <a:lstStyle/>
          <a:p>
            <a:r>
              <a:rPr lang="en-US" dirty="0">
                <a:solidFill>
                  <a:srgbClr val="FFC000"/>
                </a:solidFill>
              </a:rPr>
              <a:t>Part </a:t>
            </a:r>
            <a:r>
              <a:rPr lang="en-US" dirty="0" smtClean="0">
                <a:solidFill>
                  <a:srgbClr val="FFC000"/>
                </a:solidFill>
              </a:rPr>
              <a:t>3: Extended Services are typically </a:t>
            </a:r>
            <a:r>
              <a:rPr lang="en-US" dirty="0">
                <a:solidFill>
                  <a:srgbClr val="FFC000"/>
                </a:solidFill>
              </a:rPr>
              <a:t>paid for by Medicaid </a:t>
            </a:r>
            <a:r>
              <a:rPr lang="en-US" dirty="0" smtClean="0">
                <a:solidFill>
                  <a:srgbClr val="FFC000"/>
                </a:solidFill>
              </a:rPr>
              <a:t>waivers </a:t>
            </a:r>
            <a:r>
              <a:rPr lang="en-US" dirty="0">
                <a:solidFill>
                  <a:srgbClr val="FFC000"/>
                </a:solidFill>
              </a:rPr>
              <a:t>or state </a:t>
            </a:r>
            <a:r>
              <a:rPr lang="en-US" dirty="0" smtClean="0">
                <a:solidFill>
                  <a:srgbClr val="FFC000"/>
                </a:solidFill>
              </a:rPr>
              <a:t>funds*</a:t>
            </a:r>
            <a:r>
              <a:rPr lang="en-US" dirty="0"/>
              <a:t/>
            </a:r>
            <a:br>
              <a:rPr lang="en-US" dirty="0"/>
            </a:br>
            <a:endParaRPr lang="en-US" dirty="0"/>
          </a:p>
        </p:txBody>
      </p:sp>
      <p:sp>
        <p:nvSpPr>
          <p:cNvPr id="6" name="Content Placeholder 5"/>
          <p:cNvSpPr>
            <a:spLocks noGrp="1"/>
          </p:cNvSpPr>
          <p:nvPr>
            <p:ph sz="half" idx="1"/>
          </p:nvPr>
        </p:nvSpPr>
        <p:spPr>
          <a:xfrm>
            <a:off x="3291841" y="1803401"/>
            <a:ext cx="8180832" cy="3839753"/>
          </a:xfrm>
        </p:spPr>
        <p:txBody>
          <a:bodyPr>
            <a:normAutofit/>
          </a:bodyPr>
          <a:lstStyle/>
          <a:p>
            <a:pPr marL="320040" lvl="1" indent="0">
              <a:spcBef>
                <a:spcPts val="1200"/>
              </a:spcBef>
              <a:buNone/>
            </a:pPr>
            <a:r>
              <a:rPr lang="en-US" sz="2400" dirty="0" smtClean="0">
                <a:solidFill>
                  <a:srgbClr val="002060"/>
                </a:solidFill>
              </a:rPr>
              <a:t>The source of extended services needs to be included in the IPE – by definition the person NEEDS long-term support, so where is it going to come from?  Extended services may include:</a:t>
            </a:r>
          </a:p>
          <a:p>
            <a:pPr lvl="2">
              <a:spcBef>
                <a:spcPts val="1200"/>
              </a:spcBef>
            </a:pPr>
            <a:r>
              <a:rPr lang="en-US" sz="2200" dirty="0" smtClean="0">
                <a:solidFill>
                  <a:srgbClr val="002060"/>
                </a:solidFill>
              </a:rPr>
              <a:t>Helping the person stay employed through support, retraining, whatever else is needed</a:t>
            </a:r>
          </a:p>
          <a:p>
            <a:pPr lvl="2">
              <a:spcBef>
                <a:spcPts val="1200"/>
              </a:spcBef>
            </a:pPr>
            <a:r>
              <a:rPr lang="en-US" sz="2200" dirty="0" smtClean="0">
                <a:solidFill>
                  <a:srgbClr val="002060"/>
                </a:solidFill>
              </a:rPr>
              <a:t>Career advancement</a:t>
            </a:r>
          </a:p>
          <a:p>
            <a:pPr lvl="2">
              <a:spcBef>
                <a:spcPts val="1200"/>
              </a:spcBef>
            </a:pPr>
            <a:r>
              <a:rPr lang="en-US" sz="2200" dirty="0" smtClean="0">
                <a:solidFill>
                  <a:srgbClr val="002060"/>
                </a:solidFill>
              </a:rPr>
              <a:t>Supporting job changes if appropriate</a:t>
            </a:r>
          </a:p>
          <a:p>
            <a:pPr lvl="2">
              <a:spcBef>
                <a:spcPts val="1200"/>
              </a:spcBef>
            </a:pPr>
            <a:r>
              <a:rPr lang="en-US" sz="2200" dirty="0" smtClean="0">
                <a:solidFill>
                  <a:srgbClr val="002060"/>
                </a:solidFill>
              </a:rPr>
              <a:t>Changing support plan over time as needed</a:t>
            </a:r>
            <a:endParaRPr lang="en-US" sz="2200" dirty="0">
              <a:solidFill>
                <a:srgbClr val="002060"/>
              </a:solidFill>
            </a:endParaRPr>
          </a:p>
        </p:txBody>
      </p:sp>
      <p:pic>
        <p:nvPicPr>
          <p:cNvPr id="3078" name="Picture 6" descr="Clip art of a man sitting in a recycling bin reading a book titled &quot;Career - Recycle Yourself&quot;" title="Recycle yoursel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39984"/>
            <a:ext cx="3337560" cy="25031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23900" y="5812970"/>
            <a:ext cx="10748772" cy="646331"/>
          </a:xfrm>
          <a:prstGeom prst="rect">
            <a:avLst/>
          </a:prstGeom>
          <a:noFill/>
          <a:ln>
            <a:solidFill>
              <a:schemeClr val="accent1"/>
            </a:solidFill>
          </a:ln>
        </p:spPr>
        <p:txBody>
          <a:bodyPr wrap="square" rtlCol="0">
            <a:spAutoFit/>
          </a:bodyPr>
          <a:lstStyle/>
          <a:p>
            <a:pPr algn="ctr"/>
            <a:r>
              <a:rPr lang="en-US" b="1" dirty="0" smtClean="0">
                <a:solidFill>
                  <a:schemeClr val="tx2">
                    <a:lumMod val="50000"/>
                  </a:schemeClr>
                </a:solidFill>
              </a:rPr>
              <a:t>* remember, VR SE funds can be used to pay for up to four years of Extended Services for youth under the age of 25 with the most significant disabilities!</a:t>
            </a:r>
            <a:endParaRPr lang="en-US" b="1" dirty="0">
              <a:solidFill>
                <a:schemeClr val="tx2">
                  <a:lumMod val="50000"/>
                </a:schemeClr>
              </a:solidFill>
            </a:endParaRPr>
          </a:p>
        </p:txBody>
      </p:sp>
    </p:spTree>
    <p:extLst>
      <p:ext uri="{BB962C8B-B14F-4D97-AF65-F5344CB8AC3E}">
        <p14:creationId xmlns:p14="http://schemas.microsoft.com/office/powerpoint/2010/main" val="315805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00" y="255134"/>
            <a:ext cx="8446008" cy="1036850"/>
          </a:xfrm>
        </p:spPr>
        <p:txBody>
          <a:bodyPr/>
          <a:lstStyle/>
          <a:p>
            <a:r>
              <a:rPr lang="en-US" dirty="0" smtClean="0">
                <a:solidFill>
                  <a:srgbClr val="FFC000"/>
                </a:solidFill>
              </a:rPr>
              <a:t>VR’s Role in Supported Employment is Completed When…</a:t>
            </a:r>
            <a:endParaRPr lang="en-US" dirty="0">
              <a:solidFill>
                <a:srgbClr val="FFC000"/>
              </a:solidFill>
            </a:endParaRPr>
          </a:p>
        </p:txBody>
      </p:sp>
      <p:sp>
        <p:nvSpPr>
          <p:cNvPr id="6" name="Content Placeholder 5"/>
          <p:cNvSpPr>
            <a:spLocks noGrp="1"/>
          </p:cNvSpPr>
          <p:nvPr>
            <p:ph idx="1"/>
          </p:nvPr>
        </p:nvSpPr>
        <p:spPr>
          <a:xfrm>
            <a:off x="1295400" y="1828800"/>
            <a:ext cx="9909048" cy="4498848"/>
          </a:xfrm>
        </p:spPr>
        <p:txBody>
          <a:bodyPr>
            <a:normAutofit fontScale="92500" lnSpcReduction="10000"/>
          </a:bodyPr>
          <a:lstStyle/>
          <a:p>
            <a:r>
              <a:rPr lang="en-US" dirty="0" smtClean="0">
                <a:solidFill>
                  <a:srgbClr val="002060"/>
                </a:solidFill>
              </a:rPr>
              <a:t>The person has received up to 24 months* of VR SE services (usually job placement, training, support), </a:t>
            </a:r>
            <a:r>
              <a:rPr lang="en-US" b="1" dirty="0" smtClean="0">
                <a:solidFill>
                  <a:srgbClr val="002060"/>
                </a:solidFill>
              </a:rPr>
              <a:t>OR</a:t>
            </a:r>
          </a:p>
          <a:p>
            <a:r>
              <a:rPr lang="en-US" dirty="0" smtClean="0">
                <a:solidFill>
                  <a:srgbClr val="002060"/>
                </a:solidFill>
              </a:rPr>
              <a:t>The person has transitioned to extended support services financed by another funding source**, </a:t>
            </a:r>
            <a:r>
              <a:rPr lang="en-US" b="1" dirty="0" smtClean="0">
                <a:solidFill>
                  <a:srgbClr val="002060"/>
                </a:solidFill>
              </a:rPr>
              <a:t>AND</a:t>
            </a:r>
          </a:p>
          <a:p>
            <a:r>
              <a:rPr lang="en-US" dirty="0" smtClean="0">
                <a:solidFill>
                  <a:srgbClr val="002060"/>
                </a:solidFill>
              </a:rPr>
              <a:t>The person has achieved stability for at least 90 days after transitioning to extended support services, </a:t>
            </a:r>
            <a:r>
              <a:rPr lang="en-US" b="1" dirty="0" smtClean="0">
                <a:solidFill>
                  <a:srgbClr val="002060"/>
                </a:solidFill>
              </a:rPr>
              <a:t>AND</a:t>
            </a:r>
          </a:p>
          <a:p>
            <a:r>
              <a:rPr lang="en-US" dirty="0" smtClean="0">
                <a:solidFill>
                  <a:srgbClr val="002060"/>
                </a:solidFill>
              </a:rPr>
              <a:t>The person is in a job that matches their strengths, abilities, interests, and informed choice</a:t>
            </a:r>
          </a:p>
          <a:p>
            <a:pPr marL="0" indent="0">
              <a:buNone/>
            </a:pPr>
            <a:r>
              <a:rPr lang="en-US" dirty="0" smtClean="0">
                <a:solidFill>
                  <a:srgbClr val="002060"/>
                </a:solidFill>
              </a:rPr>
              <a:t>*or maybe longer in individual situations that merit special extenuating circumstances</a:t>
            </a:r>
          </a:p>
          <a:p>
            <a:pPr marL="0" indent="0">
              <a:buNone/>
            </a:pPr>
            <a:r>
              <a:rPr lang="en-US" dirty="0" smtClean="0">
                <a:solidFill>
                  <a:srgbClr val="002060"/>
                </a:solidFill>
              </a:rPr>
              <a:t>** or Extended Services financed by the VR agency for youth with MSD up to the age of 25</a:t>
            </a:r>
          </a:p>
        </p:txBody>
      </p:sp>
    </p:spTree>
    <p:extLst>
      <p:ext uri="{BB962C8B-B14F-4D97-AF65-F5344CB8AC3E}">
        <p14:creationId xmlns:p14="http://schemas.microsoft.com/office/powerpoint/2010/main" val="264357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What does the law say?</a:t>
            </a:r>
            <a:endParaRPr lang="en-US" dirty="0">
              <a:solidFill>
                <a:srgbClr val="FFC000"/>
              </a:solidFill>
            </a:endParaRPr>
          </a:p>
        </p:txBody>
      </p:sp>
      <p:sp>
        <p:nvSpPr>
          <p:cNvPr id="3" name="Content Placeholder 2"/>
          <p:cNvSpPr>
            <a:spLocks noGrp="1"/>
          </p:cNvSpPr>
          <p:nvPr>
            <p:ph idx="1"/>
          </p:nvPr>
        </p:nvSpPr>
        <p:spPr>
          <a:xfrm>
            <a:off x="1048512" y="1752600"/>
            <a:ext cx="10387584" cy="4648200"/>
          </a:xfrm>
        </p:spPr>
        <p:txBody>
          <a:bodyPr>
            <a:normAutofit fontScale="92500" lnSpcReduction="10000"/>
          </a:bodyPr>
          <a:lstStyle/>
          <a:p>
            <a:pPr marL="137160" indent="0">
              <a:lnSpc>
                <a:spcPct val="150000"/>
              </a:lnSpc>
              <a:spcBef>
                <a:spcPts val="1200"/>
              </a:spcBef>
              <a:buNone/>
            </a:pPr>
            <a:r>
              <a:rPr lang="en-US" sz="2800" dirty="0">
                <a:solidFill>
                  <a:srgbClr val="002060"/>
                </a:solidFill>
              </a:rPr>
              <a:t>(38) SUPPORTED EMPLOYMENT. – The term “supported employment” means competitive integrated employment, including customized employment  [or employment in an integrated work setting in which individuals are working on a short-term basis toward competitive integrated employment] that is individualized and customized consistent with the strengths, abilities, interests and informed choice of the individuals involved, for individuals with the most significant disabilities </a:t>
            </a:r>
            <a:r>
              <a:rPr lang="en-US" sz="2800" dirty="0" smtClean="0">
                <a:solidFill>
                  <a:srgbClr val="002060"/>
                </a:solidFill>
              </a:rPr>
              <a:t>…</a:t>
            </a:r>
            <a:endParaRPr lang="en-US" sz="2800"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131687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WHO does Supported Employment serve?</a:t>
            </a:r>
            <a:endParaRPr lang="en-US" dirty="0">
              <a:solidFill>
                <a:srgbClr val="FFC000"/>
              </a:solidFill>
            </a:endParaRPr>
          </a:p>
        </p:txBody>
      </p:sp>
      <p:sp>
        <p:nvSpPr>
          <p:cNvPr id="3" name="Content Placeholder 2"/>
          <p:cNvSpPr>
            <a:spLocks noGrp="1"/>
          </p:cNvSpPr>
          <p:nvPr>
            <p:ph idx="1"/>
          </p:nvPr>
        </p:nvSpPr>
        <p:spPr>
          <a:xfrm>
            <a:off x="1295400" y="1752600"/>
            <a:ext cx="10287000" cy="4648200"/>
          </a:xfrm>
        </p:spPr>
        <p:txBody>
          <a:bodyPr>
            <a:normAutofit lnSpcReduction="10000"/>
          </a:bodyPr>
          <a:lstStyle/>
          <a:p>
            <a:pPr marL="137160" indent="0">
              <a:lnSpc>
                <a:spcPct val="125000"/>
              </a:lnSpc>
              <a:spcBef>
                <a:spcPts val="0"/>
              </a:spcBef>
              <a:buNone/>
            </a:pPr>
            <a:r>
              <a:rPr lang="en-US" sz="2800" dirty="0">
                <a:solidFill>
                  <a:srgbClr val="002060"/>
                </a:solidFill>
              </a:rPr>
              <a:t>(A) (i) for whom competitive integrated employment has not historically occurred; or (ii) for whom competitive integrated employment has been interrupted or intermittent as a result of a significant disability; and </a:t>
            </a:r>
          </a:p>
          <a:p>
            <a:pPr marL="137160" indent="0">
              <a:lnSpc>
                <a:spcPct val="125000"/>
              </a:lnSpc>
              <a:spcBef>
                <a:spcPts val="0"/>
              </a:spcBef>
              <a:buNone/>
            </a:pPr>
            <a:endParaRPr lang="en-US" sz="2800" dirty="0">
              <a:solidFill>
                <a:srgbClr val="002060"/>
              </a:solidFill>
            </a:endParaRPr>
          </a:p>
          <a:p>
            <a:pPr marL="137160" indent="0">
              <a:lnSpc>
                <a:spcPct val="125000"/>
              </a:lnSpc>
              <a:spcBef>
                <a:spcPts val="0"/>
              </a:spcBef>
              <a:buNone/>
            </a:pPr>
            <a:r>
              <a:rPr lang="en-US" sz="2800" dirty="0">
                <a:solidFill>
                  <a:srgbClr val="002060"/>
                </a:solidFill>
              </a:rPr>
              <a:t>(B) who, because of the nature and severity of their disability, need intensive supported employment services and extended services after the transition described in paragraph (13) (C), in order to perform the work involved</a:t>
            </a:r>
            <a:r>
              <a:rPr lang="en-US" dirty="0">
                <a:solidFill>
                  <a:srgbClr val="002060"/>
                </a:solidFill>
              </a:rPr>
              <a:t>.</a:t>
            </a:r>
          </a:p>
          <a:p>
            <a:endParaRPr lang="en-US" dirty="0">
              <a:solidFill>
                <a:srgbClr val="002060"/>
              </a:solidFill>
            </a:endParaRPr>
          </a:p>
        </p:txBody>
      </p:sp>
    </p:spTree>
    <p:extLst>
      <p:ext uri="{BB962C8B-B14F-4D97-AF65-F5344CB8AC3E}">
        <p14:creationId xmlns:p14="http://schemas.microsoft.com/office/powerpoint/2010/main" val="158598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C000"/>
                </a:solidFill>
              </a:rPr>
              <a:t>Let’s take a closer </a:t>
            </a:r>
            <a:r>
              <a:rPr lang="en-US" dirty="0" smtClean="0">
                <a:solidFill>
                  <a:srgbClr val="FFC000"/>
                </a:solidFill>
              </a:rPr>
              <a:t>look -1</a:t>
            </a:r>
            <a:endParaRPr lang="en-US" i="1" dirty="0">
              <a:solidFill>
                <a:srgbClr val="FFC000"/>
              </a:solidFill>
            </a:endParaRPr>
          </a:p>
        </p:txBody>
      </p:sp>
      <p:sp>
        <p:nvSpPr>
          <p:cNvPr id="3" name="Content Placeholder 2"/>
          <p:cNvSpPr>
            <a:spLocks noGrp="1"/>
          </p:cNvSpPr>
          <p:nvPr>
            <p:ph idx="1"/>
          </p:nvPr>
        </p:nvSpPr>
        <p:spPr>
          <a:xfrm>
            <a:off x="670560" y="1840991"/>
            <a:ext cx="10226040" cy="4703499"/>
          </a:xfrm>
        </p:spPr>
        <p:txBody>
          <a:bodyPr>
            <a:normAutofit lnSpcReduction="10000"/>
          </a:bodyPr>
          <a:lstStyle/>
          <a:p>
            <a:pPr marL="0" indent="0">
              <a:buNone/>
            </a:pPr>
            <a:r>
              <a:rPr lang="en-US" sz="4000" b="1" dirty="0">
                <a:solidFill>
                  <a:srgbClr val="FF0000"/>
                </a:solidFill>
              </a:rPr>
              <a:t>competitive</a:t>
            </a:r>
            <a:r>
              <a:rPr lang="en-US" sz="4000" dirty="0"/>
              <a:t> </a:t>
            </a:r>
            <a:r>
              <a:rPr lang="en-US" sz="4000" b="1" dirty="0">
                <a:solidFill>
                  <a:schemeClr val="tx1">
                    <a:lumMod val="50000"/>
                  </a:schemeClr>
                </a:solidFill>
              </a:rPr>
              <a:t>integrated</a:t>
            </a:r>
            <a:r>
              <a:rPr lang="en-US" sz="4000" dirty="0"/>
              <a:t> employment</a:t>
            </a:r>
          </a:p>
          <a:p>
            <a:endParaRPr lang="en-US" sz="3200" dirty="0"/>
          </a:p>
          <a:p>
            <a:pPr lvl="1">
              <a:buFont typeface="Wingdings" panose="05000000000000000000" pitchFamily="2" charset="2"/>
              <a:buChar char="ü"/>
            </a:pPr>
            <a:r>
              <a:rPr lang="en-US" sz="2800" dirty="0" smtClean="0">
                <a:solidFill>
                  <a:srgbClr val="002060"/>
                </a:solidFill>
              </a:rPr>
              <a:t>Competitive = jobs that are open to others in the community and pay at least minimum wage</a:t>
            </a:r>
          </a:p>
          <a:p>
            <a:pPr lvl="1">
              <a:buFont typeface="Wingdings" panose="05000000000000000000" pitchFamily="2" charset="2"/>
              <a:buChar char="ü"/>
            </a:pPr>
            <a:endParaRPr lang="en-US" sz="2800" dirty="0" smtClean="0">
              <a:solidFill>
                <a:srgbClr val="002060"/>
              </a:solidFill>
            </a:endParaRPr>
          </a:p>
          <a:p>
            <a:pPr lvl="1">
              <a:buFont typeface="Wingdings" panose="05000000000000000000" pitchFamily="2" charset="2"/>
              <a:buChar char="ü"/>
            </a:pPr>
            <a:r>
              <a:rPr lang="en-US" sz="2800" dirty="0" smtClean="0">
                <a:solidFill>
                  <a:srgbClr val="002060"/>
                </a:solidFill>
              </a:rPr>
              <a:t>Integrated = working with individuals with and without disabilities, beyond those who are paid to provide services. </a:t>
            </a:r>
          </a:p>
          <a:p>
            <a:pPr lvl="1">
              <a:buFont typeface="Wingdings" panose="05000000000000000000" pitchFamily="2" charset="2"/>
              <a:buChar char="ü"/>
            </a:pPr>
            <a:endParaRPr lang="en-US" sz="2800" dirty="0" smtClean="0">
              <a:solidFill>
                <a:srgbClr val="002060"/>
              </a:solidFill>
            </a:endParaRPr>
          </a:p>
          <a:p>
            <a:pPr lvl="1">
              <a:buFont typeface="Wingdings" panose="05000000000000000000" pitchFamily="2" charset="2"/>
              <a:buChar char="ü"/>
            </a:pPr>
            <a:r>
              <a:rPr lang="en-US" sz="2800" dirty="0" smtClean="0">
                <a:solidFill>
                  <a:srgbClr val="002060"/>
                </a:solidFill>
              </a:rPr>
              <a:t>This can include customized employment as well as typical jobs</a:t>
            </a:r>
            <a:r>
              <a:rPr lang="en-US" sz="2400" dirty="0" smtClean="0">
                <a:solidFill>
                  <a:srgbClr val="002060"/>
                </a:solidFill>
              </a:rPr>
              <a:t>.</a:t>
            </a:r>
            <a:endParaRPr lang="en-US" sz="2400" dirty="0">
              <a:solidFill>
                <a:srgbClr val="002060"/>
              </a:solidFill>
            </a:endParaRPr>
          </a:p>
        </p:txBody>
      </p:sp>
    </p:spTree>
    <p:extLst>
      <p:ext uri="{BB962C8B-B14F-4D97-AF65-F5344CB8AC3E}">
        <p14:creationId xmlns:p14="http://schemas.microsoft.com/office/powerpoint/2010/main" val="378057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C000"/>
                </a:solidFill>
              </a:rPr>
              <a:t>Let’s take a closer look - 2</a:t>
            </a:r>
            <a:endParaRPr lang="en-US" dirty="0">
              <a:solidFill>
                <a:srgbClr val="FFC000"/>
              </a:solidFill>
            </a:endParaRPr>
          </a:p>
        </p:txBody>
      </p:sp>
      <p:sp>
        <p:nvSpPr>
          <p:cNvPr id="3" name="Content Placeholder 2"/>
          <p:cNvSpPr>
            <a:spLocks noGrp="1"/>
          </p:cNvSpPr>
          <p:nvPr>
            <p:ph idx="1"/>
          </p:nvPr>
        </p:nvSpPr>
        <p:spPr/>
        <p:txBody>
          <a:bodyPr>
            <a:normAutofit lnSpcReduction="10000"/>
          </a:bodyPr>
          <a:lstStyle/>
          <a:p>
            <a:pPr marL="0" indent="0">
              <a:buNone/>
            </a:pPr>
            <a:r>
              <a:rPr lang="en-US" sz="3200" i="1" dirty="0" smtClean="0">
                <a:solidFill>
                  <a:schemeClr val="tx1"/>
                </a:solidFill>
              </a:rPr>
              <a:t>competitive integrated employment</a:t>
            </a:r>
          </a:p>
          <a:p>
            <a:pPr marL="0" indent="0">
              <a:buNone/>
            </a:pPr>
            <a:endParaRPr lang="en-US" sz="3200" dirty="0"/>
          </a:p>
          <a:p>
            <a:pPr marL="0" indent="0">
              <a:buNone/>
            </a:pPr>
            <a:r>
              <a:rPr lang="en-US" sz="4000" dirty="0" smtClean="0"/>
              <a:t>that </a:t>
            </a:r>
            <a:r>
              <a:rPr lang="en-US" sz="4000" dirty="0"/>
              <a:t>is </a:t>
            </a:r>
            <a:r>
              <a:rPr lang="en-US" sz="4000" b="1" dirty="0">
                <a:solidFill>
                  <a:srgbClr val="FF6600"/>
                </a:solidFill>
              </a:rPr>
              <a:t>individualized</a:t>
            </a:r>
            <a:r>
              <a:rPr lang="en-US" sz="4000" dirty="0"/>
              <a:t> and </a:t>
            </a:r>
            <a:r>
              <a:rPr lang="en-US" sz="4000" b="1" dirty="0" smtClean="0">
                <a:solidFill>
                  <a:srgbClr val="00B050"/>
                </a:solidFill>
              </a:rPr>
              <a:t>customized</a:t>
            </a:r>
          </a:p>
          <a:p>
            <a:pPr marL="0" indent="0">
              <a:buNone/>
            </a:pPr>
            <a:r>
              <a:rPr lang="en-US" sz="4000" b="1" dirty="0" smtClean="0">
                <a:solidFill>
                  <a:srgbClr val="00B050"/>
                </a:solidFill>
              </a:rPr>
              <a:t>			</a:t>
            </a:r>
            <a:r>
              <a:rPr lang="en-US" sz="4000" i="1" dirty="0" smtClean="0">
                <a:solidFill>
                  <a:srgbClr val="002060"/>
                </a:solidFill>
              </a:rPr>
              <a:t>in other words</a:t>
            </a:r>
            <a:endParaRPr lang="en-US" sz="4000" i="1" dirty="0">
              <a:solidFill>
                <a:srgbClr val="002060"/>
              </a:solidFill>
            </a:endParaRPr>
          </a:p>
          <a:p>
            <a:pPr marL="0" indent="0">
              <a:buNone/>
            </a:pPr>
            <a:r>
              <a:rPr lang="en-US" sz="4000" b="1" dirty="0">
                <a:solidFill>
                  <a:srgbClr val="FF0000"/>
                </a:solidFill>
              </a:rPr>
              <a:t>consistent with the strengths, abilities, interests and informed choice </a:t>
            </a:r>
            <a:r>
              <a:rPr lang="en-US" sz="4000" dirty="0"/>
              <a:t>of the individuals involved</a:t>
            </a:r>
          </a:p>
          <a:p>
            <a:pPr marL="0" indent="0">
              <a:buNone/>
            </a:pPr>
            <a:endParaRPr lang="en-US" sz="4000" b="1" dirty="0">
              <a:solidFill>
                <a:srgbClr val="00B050"/>
              </a:solidFill>
            </a:endParaRPr>
          </a:p>
          <a:p>
            <a:endParaRPr lang="en-US" sz="3200" b="1" dirty="0">
              <a:solidFill>
                <a:srgbClr val="00B050"/>
              </a:solidFill>
            </a:endParaRPr>
          </a:p>
        </p:txBody>
      </p:sp>
    </p:spTree>
    <p:extLst>
      <p:ext uri="{BB962C8B-B14F-4D97-AF65-F5344CB8AC3E}">
        <p14:creationId xmlns:p14="http://schemas.microsoft.com/office/powerpoint/2010/main" val="313120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C000"/>
                </a:solidFill>
              </a:rPr>
              <a:t>For individuals with the most significant disabilities</a:t>
            </a:r>
            <a:endParaRPr lang="en-US" dirty="0">
              <a:solidFill>
                <a:srgbClr val="FFC000"/>
              </a:solidFill>
            </a:endParaRPr>
          </a:p>
        </p:txBody>
      </p:sp>
      <p:sp>
        <p:nvSpPr>
          <p:cNvPr id="3" name="Content Placeholder 2"/>
          <p:cNvSpPr>
            <a:spLocks noGrp="1"/>
          </p:cNvSpPr>
          <p:nvPr>
            <p:ph idx="1"/>
          </p:nvPr>
        </p:nvSpPr>
        <p:spPr>
          <a:xfrm>
            <a:off x="777240" y="1828801"/>
            <a:ext cx="10424160" cy="4297363"/>
          </a:xfrm>
        </p:spPr>
        <p:txBody>
          <a:bodyPr>
            <a:noAutofit/>
          </a:bodyPr>
          <a:lstStyle/>
          <a:p>
            <a:r>
              <a:rPr lang="en-US" sz="3600" dirty="0"/>
              <a:t>For whom competitive integrated employment </a:t>
            </a:r>
            <a:r>
              <a:rPr lang="en-US" sz="3600" b="1" dirty="0">
                <a:solidFill>
                  <a:srgbClr val="FF6600"/>
                </a:solidFill>
              </a:rPr>
              <a:t>has not historically occurred</a:t>
            </a:r>
            <a:r>
              <a:rPr lang="en-US" sz="3600" dirty="0"/>
              <a:t>; or </a:t>
            </a:r>
            <a:r>
              <a:rPr lang="en-US" sz="3600" b="1" dirty="0">
                <a:solidFill>
                  <a:srgbClr val="00B0F0"/>
                </a:solidFill>
              </a:rPr>
              <a:t>has been interrupted or intermittent </a:t>
            </a:r>
            <a:r>
              <a:rPr lang="en-US" sz="3600" dirty="0"/>
              <a:t>as a result of a significant disability; and </a:t>
            </a:r>
            <a:endParaRPr lang="en-US" sz="3600" dirty="0" smtClean="0"/>
          </a:p>
          <a:p>
            <a:pPr marL="0" indent="0">
              <a:buNone/>
            </a:pPr>
            <a:endParaRPr lang="en-US" sz="3600" b="1" i="1" dirty="0">
              <a:solidFill>
                <a:srgbClr val="FF0000"/>
              </a:solidFill>
            </a:endParaRPr>
          </a:p>
          <a:p>
            <a:r>
              <a:rPr lang="en-US" sz="3600" dirty="0" smtClean="0"/>
              <a:t>Who</a:t>
            </a:r>
            <a:r>
              <a:rPr lang="en-US" sz="3600" dirty="0"/>
              <a:t>, because of the nature and severity of their disability, need </a:t>
            </a:r>
            <a:r>
              <a:rPr lang="en-US" sz="3600" b="1" dirty="0">
                <a:solidFill>
                  <a:srgbClr val="00B050"/>
                </a:solidFill>
              </a:rPr>
              <a:t>intensive supported employment services and extended services</a:t>
            </a:r>
          </a:p>
        </p:txBody>
      </p:sp>
    </p:spTree>
    <p:extLst>
      <p:ext uri="{BB962C8B-B14F-4D97-AF65-F5344CB8AC3E}">
        <p14:creationId xmlns:p14="http://schemas.microsoft.com/office/powerpoint/2010/main" val="367707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It’s all about the individual need for support…</a:t>
            </a:r>
            <a:endParaRPr lang="en-US" dirty="0">
              <a:solidFill>
                <a:srgbClr val="FFC000"/>
              </a:solidFill>
            </a:endParaRPr>
          </a:p>
        </p:txBody>
      </p:sp>
      <p:sp>
        <p:nvSpPr>
          <p:cNvPr id="3" name="Content Placeholder 2"/>
          <p:cNvSpPr>
            <a:spLocks noGrp="1"/>
          </p:cNvSpPr>
          <p:nvPr>
            <p:ph idx="1"/>
          </p:nvPr>
        </p:nvSpPr>
        <p:spPr>
          <a:xfrm>
            <a:off x="522515" y="1621536"/>
            <a:ext cx="11286308" cy="5096256"/>
          </a:xfrm>
        </p:spPr>
        <p:txBody>
          <a:bodyPr>
            <a:normAutofit/>
          </a:bodyPr>
          <a:lstStyle/>
          <a:p>
            <a:pPr marL="0" indent="0">
              <a:buNone/>
            </a:pPr>
            <a:r>
              <a:rPr lang="en-US" sz="3500" dirty="0" smtClean="0">
                <a:latin typeface="+mj-lt"/>
              </a:rPr>
              <a:t>	</a:t>
            </a:r>
            <a:r>
              <a:rPr lang="en-US" sz="3500" b="1" dirty="0" smtClean="0">
                <a:solidFill>
                  <a:srgbClr val="FF6600"/>
                </a:solidFill>
              </a:rPr>
              <a:t>Not </a:t>
            </a:r>
            <a:r>
              <a:rPr lang="en-US" sz="3500" b="1" dirty="0">
                <a:solidFill>
                  <a:srgbClr val="FF6600"/>
                </a:solidFill>
              </a:rPr>
              <a:t>a specific diagnosis or </a:t>
            </a:r>
            <a:r>
              <a:rPr lang="en-US" sz="3500" b="1" dirty="0" smtClean="0">
                <a:solidFill>
                  <a:srgbClr val="FF6600"/>
                </a:solidFill>
              </a:rPr>
              <a:t>condition!</a:t>
            </a:r>
          </a:p>
          <a:p>
            <a:pPr marL="0" indent="0">
              <a:lnSpc>
                <a:spcPct val="110000"/>
              </a:lnSpc>
              <a:spcBef>
                <a:spcPts val="0"/>
              </a:spcBef>
              <a:buNone/>
            </a:pPr>
            <a:r>
              <a:rPr lang="en-US" dirty="0" smtClean="0"/>
              <a:t> </a:t>
            </a:r>
          </a:p>
          <a:p>
            <a:pPr marL="0" indent="0">
              <a:lnSpc>
                <a:spcPct val="110000"/>
              </a:lnSpc>
              <a:spcBef>
                <a:spcPts val="0"/>
              </a:spcBef>
              <a:buNone/>
            </a:pPr>
            <a:r>
              <a:rPr lang="en-US" dirty="0" smtClean="0">
                <a:solidFill>
                  <a:srgbClr val="002060"/>
                </a:solidFill>
              </a:rPr>
              <a:t>While we often think of supported employment as a service for people with intellectual/developmental disabilities, people with disabilities like mental illness or traumatic brain injury may also face job challenges for as long as they’re working.  Changes in job duties, supervisors or schedules, health or personal life, transportation, housing – just about anything can upset the established balance and require ongoing support to maintain employment.</a:t>
            </a:r>
          </a:p>
          <a:p>
            <a:pPr marL="0" indent="0">
              <a:lnSpc>
                <a:spcPct val="110000"/>
              </a:lnSpc>
              <a:spcBef>
                <a:spcPts val="0"/>
              </a:spcBef>
              <a:buNone/>
            </a:pPr>
            <a:endParaRPr lang="en-US" dirty="0" smtClean="0">
              <a:solidFill>
                <a:srgbClr val="002060"/>
              </a:solidFill>
            </a:endParaRPr>
          </a:p>
          <a:p>
            <a:pPr marL="0" indent="0">
              <a:lnSpc>
                <a:spcPct val="110000"/>
              </a:lnSpc>
              <a:spcBef>
                <a:spcPts val="0"/>
              </a:spcBef>
              <a:buNone/>
            </a:pPr>
            <a:r>
              <a:rPr lang="en-US" dirty="0" smtClean="0">
                <a:solidFill>
                  <a:srgbClr val="002060"/>
                </a:solidFill>
              </a:rPr>
              <a:t>To </a:t>
            </a:r>
            <a:r>
              <a:rPr lang="en-US" dirty="0">
                <a:solidFill>
                  <a:srgbClr val="002060"/>
                </a:solidFill>
              </a:rPr>
              <a:t>some degree, the need for SE is a judgment </a:t>
            </a:r>
            <a:r>
              <a:rPr lang="en-US" dirty="0" smtClean="0">
                <a:solidFill>
                  <a:srgbClr val="002060"/>
                </a:solidFill>
              </a:rPr>
              <a:t>call. Some </a:t>
            </a:r>
            <a:r>
              <a:rPr lang="en-US" dirty="0">
                <a:solidFill>
                  <a:srgbClr val="002060"/>
                </a:solidFill>
              </a:rPr>
              <a:t>people obviously need it; others end up there after being unsuccessful trying independent employment</a:t>
            </a:r>
            <a:r>
              <a:rPr lang="en-US" dirty="0" smtClean="0">
                <a:solidFill>
                  <a:srgbClr val="002060"/>
                </a:solidFill>
              </a:rPr>
              <a:t>.</a:t>
            </a:r>
            <a:endParaRPr lang="en-US" dirty="0">
              <a:solidFill>
                <a:srgbClr val="002060"/>
              </a:solidFill>
            </a:endParaRPr>
          </a:p>
        </p:txBody>
      </p:sp>
    </p:spTree>
    <p:extLst>
      <p:ext uri="{BB962C8B-B14F-4D97-AF65-F5344CB8AC3E}">
        <p14:creationId xmlns:p14="http://schemas.microsoft.com/office/powerpoint/2010/main" val="405896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3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ales Direction 16X9">
  <a:themeElements>
    <a:clrScheme name="Custom 4">
      <a:dk1>
        <a:srgbClr val="545E74"/>
      </a:dk1>
      <a:lt1>
        <a:srgbClr val="FFFFFF"/>
      </a:lt1>
      <a:dk2>
        <a:srgbClr val="545E74"/>
      </a:dk2>
      <a:lt2>
        <a:srgbClr val="FFFFFF"/>
      </a:lt2>
      <a:accent1>
        <a:srgbClr val="545E74"/>
      </a:accent1>
      <a:accent2>
        <a:srgbClr val="F5D632"/>
      </a:accent2>
      <a:accent3>
        <a:srgbClr val="4D80B0"/>
      </a:accent3>
      <a:accent4>
        <a:srgbClr val="E38E41"/>
      </a:accent4>
      <a:accent5>
        <a:srgbClr val="40B250"/>
      </a:accent5>
      <a:accent6>
        <a:srgbClr val="97ABE4"/>
      </a:accent6>
      <a:hlink>
        <a:srgbClr val="377BBB"/>
      </a:hlink>
      <a:folHlink>
        <a:srgbClr val="03468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lesDirection_16x9.potx" id="{FE35DD5A-B687-4161-B4D9-35484B75A379}" vid="{5DB76398-B2EF-4269-B3B2-C0E4C29F3554}"/>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567D146-4D1C-466E-9A63-FAD8863F0C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direction presentation (widescreen)</Template>
  <TotalTime>0</TotalTime>
  <Words>3342</Words>
  <Application>Microsoft Office PowerPoint</Application>
  <PresentationFormat>Widescreen</PresentationFormat>
  <Paragraphs>233</Paragraphs>
  <Slides>39</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Book Antiqua</vt:lpstr>
      <vt:lpstr>Calibri</vt:lpstr>
      <vt:lpstr>Lucida Handwriting</vt:lpstr>
      <vt:lpstr>Wingdings</vt:lpstr>
      <vt:lpstr>Sales Direction 16X9</vt:lpstr>
      <vt:lpstr>Supported Employment Part 1: Law and Regulations   </vt:lpstr>
      <vt:lpstr>Before you start…</vt:lpstr>
      <vt:lpstr>WIOA and Supported Employment</vt:lpstr>
      <vt:lpstr>What does the law say?</vt:lpstr>
      <vt:lpstr>WHO does Supported Employment serve?</vt:lpstr>
      <vt:lpstr>Let’s take a closer look -1</vt:lpstr>
      <vt:lpstr>Let’s take a closer look - 2</vt:lpstr>
      <vt:lpstr>For individuals with the most significant disabilities</vt:lpstr>
      <vt:lpstr>It’s all about the individual need for support…</vt:lpstr>
      <vt:lpstr>Supported Employment Services - 1</vt:lpstr>
      <vt:lpstr>Supported Employment Services - 2</vt:lpstr>
      <vt:lpstr>Supported Employment Services Are</vt:lpstr>
      <vt:lpstr>Self Employment</vt:lpstr>
      <vt:lpstr>Customized  Employment (CE)</vt:lpstr>
      <vt:lpstr>Customized  Employment (CE) Definition</vt:lpstr>
      <vt:lpstr>One way to look at it…</vt:lpstr>
      <vt:lpstr>Another way to look at it…</vt:lpstr>
      <vt:lpstr>Typical Customized Employment may include</vt:lpstr>
      <vt:lpstr>Self-Employment as a form of Customized Employment</vt:lpstr>
      <vt:lpstr>Customized Employment Competencies</vt:lpstr>
      <vt:lpstr>Typical Supported Employment Service Flow</vt:lpstr>
      <vt:lpstr>Typical SE Service Flow Part 2</vt:lpstr>
      <vt:lpstr>WIOA Change #1: Extending the Time Frame</vt:lpstr>
      <vt:lpstr>WIOA Change #2: Competitive Integrated Employment</vt:lpstr>
      <vt:lpstr>What is a “short term basis?”</vt:lpstr>
      <vt:lpstr>Short-term basis applies only to actual jobs</vt:lpstr>
      <vt:lpstr> WIOA Change #3: Extended Services for Youth</vt:lpstr>
      <vt:lpstr>WIOA Change #4: 50% of SE Funds to Serve Youth with Most Significant Disabilities</vt:lpstr>
      <vt:lpstr>WIOA Fiscal Changes Relative to SE*</vt:lpstr>
      <vt:lpstr>Who pays?</vt:lpstr>
      <vt:lpstr>Braided Funding</vt:lpstr>
      <vt:lpstr>Part 1: Eligibility and Planning </vt:lpstr>
      <vt:lpstr>Part 2: Intensive Skills Training and Support - 1 </vt:lpstr>
      <vt:lpstr>Part 2: Intensive Skills Training and Support - 2</vt:lpstr>
      <vt:lpstr>Part 2: Intensive Skills Training and Support - 3</vt:lpstr>
      <vt:lpstr>Indicators of stabilization and  transition to extended services</vt:lpstr>
      <vt:lpstr>Part 3: Extended Services </vt:lpstr>
      <vt:lpstr>Part 3: Extended Services are typically paid for by Medicaid waivers or state funds* </vt:lpstr>
      <vt:lpstr>VR’s Role in Supported Employment is Completed When…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2016-08-15T16:47:50Z</dcterms:created>
  <dcterms:modified xsi:type="dcterms:W3CDTF">2017-12-01T00:37:29Z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TC034313749991</vt:lpwstr>
  </property>
  <property fmtid="{D5CDD505-2E9C-101B-9397-08002B2CF9AE}" pid="3" name="ArticulateGUID">
    <vt:lpwstr>E996692A-5571-40EC-B94F-8548A0FB5C92</vt:lpwstr>
  </property>
  <property fmtid="{D5CDD505-2E9C-101B-9397-08002B2CF9AE}" pid="4" name="ArticulatePath">
    <vt:lpwstr>WINTAC_Understanding Medicaid Funded Employment Supports_nearfinal</vt:lpwstr>
  </property>
</Properties>
</file>