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entury Gothic" panose="020B0502020202020204" pitchFamily="34" charset="0"/>
      <p:regular r:id="rId18"/>
      <p:bold r:id="rId19"/>
      <p:italic r:id="rId20"/>
      <p:boldItalic r:id="rId21"/>
    </p:embeddedFont>
    <p:embeddedFont>
      <p:font typeface="Open Sans" panose="020B0606030504020204" pitchFamily="34" charset="0"/>
      <p:regular r:id="rId22"/>
      <p:bold r:id="rId23"/>
      <p:italic r:id="rId24"/>
      <p:boldItalic r:id="rId25"/>
    </p:embeddedFont>
  </p:embeddedFontLst>
  <p:custDataLst>
    <p:tags r:id="rId2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juBjpZ1aSzytLGj/+HTst25D4l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1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sz="1050">
              <a:latin typeface="Open Sans"/>
              <a:ea typeface="Open Sans"/>
              <a:cs typeface="Open Sans"/>
              <a:sym typeface="Open Sans"/>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1" name="Google Shape;13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b="1">
                <a:solidFill>
                  <a:schemeClr val="accent1"/>
                </a:solidFill>
              </a:rPr>
              <a:t>Talking Points</a:t>
            </a:r>
            <a:endParaRPr/>
          </a:p>
          <a:p>
            <a:pPr marL="0" marR="0" lvl="0" indent="0" algn="l" rtl="0">
              <a:lnSpc>
                <a:spcPct val="115000"/>
              </a:lnSpc>
              <a:spcBef>
                <a:spcPts val="0"/>
              </a:spcBef>
              <a:spcAft>
                <a:spcPts val="0"/>
              </a:spcAft>
              <a:buSzPts val="1400"/>
              <a:buNone/>
            </a:pPr>
            <a:endParaRPr b="1">
              <a:solidFill>
                <a:schemeClr val="accent1"/>
              </a:solidFill>
            </a:endParaRPr>
          </a:p>
          <a:p>
            <a:pPr marL="0" marR="0" lvl="0" indent="0" algn="l" rtl="0">
              <a:lnSpc>
                <a:spcPct val="115000"/>
              </a:lnSpc>
              <a:spcBef>
                <a:spcPts val="0"/>
              </a:spcBef>
              <a:spcAft>
                <a:spcPts val="0"/>
              </a:spcAft>
              <a:buSzPts val="1400"/>
              <a:buNone/>
            </a:pPr>
            <a:r>
              <a:rPr lang="en-US">
                <a:solidFill>
                  <a:schemeClr val="accent1"/>
                </a:solidFill>
              </a:rPr>
              <a:t>We have worked with RSA to identify the top five items that are not working so well with the  prior approval process to date. </a:t>
            </a:r>
            <a:endParaRPr/>
          </a:p>
        </p:txBody>
      </p:sp>
      <p:sp>
        <p:nvSpPr>
          <p:cNvPr id="77" name="Google Shape;7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800">
                <a:highlight>
                  <a:srgbClr val="FFFFFF"/>
                </a:highlight>
                <a:latin typeface="Open Sans"/>
                <a:ea typeface="Open Sans"/>
                <a:cs typeface="Open Sans"/>
                <a:sym typeface="Open Sans"/>
              </a:rPr>
              <a:t>Talking points</a:t>
            </a:r>
            <a:endParaRPr sz="18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800"/>
              <a:buFont typeface="Arial"/>
              <a:buChar char="●"/>
            </a:pPr>
            <a:r>
              <a:rPr lang="en-US" sz="1800" u="none" strike="noStrike">
                <a:highlight>
                  <a:srgbClr val="FFFFFF"/>
                </a:highlight>
                <a:latin typeface="Open Sans"/>
                <a:ea typeface="Open Sans"/>
                <a:cs typeface="Open Sans"/>
                <a:sym typeface="Open Sans"/>
              </a:rPr>
              <a:t>Even though some areas may seem obscure-for example, staff severance. If you don’t include all the categories in your policy, then you can’t make the requests as needed.  The failure to include requests for the direct charging of administrative or clerical salaries is the number one item not being submitted. </a:t>
            </a:r>
            <a:endParaRPr/>
          </a:p>
          <a:p>
            <a:pPr marL="342900" marR="0" lvl="0" indent="-342900" algn="l" rtl="0">
              <a:lnSpc>
                <a:spcPct val="115000"/>
              </a:lnSpc>
              <a:spcBef>
                <a:spcPts val="0"/>
              </a:spcBef>
              <a:spcAft>
                <a:spcPts val="0"/>
              </a:spcAft>
              <a:buClr>
                <a:schemeClr val="dk1"/>
              </a:buClr>
              <a:buSzPts val="1800"/>
              <a:buFont typeface="Arial"/>
              <a:buChar char="●"/>
            </a:pPr>
            <a:r>
              <a:rPr lang="en-US" sz="1800" u="none" strike="noStrike">
                <a:highlight>
                  <a:srgbClr val="FFFFFF"/>
                </a:highlight>
                <a:latin typeface="Open Sans"/>
                <a:ea typeface="Open Sans"/>
                <a:cs typeface="Open Sans"/>
                <a:sym typeface="Open Sans"/>
              </a:rPr>
              <a:t>See 2 CFR 200.407 for areas requiring prior approval</a:t>
            </a:r>
            <a:endParaRPr sz="1800" u="none" strike="noStrike">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800"/>
              <a:buFont typeface="Arial"/>
              <a:buChar char="●"/>
            </a:pPr>
            <a:r>
              <a:rPr lang="en-US" sz="1800" u="none" strike="noStrike">
                <a:highlight>
                  <a:srgbClr val="FFFFFF"/>
                </a:highlight>
                <a:latin typeface="Open Sans"/>
                <a:ea typeface="Open Sans"/>
                <a:cs typeface="Open Sans"/>
                <a:sym typeface="Open Sans"/>
              </a:rPr>
              <a:t>Visit our vrtac-qm.org resource to help you relook at your policy/procedure to ensure all items are included. </a:t>
            </a:r>
            <a:endParaRPr sz="1800" u="none" strike="noStrike">
              <a:latin typeface="Arial"/>
              <a:ea typeface="Arial"/>
              <a:cs typeface="Arial"/>
              <a:sym typeface="Arial"/>
            </a:endParaRPr>
          </a:p>
        </p:txBody>
      </p:sp>
      <p:sp>
        <p:nvSpPr>
          <p:cNvPr id="84" name="Google Shape;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800">
                <a:highlight>
                  <a:srgbClr val="FFFFFF"/>
                </a:highlight>
                <a:latin typeface="Open Sans"/>
                <a:ea typeface="Open Sans"/>
                <a:cs typeface="Open Sans"/>
                <a:sym typeface="Open Sans"/>
              </a:rPr>
              <a:t>Talking Points</a:t>
            </a:r>
            <a:endParaRPr sz="1800">
              <a:latin typeface="Arial"/>
              <a:ea typeface="Arial"/>
              <a:cs typeface="Arial"/>
              <a:sym typeface="Arial"/>
            </a:endParaRPr>
          </a:p>
          <a:p>
            <a:pPr marL="0" marR="0" lvl="0" indent="0" algn="l" rtl="0">
              <a:lnSpc>
                <a:spcPct val="115000"/>
              </a:lnSpc>
              <a:spcBef>
                <a:spcPts val="0"/>
              </a:spcBef>
              <a:spcAft>
                <a:spcPts val="0"/>
              </a:spcAft>
              <a:buSzPts val="1400"/>
              <a:buNone/>
            </a:pPr>
            <a:r>
              <a:rPr lang="en-US" sz="1800">
                <a:highlight>
                  <a:srgbClr val="FFFFFF"/>
                </a:highlight>
                <a:latin typeface="Open Sans"/>
                <a:ea typeface="Open Sans"/>
                <a:cs typeface="Open Sans"/>
                <a:sym typeface="Open Sans"/>
              </a:rPr>
              <a:t>This is really important.  The Federal capitalization threshold is $5000, but what is your State threshold?  Some states have a lower threshold like $1000. Then you submit requests based on that lower threshold. However, a number of you are submitting requests for items that would be considered supplies. This wastes time for both you and RSA.  Know your state purchasing regulations. </a:t>
            </a:r>
            <a:endParaRPr sz="1800">
              <a:latin typeface="Arial"/>
              <a:ea typeface="Arial"/>
              <a:cs typeface="Arial"/>
              <a:sym typeface="Arial"/>
            </a:endParaRPr>
          </a:p>
        </p:txBody>
      </p:sp>
      <p:sp>
        <p:nvSpPr>
          <p:cNvPr id="92" name="Google Shape;9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800">
                <a:highlight>
                  <a:srgbClr val="FFFFFF"/>
                </a:highlight>
                <a:latin typeface="Open Sans"/>
                <a:ea typeface="Open Sans"/>
                <a:cs typeface="Open Sans"/>
                <a:sym typeface="Open Sans"/>
              </a:rPr>
              <a:t>Talking Points</a:t>
            </a:r>
            <a:endParaRPr/>
          </a:p>
          <a:p>
            <a:pPr marL="285750" marR="0" lvl="0" indent="-285750" algn="l" rtl="0">
              <a:lnSpc>
                <a:spcPct val="115000"/>
              </a:lnSpc>
              <a:spcBef>
                <a:spcPts val="0"/>
              </a:spcBef>
              <a:spcAft>
                <a:spcPts val="0"/>
              </a:spcAft>
              <a:buClr>
                <a:schemeClr val="dk1"/>
              </a:buClr>
              <a:buSzPts val="1800"/>
              <a:buFont typeface="Arial"/>
              <a:buChar char="•"/>
            </a:pPr>
            <a:r>
              <a:rPr lang="en-US" sz="1800">
                <a:highlight>
                  <a:srgbClr val="FFFFFF"/>
                </a:highlight>
                <a:latin typeface="Open Sans"/>
                <a:ea typeface="Open Sans"/>
                <a:cs typeface="Open Sans"/>
                <a:sym typeface="Open Sans"/>
              </a:rPr>
              <a:t>Using the aggregate request saves time for you and RSA.  You can cut down on sending individual requests by planning ahead and looking at your next Federal Fiscal Year. It is important to know that the aggregate approval process does not apply to all the categories in 2 CFR 200.407. Some will have to be submitted individually. We recommend starting in the summer to take a look at your needs for the next federal fiscal year. </a:t>
            </a:r>
            <a:endParaRPr/>
          </a:p>
          <a:p>
            <a:pPr marL="285750" marR="0" lvl="0" indent="-285750" algn="l" rtl="0">
              <a:lnSpc>
                <a:spcPct val="115000"/>
              </a:lnSpc>
              <a:spcBef>
                <a:spcPts val="0"/>
              </a:spcBef>
              <a:spcAft>
                <a:spcPts val="0"/>
              </a:spcAft>
              <a:buClr>
                <a:schemeClr val="dk1"/>
              </a:buClr>
              <a:buSzPts val="1800"/>
              <a:buFont typeface="Arial"/>
              <a:buChar char="•"/>
            </a:pPr>
            <a:r>
              <a:rPr lang="en-US" sz="1800">
                <a:highlight>
                  <a:srgbClr val="FFFFFF"/>
                </a:highlight>
                <a:latin typeface="Open Sans"/>
                <a:ea typeface="Open Sans"/>
                <a:cs typeface="Open Sans"/>
                <a:sym typeface="Open Sans"/>
              </a:rPr>
              <a:t>When filling out that request, include the general purpose equipment for your agency, the Randolph Sheppard equipment needs, your software/IT System maintenance charges and include the administrative and clerical salaries.</a:t>
            </a:r>
            <a:endParaRPr/>
          </a:p>
        </p:txBody>
      </p:sp>
      <p:sp>
        <p:nvSpPr>
          <p:cNvPr id="100" name="Google Shape;1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800">
                <a:highlight>
                  <a:srgbClr val="FFFFFF"/>
                </a:highlight>
                <a:latin typeface="Open Sans"/>
                <a:ea typeface="Open Sans"/>
                <a:cs typeface="Open Sans"/>
                <a:sym typeface="Open Sans"/>
              </a:rPr>
              <a:t>Talking Points</a:t>
            </a:r>
            <a:endParaRPr sz="1800">
              <a:latin typeface="Arial"/>
              <a:ea typeface="Arial"/>
              <a:cs typeface="Arial"/>
              <a:sym typeface="Arial"/>
            </a:endParaRPr>
          </a:p>
          <a:p>
            <a:pPr marL="342900" marR="0" lvl="0" indent="-342900" algn="l" rtl="0">
              <a:lnSpc>
                <a:spcPct val="115000"/>
              </a:lnSpc>
              <a:spcBef>
                <a:spcPts val="0"/>
              </a:spcBef>
              <a:spcAft>
                <a:spcPts val="0"/>
              </a:spcAft>
              <a:buClr>
                <a:schemeClr val="dk1"/>
              </a:buClr>
              <a:buSzPts val="1800"/>
              <a:buFont typeface="Arial"/>
              <a:buChar char="●"/>
            </a:pPr>
            <a:r>
              <a:rPr lang="en-US" sz="1800" u="none" strike="noStrike">
                <a:highlight>
                  <a:srgbClr val="FFFFFF"/>
                </a:highlight>
                <a:latin typeface="Open Sans"/>
                <a:ea typeface="Open Sans"/>
                <a:cs typeface="Open Sans"/>
                <a:sym typeface="Open Sans"/>
              </a:rPr>
              <a:t>Prior approval is required no matter the source of the funding for the request. For instance, you decide you are using State funding for some general purpose equipment that benefits the VR program. You need to make a request.  Even if you use a purchase card or some other mechanism, you need to make a request. </a:t>
            </a:r>
            <a:endParaRPr sz="1800" u="none" strike="noStrike">
              <a:latin typeface="Arial"/>
              <a:ea typeface="Arial"/>
              <a:cs typeface="Arial"/>
              <a:sym typeface="Arial"/>
            </a:endParaRPr>
          </a:p>
        </p:txBody>
      </p:sp>
      <p:sp>
        <p:nvSpPr>
          <p:cNvPr id="108" name="Google Shape;10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SzPts val="1400"/>
              <a:buNone/>
            </a:pPr>
            <a:r>
              <a:rPr lang="en-US" sz="1800">
                <a:highlight>
                  <a:srgbClr val="FFFFFF"/>
                </a:highlight>
                <a:latin typeface="Open Sans"/>
                <a:ea typeface="Open Sans"/>
                <a:cs typeface="Open Sans"/>
                <a:sym typeface="Open Sans"/>
              </a:rPr>
              <a:t>Talking Points</a:t>
            </a:r>
            <a:endParaRPr/>
          </a:p>
          <a:p>
            <a:pPr marL="0" marR="0" lvl="0" indent="0" algn="l" rtl="0">
              <a:lnSpc>
                <a:spcPct val="115000"/>
              </a:lnSpc>
              <a:spcBef>
                <a:spcPts val="0"/>
              </a:spcBef>
              <a:spcAft>
                <a:spcPts val="0"/>
              </a:spcAft>
              <a:buClr>
                <a:schemeClr val="dk1"/>
              </a:buClr>
              <a:buSzPts val="1800"/>
              <a:buFont typeface="Open Sans"/>
              <a:buNone/>
            </a:pPr>
            <a:r>
              <a:rPr lang="en-US" sz="1800">
                <a:highlight>
                  <a:srgbClr val="FFFFFF"/>
                </a:highlight>
                <a:latin typeface="Open Sans"/>
                <a:ea typeface="Open Sans"/>
                <a:cs typeface="Open Sans"/>
                <a:sym typeface="Open Sans"/>
              </a:rPr>
              <a:t>I know some of you are wondering where on earth this requirement came from.  There was a workgroup effort many years ago to combine various OMB circulars and the ways grants were managed no matter what Federal department they fell under. This resulted in the Uniform Grant Guidance 2 CFR Part 200 and this went into effect for Department of Education grants in November 2015. It’s time, you need to get a process together and get the requests in.  Over thirty agencies have received monitoring findings on this topic in the past 4 years. So gang….it is the law.</a:t>
            </a:r>
            <a:endParaRPr sz="1800">
              <a:latin typeface="Arial"/>
              <a:ea typeface="Arial"/>
              <a:cs typeface="Arial"/>
              <a:sym typeface="Arial"/>
            </a:endParaRPr>
          </a:p>
          <a:p>
            <a:pPr marL="0" marR="0" lvl="0" indent="0" algn="l" rtl="0">
              <a:lnSpc>
                <a:spcPct val="115000"/>
              </a:lnSpc>
              <a:spcBef>
                <a:spcPts val="0"/>
              </a:spcBef>
              <a:spcAft>
                <a:spcPts val="0"/>
              </a:spcAft>
              <a:buSzPts val="1400"/>
              <a:buNone/>
            </a:pPr>
            <a:endParaRPr sz="1800">
              <a:highlight>
                <a:srgbClr val="FFFFFF"/>
              </a:highlight>
              <a:latin typeface="Open Sans"/>
              <a:ea typeface="Open Sans"/>
              <a:cs typeface="Open Sans"/>
              <a:sym typeface="Open Sans"/>
            </a:endParaRPr>
          </a:p>
        </p:txBody>
      </p:sp>
      <p:sp>
        <p:nvSpPr>
          <p:cNvPr id="116" name="Google Shape;11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a:latin typeface="Open Sans"/>
                <a:ea typeface="Open Sans"/>
                <a:cs typeface="Open Sans"/>
                <a:sym typeface="Open Sans"/>
              </a:rPr>
              <a:t>This has been your VRTAC QM 5 in 15 … or less </a:t>
            </a:r>
            <a:endParaRPr b="0">
              <a:latin typeface="Open Sans"/>
              <a:ea typeface="Open Sans"/>
              <a:cs typeface="Open Sans"/>
              <a:sym typeface="Open Sans"/>
            </a:endParaRPr>
          </a:p>
        </p:txBody>
      </p:sp>
      <p:sp>
        <p:nvSpPr>
          <p:cNvPr id="124" name="Google Shape;12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3"/>
        <p:cNvGrpSpPr/>
        <p:nvPr/>
      </p:nvGrpSpPr>
      <p:grpSpPr>
        <a:xfrm>
          <a:off x="0" y="0"/>
          <a:ext cx="0" cy="0"/>
          <a:chOff x="0" y="0"/>
          <a:chExt cx="0" cy="0"/>
        </a:xfrm>
      </p:grpSpPr>
      <p:sp>
        <p:nvSpPr>
          <p:cNvPr id="14" name="Google Shape;14;p13"/>
          <p:cNvSpPr>
            <a:spLocks noGrp="1"/>
          </p:cNvSpPr>
          <p:nvPr>
            <p:ph type="pic" idx="2"/>
          </p:nvPr>
        </p:nvSpPr>
        <p:spPr>
          <a:xfrm>
            <a:off x="0" y="0"/>
            <a:ext cx="4857750" cy="6858000"/>
          </a:xfrm>
          <a:prstGeom prst="rect">
            <a:avLst/>
          </a:prstGeom>
          <a:noFill/>
          <a:ln>
            <a:noFill/>
          </a:ln>
        </p:spPr>
      </p:sp>
      <p:sp>
        <p:nvSpPr>
          <p:cNvPr id="15" name="Google Shape;15;p13"/>
          <p:cNvSpPr txBox="1">
            <a:spLocks noGrp="1"/>
          </p:cNvSpPr>
          <p:nvPr>
            <p:ph type="ctrTitle"/>
          </p:nvPr>
        </p:nvSpPr>
        <p:spPr>
          <a:xfrm>
            <a:off x="5264976" y="1515122"/>
            <a:ext cx="4783900" cy="165576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600"/>
              <a:buFont typeface="Open Sans"/>
              <a:buNone/>
              <a:defRPr sz="4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ubTitle" idx="1"/>
          </p:nvPr>
        </p:nvSpPr>
        <p:spPr>
          <a:xfrm>
            <a:off x="5264976" y="3256610"/>
            <a:ext cx="4783900" cy="55457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SzPts val="2400"/>
              <a:buFont typeface="Open Sans"/>
              <a:buNone/>
              <a:defRPr sz="2400" b="1">
                <a:solidFill>
                  <a:srgbClr val="4C7A75"/>
                </a:solidFill>
              </a:defRPr>
            </a:lvl1pPr>
            <a:lvl2pPr lvl="1" algn="ctr">
              <a:lnSpc>
                <a:spcPct val="80000"/>
              </a:lnSpc>
              <a:spcBef>
                <a:spcPts val="1200"/>
              </a:spcBef>
              <a:spcAft>
                <a:spcPts val="0"/>
              </a:spcAft>
              <a:buSzPts val="2000"/>
              <a:buNone/>
              <a:defRPr sz="2000"/>
            </a:lvl2pPr>
            <a:lvl3pPr lvl="2" algn="ctr">
              <a:lnSpc>
                <a:spcPct val="80000"/>
              </a:lnSpc>
              <a:spcBef>
                <a:spcPts val="1200"/>
              </a:spcBef>
              <a:spcAft>
                <a:spcPts val="0"/>
              </a:spcAft>
              <a:buSzPts val="1440"/>
              <a:buNone/>
              <a:defRPr sz="1800"/>
            </a:lvl3pPr>
            <a:lvl4pPr lvl="3" algn="ctr">
              <a:lnSpc>
                <a:spcPct val="80000"/>
              </a:lnSpc>
              <a:spcBef>
                <a:spcPts val="1200"/>
              </a:spcBef>
              <a:spcAft>
                <a:spcPts val="0"/>
              </a:spcAft>
              <a:buSzPts val="1600"/>
              <a:buNone/>
              <a:defRPr sz="1600"/>
            </a:lvl4pPr>
            <a:lvl5pPr lvl="4" algn="ctr">
              <a:lnSpc>
                <a:spcPct val="80000"/>
              </a:lnSpc>
              <a:spcBef>
                <a:spcPts val="1200"/>
              </a:spcBef>
              <a:spcAft>
                <a:spcPts val="0"/>
              </a:spcAft>
              <a:buSzPts val="9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13"/>
          <p:cNvSpPr txBox="1">
            <a:spLocks noGrp="1"/>
          </p:cNvSpPr>
          <p:nvPr>
            <p:ph type="body" idx="3"/>
          </p:nvPr>
        </p:nvSpPr>
        <p:spPr>
          <a:xfrm>
            <a:off x="5265738" y="4198938"/>
            <a:ext cx="4783137" cy="93854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800"/>
              <a:buNone/>
              <a:defRPr/>
            </a:lvl1pPr>
            <a:lvl2pPr marL="914400" lvl="1" indent="-342900" algn="l">
              <a:lnSpc>
                <a:spcPct val="80000"/>
              </a:lnSpc>
              <a:spcBef>
                <a:spcPts val="1200"/>
              </a:spcBef>
              <a:spcAft>
                <a:spcPts val="0"/>
              </a:spcAft>
              <a:buSzPts val="1800"/>
              <a:buChar char="•"/>
              <a:defRPr/>
            </a:lvl2pPr>
            <a:lvl3pPr marL="1371600" lvl="2" indent="-320039" algn="l">
              <a:lnSpc>
                <a:spcPct val="80000"/>
              </a:lnSpc>
              <a:spcBef>
                <a:spcPts val="1200"/>
              </a:spcBef>
              <a:spcAft>
                <a:spcPts val="0"/>
              </a:spcAft>
              <a:buSzPts val="1440"/>
              <a:buChar char="o"/>
              <a:defRPr/>
            </a:lvl3pPr>
            <a:lvl4pPr marL="1828800" lvl="3" indent="-342900" algn="l">
              <a:lnSpc>
                <a:spcPct val="80000"/>
              </a:lnSpc>
              <a:spcBef>
                <a:spcPts val="1200"/>
              </a:spcBef>
              <a:spcAft>
                <a:spcPts val="0"/>
              </a:spcAft>
              <a:buSzPts val="1800"/>
              <a:buChar char="•"/>
              <a:defRPr/>
            </a:lvl4pPr>
            <a:lvl5pPr marL="2286000" lvl="4" indent="-297179" algn="l">
              <a:lnSpc>
                <a:spcPct val="80000"/>
              </a:lnSpc>
              <a:spcBef>
                <a:spcPts val="1200"/>
              </a:spcBef>
              <a:spcAft>
                <a:spcPts val="0"/>
              </a:spcAft>
              <a:buSzPts val="108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 name="Google Shape;18;p13" descr="Shape, circle&#10;&#10;Description automatically generated"/>
          <p:cNvPicPr preferRelativeResize="0"/>
          <p:nvPr/>
        </p:nvPicPr>
        <p:blipFill rotWithShape="1">
          <a:blip r:embed="rId2">
            <a:alphaModFix/>
          </a:blip>
          <a:srcRect/>
          <a:stretch/>
        </p:blipFill>
        <p:spPr>
          <a:xfrm>
            <a:off x="0" y="1673"/>
            <a:ext cx="12192000" cy="685465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14"/>
          <p:cNvSpPr/>
          <p:nvPr/>
        </p:nvSpPr>
        <p:spPr>
          <a:xfrm>
            <a:off x="0" y="0"/>
            <a:ext cx="12192000" cy="7018420"/>
          </a:xfrm>
          <a:prstGeom prst="rect">
            <a:avLst/>
          </a:prstGeom>
          <a:gradFill>
            <a:gsLst>
              <a:gs pos="0">
                <a:srgbClr val="426E9A"/>
              </a:gs>
              <a:gs pos="48000">
                <a:srgbClr val="1E4973"/>
              </a:gs>
              <a:gs pos="100000">
                <a:srgbClr val="0D2032"/>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1" name="Google Shape;21;p14"/>
          <p:cNvSpPr txBox="1">
            <a:spLocks noGrp="1"/>
          </p:cNvSpPr>
          <p:nvPr>
            <p:ph type="title"/>
          </p:nvPr>
        </p:nvSpPr>
        <p:spPr>
          <a:xfrm>
            <a:off x="1853273" y="365125"/>
            <a:ext cx="8485455" cy="96491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000"/>
              <a:buFont typeface="Open Sans"/>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 name="Google Shape;22;p14" descr="Logo&#10;&#10;Description automatically generated"/>
          <p:cNvPicPr preferRelativeResize="0"/>
          <p:nvPr/>
        </p:nvPicPr>
        <p:blipFill rotWithShape="1">
          <a:blip r:embed="rId2">
            <a:alphaModFix/>
          </a:blip>
          <a:srcRect/>
          <a:stretch/>
        </p:blipFill>
        <p:spPr>
          <a:xfrm>
            <a:off x="10338727" y="5966421"/>
            <a:ext cx="1582822" cy="728098"/>
          </a:xfrm>
          <a:prstGeom prst="rect">
            <a:avLst/>
          </a:prstGeom>
          <a:noFill/>
          <a:ln>
            <a:noFill/>
          </a:ln>
        </p:spPr>
      </p:pic>
      <p:sp>
        <p:nvSpPr>
          <p:cNvPr id="23" name="Google Shape;23;p14"/>
          <p:cNvSpPr txBox="1">
            <a:spLocks noGrp="1"/>
          </p:cNvSpPr>
          <p:nvPr>
            <p:ph type="body" idx="1"/>
          </p:nvPr>
        </p:nvSpPr>
        <p:spPr>
          <a:xfrm>
            <a:off x="1853273" y="1983783"/>
            <a:ext cx="8485454" cy="3888566"/>
          </a:xfrm>
          <a:prstGeom prst="rect">
            <a:avLst/>
          </a:prstGeom>
          <a:noFill/>
          <a:ln>
            <a:noFill/>
          </a:ln>
        </p:spPr>
        <p:txBody>
          <a:bodyPr spcFirstLastPara="1" wrap="square" lIns="91425" tIns="45700" rIns="91425" bIns="45700" anchor="t" anchorCtr="0">
            <a:noAutofit/>
          </a:bodyPr>
          <a:lstStyle>
            <a:lvl1pPr marL="457200" lvl="0" indent="-406400" algn="l">
              <a:lnSpc>
                <a:spcPct val="135000"/>
              </a:lnSpc>
              <a:spcBef>
                <a:spcPts val="0"/>
              </a:spcBef>
              <a:spcAft>
                <a:spcPts val="0"/>
              </a:spcAft>
              <a:buSzPts val="2800"/>
              <a:buFont typeface="Open Sans"/>
              <a:buChar char="•"/>
              <a:defRPr sz="2000">
                <a:solidFill>
                  <a:schemeClr val="lt1"/>
                </a:solidFill>
              </a:defRPr>
            </a:lvl1pPr>
            <a:lvl2pPr marL="914400" lvl="1" indent="-342900" algn="l">
              <a:lnSpc>
                <a:spcPct val="80000"/>
              </a:lnSpc>
              <a:spcBef>
                <a:spcPts val="1200"/>
              </a:spcBef>
              <a:spcAft>
                <a:spcPts val="0"/>
              </a:spcAft>
              <a:buSzPts val="1800"/>
              <a:buFont typeface="Open Sans"/>
              <a:buChar char="•"/>
              <a:defRPr sz="1800">
                <a:solidFill>
                  <a:schemeClr val="lt1"/>
                </a:solidFill>
              </a:defRPr>
            </a:lvl2pPr>
            <a:lvl3pPr marL="1371600" lvl="2" indent="-320039" algn="l">
              <a:lnSpc>
                <a:spcPct val="80000"/>
              </a:lnSpc>
              <a:spcBef>
                <a:spcPts val="1200"/>
              </a:spcBef>
              <a:spcAft>
                <a:spcPts val="0"/>
              </a:spcAft>
              <a:buSzPts val="1440"/>
              <a:buFont typeface="Open Sans"/>
              <a:buChar char="•"/>
              <a:defRPr sz="1800">
                <a:solidFill>
                  <a:schemeClr val="lt1"/>
                </a:solidFill>
              </a:defRPr>
            </a:lvl3pPr>
            <a:lvl4pPr marL="1828800" lvl="3" indent="-342900" algn="l">
              <a:lnSpc>
                <a:spcPct val="80000"/>
              </a:lnSpc>
              <a:spcBef>
                <a:spcPts val="1200"/>
              </a:spcBef>
              <a:spcAft>
                <a:spcPts val="0"/>
              </a:spcAft>
              <a:buSzPts val="1800"/>
              <a:buFont typeface="Open Sans"/>
              <a:buChar char="•"/>
              <a:defRPr sz="1800">
                <a:solidFill>
                  <a:schemeClr val="lt1"/>
                </a:solidFill>
              </a:defRPr>
            </a:lvl4pPr>
            <a:lvl5pPr marL="2286000" lvl="4" indent="-297179" algn="l">
              <a:lnSpc>
                <a:spcPct val="80000"/>
              </a:lnSpc>
              <a:spcBef>
                <a:spcPts val="1200"/>
              </a:spcBef>
              <a:spcAft>
                <a:spcPts val="0"/>
              </a:spcAft>
              <a:buSzPts val="1080"/>
              <a:buFont typeface="Open Sans"/>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
        <p:cNvGrpSpPr/>
        <p:nvPr/>
      </p:nvGrpSpPr>
      <p:grpSpPr>
        <a:xfrm>
          <a:off x="0" y="0"/>
          <a:ext cx="0" cy="0"/>
          <a:chOff x="0" y="0"/>
          <a:chExt cx="0" cy="0"/>
        </a:xfrm>
      </p:grpSpPr>
      <p:pic>
        <p:nvPicPr>
          <p:cNvPr id="25" name="Google Shape;25;p15" descr="Shape, circle&#10;&#10;Description automatically generated"/>
          <p:cNvPicPr preferRelativeResize="0"/>
          <p:nvPr/>
        </p:nvPicPr>
        <p:blipFill rotWithShape="1">
          <a:blip r:embed="rId2">
            <a:alphaModFix/>
          </a:blip>
          <a:srcRect/>
          <a:stretch/>
        </p:blipFill>
        <p:spPr>
          <a:xfrm>
            <a:off x="0" y="1673"/>
            <a:ext cx="12192000" cy="6854653"/>
          </a:xfrm>
          <a:prstGeom prst="rect">
            <a:avLst/>
          </a:prstGeom>
          <a:noFill/>
          <a:ln>
            <a:noFill/>
          </a:ln>
        </p:spPr>
      </p:pic>
      <p:pic>
        <p:nvPicPr>
          <p:cNvPr id="26" name="Google Shape;26;p15" descr="Gears with solid fill"/>
          <p:cNvPicPr preferRelativeResize="0"/>
          <p:nvPr/>
        </p:nvPicPr>
        <p:blipFill rotWithShape="1">
          <a:blip r:embed="rId3">
            <a:alphaModFix/>
          </a:blip>
          <a:srcRect/>
          <a:stretch/>
        </p:blipFill>
        <p:spPr>
          <a:xfrm>
            <a:off x="7307177" y="1910962"/>
            <a:ext cx="4884823" cy="4884823"/>
          </a:xfrm>
          <a:prstGeom prst="rect">
            <a:avLst/>
          </a:prstGeom>
          <a:noFill/>
          <a:ln>
            <a:noFill/>
          </a:ln>
        </p:spPr>
      </p:pic>
      <p:pic>
        <p:nvPicPr>
          <p:cNvPr id="27" name="Google Shape;27;p15" descr="Gears with solid fill"/>
          <p:cNvPicPr preferRelativeResize="0"/>
          <p:nvPr/>
        </p:nvPicPr>
        <p:blipFill rotWithShape="1">
          <a:blip r:embed="rId4">
            <a:alphaModFix/>
          </a:blip>
          <a:srcRect/>
          <a:stretch/>
        </p:blipFill>
        <p:spPr>
          <a:xfrm>
            <a:off x="6535390" y="-1321277"/>
            <a:ext cx="4884823" cy="4884823"/>
          </a:xfrm>
          <a:prstGeom prst="rect">
            <a:avLst/>
          </a:prstGeom>
          <a:noFill/>
          <a:ln>
            <a:noFill/>
          </a:ln>
        </p:spPr>
      </p:pic>
      <p:sp>
        <p:nvSpPr>
          <p:cNvPr id="28" name="Google Shape;28;p15"/>
          <p:cNvSpPr txBox="1">
            <a:spLocks noGrp="1"/>
          </p:cNvSpPr>
          <p:nvPr>
            <p:ph type="title"/>
          </p:nvPr>
        </p:nvSpPr>
        <p:spPr>
          <a:xfrm>
            <a:off x="640079" y="365125"/>
            <a:ext cx="10914611" cy="8175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Open Sans"/>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649863" y="1390912"/>
            <a:ext cx="6492240" cy="4542312"/>
          </a:xfrm>
          <a:prstGeom prst="rect">
            <a:avLst/>
          </a:prstGeom>
          <a:noFill/>
          <a:ln>
            <a:noFill/>
          </a:ln>
        </p:spPr>
        <p:txBody>
          <a:bodyPr spcFirstLastPara="1" wrap="square" lIns="91425" tIns="45700" rIns="91425" bIns="45700" anchor="t" anchorCtr="0">
            <a:noAutofit/>
          </a:bodyPr>
          <a:lstStyle>
            <a:lvl1pPr marL="457200" lvl="0" indent="-228600" algn="l">
              <a:lnSpc>
                <a:spcPct val="135000"/>
              </a:lnSpc>
              <a:spcBef>
                <a:spcPts val="0"/>
              </a:spcBef>
              <a:spcAft>
                <a:spcPts val="0"/>
              </a:spcAft>
              <a:buSzPts val="2000"/>
              <a:buFont typeface="Open Sans"/>
              <a:buNone/>
              <a:defRPr sz="2000"/>
            </a:lvl1pPr>
            <a:lvl2pPr marL="914400" lvl="1" indent="-365760" algn="l">
              <a:lnSpc>
                <a:spcPct val="144444"/>
              </a:lnSpc>
              <a:spcBef>
                <a:spcPts val="1200"/>
              </a:spcBef>
              <a:spcAft>
                <a:spcPts val="0"/>
              </a:spcAft>
              <a:buSzPts val="2160"/>
              <a:buFont typeface="Open Sans"/>
              <a:buChar char="•"/>
              <a:defRPr sz="1800"/>
            </a:lvl2pPr>
            <a:lvl3pPr marL="1371600" lvl="2" indent="-354330" algn="l">
              <a:lnSpc>
                <a:spcPct val="80000"/>
              </a:lnSpc>
              <a:spcBef>
                <a:spcPts val="1200"/>
              </a:spcBef>
              <a:spcAft>
                <a:spcPts val="0"/>
              </a:spcAft>
              <a:buSzPts val="1980"/>
              <a:buFont typeface="Open Sans"/>
              <a:buChar char="•"/>
              <a:defRPr sz="1800"/>
            </a:lvl3pPr>
            <a:lvl4pPr marL="1828800" lvl="3" indent="-354330" algn="l">
              <a:lnSpc>
                <a:spcPct val="80000"/>
              </a:lnSpc>
              <a:spcBef>
                <a:spcPts val="1200"/>
              </a:spcBef>
              <a:spcAft>
                <a:spcPts val="0"/>
              </a:spcAft>
              <a:buSzPts val="1980"/>
              <a:buFont typeface="Open Sans"/>
              <a:buChar char="•"/>
              <a:defRPr sz="1800"/>
            </a:lvl4pPr>
            <a:lvl5pPr marL="2286000" lvl="4" indent="-354329" algn="l">
              <a:lnSpc>
                <a:spcPct val="80000"/>
              </a:lnSpc>
              <a:spcBef>
                <a:spcPts val="1200"/>
              </a:spcBef>
              <a:spcAft>
                <a:spcPts val="0"/>
              </a:spcAft>
              <a:buSzPts val="1980"/>
              <a:buFont typeface="Open Sans"/>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5"/>
          <p:cNvSpPr>
            <a:spLocks noGrp="1"/>
          </p:cNvSpPr>
          <p:nvPr>
            <p:ph type="pic" idx="2"/>
          </p:nvPr>
        </p:nvSpPr>
        <p:spPr>
          <a:xfrm>
            <a:off x="7337020" y="1388391"/>
            <a:ext cx="4217670" cy="4542312"/>
          </a:xfrm>
          <a:prstGeom prst="rect">
            <a:avLst/>
          </a:prstGeom>
          <a:noFill/>
          <a:ln>
            <a:noFill/>
          </a:ln>
        </p:spPr>
      </p:sp>
      <p:pic>
        <p:nvPicPr>
          <p:cNvPr id="31" name="Google Shape;31;p15" descr="Logo&#10;&#10;Description automatically generated"/>
          <p:cNvPicPr preferRelativeResize="0"/>
          <p:nvPr/>
        </p:nvPicPr>
        <p:blipFill rotWithShape="1">
          <a:blip r:embed="rId5">
            <a:alphaModFix/>
          </a:blip>
          <a:srcRect/>
          <a:stretch/>
        </p:blipFill>
        <p:spPr>
          <a:xfrm>
            <a:off x="10725230" y="6244494"/>
            <a:ext cx="1389965" cy="6393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pic>
        <p:nvPicPr>
          <p:cNvPr id="33" name="Google Shape;33;p16" descr="Shape, circle&#10;&#10;Description automatically generated"/>
          <p:cNvPicPr preferRelativeResize="0"/>
          <p:nvPr/>
        </p:nvPicPr>
        <p:blipFill rotWithShape="1">
          <a:blip r:embed="rId2">
            <a:alphaModFix/>
          </a:blip>
          <a:srcRect/>
          <a:stretch/>
        </p:blipFill>
        <p:spPr>
          <a:xfrm>
            <a:off x="0" y="1673"/>
            <a:ext cx="12192000" cy="6854653"/>
          </a:xfrm>
          <a:prstGeom prst="rect">
            <a:avLst/>
          </a:prstGeom>
          <a:noFill/>
          <a:ln>
            <a:noFill/>
          </a:ln>
        </p:spPr>
      </p:pic>
      <p:pic>
        <p:nvPicPr>
          <p:cNvPr id="34" name="Google Shape;34;p16" descr="Gears with solid fill"/>
          <p:cNvPicPr preferRelativeResize="0"/>
          <p:nvPr/>
        </p:nvPicPr>
        <p:blipFill rotWithShape="1">
          <a:blip r:embed="rId3">
            <a:alphaModFix/>
          </a:blip>
          <a:srcRect/>
          <a:stretch/>
        </p:blipFill>
        <p:spPr>
          <a:xfrm>
            <a:off x="7307177" y="1910962"/>
            <a:ext cx="4884823" cy="4884823"/>
          </a:xfrm>
          <a:prstGeom prst="rect">
            <a:avLst/>
          </a:prstGeom>
          <a:noFill/>
          <a:ln>
            <a:noFill/>
          </a:ln>
        </p:spPr>
      </p:pic>
      <p:pic>
        <p:nvPicPr>
          <p:cNvPr id="35" name="Google Shape;35;p16" descr="Gears with solid fill"/>
          <p:cNvPicPr preferRelativeResize="0"/>
          <p:nvPr/>
        </p:nvPicPr>
        <p:blipFill rotWithShape="1">
          <a:blip r:embed="rId4">
            <a:alphaModFix/>
          </a:blip>
          <a:srcRect/>
          <a:stretch/>
        </p:blipFill>
        <p:spPr>
          <a:xfrm>
            <a:off x="6535390" y="-1321277"/>
            <a:ext cx="4884823" cy="4884823"/>
          </a:xfrm>
          <a:prstGeom prst="rect">
            <a:avLst/>
          </a:prstGeom>
          <a:noFill/>
          <a:ln>
            <a:noFill/>
          </a:ln>
        </p:spPr>
      </p:pic>
      <p:sp>
        <p:nvSpPr>
          <p:cNvPr id="36" name="Google Shape;36;p16"/>
          <p:cNvSpPr txBox="1">
            <a:spLocks noGrp="1"/>
          </p:cNvSpPr>
          <p:nvPr>
            <p:ph type="title"/>
          </p:nvPr>
        </p:nvSpPr>
        <p:spPr>
          <a:xfrm>
            <a:off x="640079" y="365125"/>
            <a:ext cx="10914611" cy="81757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Open Sans"/>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a:spLocks noGrp="1"/>
          </p:cNvSpPr>
          <p:nvPr>
            <p:ph type="pic" idx="2"/>
          </p:nvPr>
        </p:nvSpPr>
        <p:spPr>
          <a:xfrm>
            <a:off x="640079" y="1379355"/>
            <a:ext cx="4217670" cy="4542312"/>
          </a:xfrm>
          <a:prstGeom prst="rect">
            <a:avLst/>
          </a:prstGeom>
          <a:noFill/>
          <a:ln>
            <a:noFill/>
          </a:ln>
        </p:spPr>
      </p:sp>
      <p:sp>
        <p:nvSpPr>
          <p:cNvPr id="38" name="Google Shape;38;p16"/>
          <p:cNvSpPr txBox="1">
            <a:spLocks noGrp="1"/>
          </p:cNvSpPr>
          <p:nvPr>
            <p:ph type="body" idx="1"/>
          </p:nvPr>
        </p:nvSpPr>
        <p:spPr>
          <a:xfrm>
            <a:off x="5059681" y="1404372"/>
            <a:ext cx="6492240" cy="4494868"/>
          </a:xfrm>
          <a:prstGeom prst="rect">
            <a:avLst/>
          </a:prstGeom>
          <a:noFill/>
          <a:ln>
            <a:noFill/>
          </a:ln>
        </p:spPr>
        <p:txBody>
          <a:bodyPr spcFirstLastPara="1" wrap="square" lIns="91425" tIns="45700" rIns="91425" bIns="45700" anchor="t" anchorCtr="0">
            <a:noAutofit/>
          </a:bodyPr>
          <a:lstStyle>
            <a:lvl1pPr marL="457200" lvl="0" indent="-228600" algn="l">
              <a:lnSpc>
                <a:spcPct val="135000"/>
              </a:lnSpc>
              <a:spcBef>
                <a:spcPts val="0"/>
              </a:spcBef>
              <a:spcAft>
                <a:spcPts val="0"/>
              </a:spcAft>
              <a:buSzPts val="2000"/>
              <a:buFont typeface="Open Sans"/>
              <a:buNone/>
              <a:defRPr sz="2000"/>
            </a:lvl1pPr>
            <a:lvl2pPr marL="914400" lvl="1" indent="-365760" algn="l">
              <a:lnSpc>
                <a:spcPct val="144444"/>
              </a:lnSpc>
              <a:spcBef>
                <a:spcPts val="1200"/>
              </a:spcBef>
              <a:spcAft>
                <a:spcPts val="0"/>
              </a:spcAft>
              <a:buSzPts val="2160"/>
              <a:buFont typeface="Open Sans"/>
              <a:buChar char="•"/>
              <a:defRPr sz="1800"/>
            </a:lvl2pPr>
            <a:lvl3pPr marL="1371600" lvl="2" indent="-354330" algn="l">
              <a:lnSpc>
                <a:spcPct val="80000"/>
              </a:lnSpc>
              <a:spcBef>
                <a:spcPts val="1200"/>
              </a:spcBef>
              <a:spcAft>
                <a:spcPts val="0"/>
              </a:spcAft>
              <a:buSzPts val="1980"/>
              <a:buFont typeface="Open Sans"/>
              <a:buChar char="•"/>
              <a:defRPr sz="1800"/>
            </a:lvl3pPr>
            <a:lvl4pPr marL="1828800" lvl="3" indent="-354330" algn="l">
              <a:lnSpc>
                <a:spcPct val="80000"/>
              </a:lnSpc>
              <a:spcBef>
                <a:spcPts val="1200"/>
              </a:spcBef>
              <a:spcAft>
                <a:spcPts val="0"/>
              </a:spcAft>
              <a:buSzPts val="1980"/>
              <a:buFont typeface="Open Sans"/>
              <a:buChar char="•"/>
              <a:defRPr sz="1800"/>
            </a:lvl4pPr>
            <a:lvl5pPr marL="2286000" lvl="4" indent="-354329" algn="l">
              <a:lnSpc>
                <a:spcPct val="80000"/>
              </a:lnSpc>
              <a:spcBef>
                <a:spcPts val="1200"/>
              </a:spcBef>
              <a:spcAft>
                <a:spcPts val="0"/>
              </a:spcAft>
              <a:buSzPts val="1980"/>
              <a:buFont typeface="Open Sans"/>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16" descr="Logo&#10;&#10;Description automatically generated"/>
          <p:cNvPicPr preferRelativeResize="0"/>
          <p:nvPr/>
        </p:nvPicPr>
        <p:blipFill rotWithShape="1">
          <a:blip r:embed="rId5">
            <a:alphaModFix/>
          </a:blip>
          <a:srcRect/>
          <a:stretch/>
        </p:blipFill>
        <p:spPr>
          <a:xfrm>
            <a:off x="10725230" y="6244494"/>
            <a:ext cx="1389965" cy="63938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Examples">
  <p:cSld name="Title and Content_Examples">
    <p:spTree>
      <p:nvGrpSpPr>
        <p:cNvPr id="1" name="Shape 40"/>
        <p:cNvGrpSpPr/>
        <p:nvPr/>
      </p:nvGrpSpPr>
      <p:grpSpPr>
        <a:xfrm>
          <a:off x="0" y="0"/>
          <a:ext cx="0" cy="0"/>
          <a:chOff x="0" y="0"/>
          <a:chExt cx="0" cy="0"/>
        </a:xfrm>
      </p:grpSpPr>
      <p:pic>
        <p:nvPicPr>
          <p:cNvPr id="41" name="Google Shape;41;p17" descr="Shape, circle&#10;&#10;Description automatically generated"/>
          <p:cNvPicPr preferRelativeResize="0"/>
          <p:nvPr/>
        </p:nvPicPr>
        <p:blipFill rotWithShape="1">
          <a:blip r:embed="rId2">
            <a:alphaModFix/>
          </a:blip>
          <a:srcRect/>
          <a:stretch/>
        </p:blipFill>
        <p:spPr>
          <a:xfrm>
            <a:off x="0" y="1673"/>
            <a:ext cx="12192000" cy="6854653"/>
          </a:xfrm>
          <a:prstGeom prst="rect">
            <a:avLst/>
          </a:prstGeom>
          <a:noFill/>
          <a:ln>
            <a:noFill/>
          </a:ln>
        </p:spPr>
      </p:pic>
      <p:sp>
        <p:nvSpPr>
          <p:cNvPr id="42" name="Google Shape;42;p17"/>
          <p:cNvSpPr txBox="1">
            <a:spLocks noGrp="1"/>
          </p:cNvSpPr>
          <p:nvPr>
            <p:ph type="title"/>
          </p:nvPr>
        </p:nvSpPr>
        <p:spPr>
          <a:xfrm>
            <a:off x="640079" y="365125"/>
            <a:ext cx="10914611" cy="96491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3600"/>
              <a:buFont typeface="Open Sans"/>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640080" y="1377481"/>
            <a:ext cx="6492240" cy="4494868"/>
          </a:xfrm>
          <a:prstGeom prst="rect">
            <a:avLst/>
          </a:prstGeom>
          <a:noFill/>
          <a:ln>
            <a:noFill/>
          </a:ln>
        </p:spPr>
        <p:txBody>
          <a:bodyPr spcFirstLastPara="1" wrap="square" lIns="91425" tIns="45700" rIns="91425" bIns="45700" anchor="t" anchorCtr="0">
            <a:noAutofit/>
          </a:bodyPr>
          <a:lstStyle>
            <a:lvl1pPr marL="457200" lvl="0" indent="-228600" algn="l">
              <a:lnSpc>
                <a:spcPct val="135000"/>
              </a:lnSpc>
              <a:spcBef>
                <a:spcPts val="0"/>
              </a:spcBef>
              <a:spcAft>
                <a:spcPts val="0"/>
              </a:spcAft>
              <a:buSzPts val="2000"/>
              <a:buFont typeface="Open Sans"/>
              <a:buNone/>
              <a:defRPr sz="2000"/>
            </a:lvl1pPr>
            <a:lvl2pPr marL="914400" lvl="1" indent="-365760" algn="l">
              <a:lnSpc>
                <a:spcPct val="144444"/>
              </a:lnSpc>
              <a:spcBef>
                <a:spcPts val="1200"/>
              </a:spcBef>
              <a:spcAft>
                <a:spcPts val="0"/>
              </a:spcAft>
              <a:buSzPts val="2160"/>
              <a:buFont typeface="Open Sans"/>
              <a:buChar char="•"/>
              <a:defRPr sz="1800"/>
            </a:lvl2pPr>
            <a:lvl3pPr marL="1371600" lvl="2" indent="-354330" algn="l">
              <a:lnSpc>
                <a:spcPct val="80000"/>
              </a:lnSpc>
              <a:spcBef>
                <a:spcPts val="1200"/>
              </a:spcBef>
              <a:spcAft>
                <a:spcPts val="0"/>
              </a:spcAft>
              <a:buSzPts val="1980"/>
              <a:buFont typeface="Open Sans"/>
              <a:buChar char="•"/>
              <a:defRPr sz="1800"/>
            </a:lvl3pPr>
            <a:lvl4pPr marL="1828800" lvl="3" indent="-354330" algn="l">
              <a:lnSpc>
                <a:spcPct val="80000"/>
              </a:lnSpc>
              <a:spcBef>
                <a:spcPts val="1200"/>
              </a:spcBef>
              <a:spcAft>
                <a:spcPts val="0"/>
              </a:spcAft>
              <a:buSzPts val="1980"/>
              <a:buFont typeface="Open Sans"/>
              <a:buChar char="•"/>
              <a:defRPr sz="1800"/>
            </a:lvl4pPr>
            <a:lvl5pPr marL="2286000" lvl="4" indent="-354329" algn="l">
              <a:lnSpc>
                <a:spcPct val="80000"/>
              </a:lnSpc>
              <a:spcBef>
                <a:spcPts val="1200"/>
              </a:spcBef>
              <a:spcAft>
                <a:spcPts val="0"/>
              </a:spcAft>
              <a:buSzPts val="1980"/>
              <a:buFont typeface="Open Sans"/>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17" descr="Logo&#10;&#10;Description automatically generated"/>
          <p:cNvPicPr preferRelativeResize="0"/>
          <p:nvPr/>
        </p:nvPicPr>
        <p:blipFill rotWithShape="1">
          <a:blip r:embed="rId3">
            <a:alphaModFix/>
          </a:blip>
          <a:srcRect/>
          <a:stretch/>
        </p:blipFill>
        <p:spPr>
          <a:xfrm>
            <a:off x="10725230" y="6244494"/>
            <a:ext cx="1389965" cy="6393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 no headline gear">
  <p:cSld name="Title and Content - no headline gear">
    <p:spTree>
      <p:nvGrpSpPr>
        <p:cNvPr id="1" name="Shape 45"/>
        <p:cNvGrpSpPr/>
        <p:nvPr/>
      </p:nvGrpSpPr>
      <p:grpSpPr>
        <a:xfrm>
          <a:off x="0" y="0"/>
          <a:ext cx="0" cy="0"/>
          <a:chOff x="0" y="0"/>
          <a:chExt cx="0" cy="0"/>
        </a:xfrm>
      </p:grpSpPr>
      <p:pic>
        <p:nvPicPr>
          <p:cNvPr id="46" name="Google Shape;46;p18" descr="Shape, circle&#10;&#10;Description automatically generated"/>
          <p:cNvPicPr preferRelativeResize="0"/>
          <p:nvPr/>
        </p:nvPicPr>
        <p:blipFill rotWithShape="1">
          <a:blip r:embed="rId2">
            <a:alphaModFix/>
          </a:blip>
          <a:srcRect/>
          <a:stretch/>
        </p:blipFill>
        <p:spPr>
          <a:xfrm>
            <a:off x="0" y="1673"/>
            <a:ext cx="12192000" cy="6854653"/>
          </a:xfrm>
          <a:prstGeom prst="rect">
            <a:avLst/>
          </a:prstGeom>
          <a:noFill/>
          <a:ln>
            <a:noFill/>
          </a:ln>
        </p:spPr>
      </p:pic>
      <p:grpSp>
        <p:nvGrpSpPr>
          <p:cNvPr id="47" name="Google Shape;47;p18"/>
          <p:cNvGrpSpPr/>
          <p:nvPr/>
        </p:nvGrpSpPr>
        <p:grpSpPr>
          <a:xfrm>
            <a:off x="6535390" y="-1321277"/>
            <a:ext cx="8355694" cy="7934892"/>
            <a:chOff x="6535390" y="-1321277"/>
            <a:chExt cx="8355694" cy="7934892"/>
          </a:xfrm>
        </p:grpSpPr>
        <p:pic>
          <p:nvPicPr>
            <p:cNvPr id="48" name="Google Shape;48;p18" descr="Gears with solid fill"/>
            <p:cNvPicPr preferRelativeResize="0"/>
            <p:nvPr/>
          </p:nvPicPr>
          <p:blipFill rotWithShape="1">
            <a:blip r:embed="rId3">
              <a:alphaModFix/>
            </a:blip>
            <a:srcRect/>
            <a:stretch/>
          </p:blipFill>
          <p:spPr>
            <a:xfrm>
              <a:off x="10006261" y="1728792"/>
              <a:ext cx="4884823" cy="4884823"/>
            </a:xfrm>
            <a:prstGeom prst="rect">
              <a:avLst/>
            </a:prstGeom>
            <a:noFill/>
            <a:ln>
              <a:noFill/>
            </a:ln>
          </p:spPr>
        </p:pic>
        <p:pic>
          <p:nvPicPr>
            <p:cNvPr id="49" name="Google Shape;49;p18" descr="Gears with solid fill"/>
            <p:cNvPicPr preferRelativeResize="0"/>
            <p:nvPr/>
          </p:nvPicPr>
          <p:blipFill rotWithShape="1">
            <a:blip r:embed="rId4">
              <a:alphaModFix/>
            </a:blip>
            <a:srcRect/>
            <a:stretch/>
          </p:blipFill>
          <p:spPr>
            <a:xfrm>
              <a:off x="7676144" y="1125958"/>
              <a:ext cx="4884823" cy="4884823"/>
            </a:xfrm>
            <a:prstGeom prst="rect">
              <a:avLst/>
            </a:prstGeom>
            <a:noFill/>
            <a:ln>
              <a:noFill/>
            </a:ln>
          </p:spPr>
        </p:pic>
        <p:pic>
          <p:nvPicPr>
            <p:cNvPr id="50" name="Google Shape;50;p18" descr="Gears with solid fill"/>
            <p:cNvPicPr preferRelativeResize="0"/>
            <p:nvPr/>
          </p:nvPicPr>
          <p:blipFill rotWithShape="1">
            <a:blip r:embed="rId5">
              <a:alphaModFix/>
            </a:blip>
            <a:srcRect/>
            <a:stretch/>
          </p:blipFill>
          <p:spPr>
            <a:xfrm>
              <a:off x="6535390" y="-1321277"/>
              <a:ext cx="4884823" cy="4884823"/>
            </a:xfrm>
            <a:prstGeom prst="rect">
              <a:avLst/>
            </a:prstGeom>
            <a:noFill/>
            <a:ln>
              <a:noFill/>
            </a:ln>
          </p:spPr>
        </p:pic>
      </p:grpSp>
      <p:sp>
        <p:nvSpPr>
          <p:cNvPr id="51" name="Google Shape;51;p18"/>
          <p:cNvSpPr txBox="1">
            <a:spLocks noGrp="1"/>
          </p:cNvSpPr>
          <p:nvPr>
            <p:ph type="title"/>
          </p:nvPr>
        </p:nvSpPr>
        <p:spPr>
          <a:xfrm>
            <a:off x="640079" y="365125"/>
            <a:ext cx="10914611" cy="96491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A37238"/>
              </a:buClr>
              <a:buSzPts val="3600"/>
              <a:buFont typeface="Open Sans"/>
              <a:buNone/>
              <a:defRPr sz="3600" b="1">
                <a:solidFill>
                  <a:srgbClr val="A3723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9354312" y="644652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18"/>
          <p:cNvSpPr txBox="1">
            <a:spLocks noGrp="1"/>
          </p:cNvSpPr>
          <p:nvPr>
            <p:ph type="body" idx="1"/>
          </p:nvPr>
        </p:nvSpPr>
        <p:spPr>
          <a:xfrm>
            <a:off x="640080" y="1377481"/>
            <a:ext cx="10914610" cy="4494868"/>
          </a:xfrm>
          <a:prstGeom prst="rect">
            <a:avLst/>
          </a:prstGeom>
          <a:noFill/>
          <a:ln>
            <a:noFill/>
          </a:ln>
        </p:spPr>
        <p:txBody>
          <a:bodyPr spcFirstLastPara="1" wrap="square" lIns="91425" tIns="45700" rIns="91425" bIns="45700" anchor="t" anchorCtr="0">
            <a:noAutofit/>
          </a:bodyPr>
          <a:lstStyle>
            <a:lvl1pPr marL="457200" lvl="0" indent="-228600" algn="l">
              <a:lnSpc>
                <a:spcPct val="135000"/>
              </a:lnSpc>
              <a:spcBef>
                <a:spcPts val="0"/>
              </a:spcBef>
              <a:spcAft>
                <a:spcPts val="0"/>
              </a:spcAft>
              <a:buSzPts val="2000"/>
              <a:buFont typeface="Open Sans"/>
              <a:buNone/>
              <a:defRPr sz="2000"/>
            </a:lvl1pPr>
            <a:lvl2pPr marL="914400" lvl="1" indent="-365760" algn="l">
              <a:lnSpc>
                <a:spcPct val="144444"/>
              </a:lnSpc>
              <a:spcBef>
                <a:spcPts val="1200"/>
              </a:spcBef>
              <a:spcAft>
                <a:spcPts val="0"/>
              </a:spcAft>
              <a:buSzPts val="2160"/>
              <a:buFont typeface="Open Sans"/>
              <a:buChar char="•"/>
              <a:defRPr sz="1800"/>
            </a:lvl2pPr>
            <a:lvl3pPr marL="1371600" lvl="2" indent="-354330" algn="l">
              <a:lnSpc>
                <a:spcPct val="80000"/>
              </a:lnSpc>
              <a:spcBef>
                <a:spcPts val="1200"/>
              </a:spcBef>
              <a:spcAft>
                <a:spcPts val="0"/>
              </a:spcAft>
              <a:buSzPts val="1980"/>
              <a:buFont typeface="Open Sans"/>
              <a:buChar char="•"/>
              <a:defRPr sz="1800"/>
            </a:lvl3pPr>
            <a:lvl4pPr marL="1828800" lvl="3" indent="-354330" algn="l">
              <a:lnSpc>
                <a:spcPct val="80000"/>
              </a:lnSpc>
              <a:spcBef>
                <a:spcPts val="1200"/>
              </a:spcBef>
              <a:spcAft>
                <a:spcPts val="0"/>
              </a:spcAft>
              <a:buSzPts val="1980"/>
              <a:buFont typeface="Open Sans"/>
              <a:buChar char="•"/>
              <a:defRPr sz="1800"/>
            </a:lvl4pPr>
            <a:lvl5pPr marL="2286000" lvl="4" indent="-354329" algn="l">
              <a:lnSpc>
                <a:spcPct val="80000"/>
              </a:lnSpc>
              <a:spcBef>
                <a:spcPts val="1200"/>
              </a:spcBef>
              <a:spcAft>
                <a:spcPts val="0"/>
              </a:spcAft>
              <a:buSzPts val="1980"/>
              <a:buFont typeface="Open Sans"/>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18" descr="Logo&#10;&#10;Description automatically generated"/>
          <p:cNvPicPr preferRelativeResize="0"/>
          <p:nvPr/>
        </p:nvPicPr>
        <p:blipFill rotWithShape="1">
          <a:blip r:embed="rId6">
            <a:alphaModFix/>
          </a:blip>
          <a:srcRect/>
          <a:stretch/>
        </p:blipFill>
        <p:spPr>
          <a:xfrm>
            <a:off x="10725230" y="6244494"/>
            <a:ext cx="1389965" cy="63938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40079" y="365125"/>
            <a:ext cx="10914611" cy="96491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000"/>
              <a:buFont typeface="Open Sans"/>
              <a:buNone/>
              <a:defRPr sz="40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40080" y="1448790"/>
            <a:ext cx="10914610" cy="47281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2400"/>
              <a:buFont typeface="Open Sans"/>
              <a:buNone/>
              <a:defRPr sz="2400" b="0" i="0" u="none" strike="noStrike" cap="none">
                <a:solidFill>
                  <a:schemeClr val="dk1"/>
                </a:solidFill>
                <a:latin typeface="Open Sans"/>
                <a:ea typeface="Open Sans"/>
                <a:cs typeface="Open Sans"/>
                <a:sym typeface="Open Sans"/>
              </a:defRPr>
            </a:lvl1pPr>
            <a:lvl2pPr marL="914400" marR="0" lvl="1" indent="-355600" algn="l" rtl="0">
              <a:lnSpc>
                <a:spcPct val="80000"/>
              </a:lnSpc>
              <a:spcBef>
                <a:spcPts val="1200"/>
              </a:spcBef>
              <a:spcAft>
                <a:spcPts val="0"/>
              </a:spcAft>
              <a:buClr>
                <a:srgbClr val="4C7A75"/>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09880" algn="l" rtl="0">
              <a:lnSpc>
                <a:spcPct val="80000"/>
              </a:lnSpc>
              <a:spcBef>
                <a:spcPts val="1200"/>
              </a:spcBef>
              <a:spcAft>
                <a:spcPts val="0"/>
              </a:spcAft>
              <a:buClr>
                <a:srgbClr val="4C7A75"/>
              </a:buClr>
              <a:buSzPts val="1280"/>
              <a:buFont typeface="Courier New"/>
              <a:buChar char="o"/>
              <a:defRPr sz="1600" b="0" i="0" u="none" strike="noStrike" cap="none">
                <a:solidFill>
                  <a:schemeClr val="dk1"/>
                </a:solidFill>
                <a:latin typeface="Open Sans"/>
                <a:ea typeface="Open Sans"/>
                <a:cs typeface="Open Sans"/>
                <a:sym typeface="Open Sans"/>
              </a:defRPr>
            </a:lvl3pPr>
            <a:lvl4pPr marL="1828800" marR="0" lvl="3" indent="-330200" algn="l" rtl="0">
              <a:lnSpc>
                <a:spcPct val="80000"/>
              </a:lnSpc>
              <a:spcBef>
                <a:spcPts val="1200"/>
              </a:spcBef>
              <a:spcAft>
                <a:spcPts val="0"/>
              </a:spcAft>
              <a:buClr>
                <a:schemeClr val="dk2"/>
              </a:buClr>
              <a:buSzPts val="1600"/>
              <a:buFont typeface="Arial"/>
              <a:buChar char="•"/>
              <a:defRPr sz="1600" b="0" i="0" u="none" strike="noStrike" cap="none">
                <a:solidFill>
                  <a:schemeClr val="dk1"/>
                </a:solidFill>
                <a:latin typeface="Open Sans"/>
                <a:ea typeface="Open Sans"/>
                <a:cs typeface="Open Sans"/>
                <a:sym typeface="Open Sans"/>
              </a:defRPr>
            </a:lvl4pPr>
            <a:lvl5pPr marL="2286000" marR="0" lvl="4" indent="-289560" algn="l" rtl="0">
              <a:lnSpc>
                <a:spcPct val="80000"/>
              </a:lnSpc>
              <a:spcBef>
                <a:spcPts val="1200"/>
              </a:spcBef>
              <a:spcAft>
                <a:spcPts val="0"/>
              </a:spcAft>
              <a:buClr>
                <a:srgbClr val="4C7A75"/>
              </a:buClr>
              <a:buSzPts val="960"/>
              <a:buFont typeface="Courier New"/>
              <a:buChar char="o"/>
              <a:defRPr sz="16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2" name="Google Shape;12;p12"/>
          <p:cNvSpPr txBox="1">
            <a:spLocks noGrp="1"/>
          </p:cNvSpPr>
          <p:nvPr>
            <p:ph type="sldNum" idx="12"/>
          </p:nvPr>
        </p:nvSpPr>
        <p:spPr>
          <a:xfrm>
            <a:off x="9354312" y="644652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hyperlink" Target="http://www.vrtac-qm.org/" TargetMode="External"/><Relationship Id="rId5" Type="http://schemas.openxmlformats.org/officeDocument/2006/relationships/hyperlink" Target="mailto:sclardypdiehl@gwu.edu" TargetMode="External"/><Relationship Id="rId4" Type="http://schemas.openxmlformats.org/officeDocument/2006/relationships/hyperlink" Target="mailto:cnpankow@gwu.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ecfr.gov/cgi-bin/text-idx?node=se2.1.200_1407&amp;rgn=div8"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vrtac-qm-drupal-shared-files.s3.us-west-2.amazonaws.com/s3fs-public/site-files/fiscal-resource-qm/Prior-Approval-Tool-RSA.pdf" TargetMode="External"/><Relationship Id="rId4" Type="http://schemas.openxmlformats.org/officeDocument/2006/relationships/hyperlink" Target="https://rsa.ed.gov/sites/default/files/subregulatory/rsa-faq-prior-approval-10-29-2019.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hyperlink" Target="https://vrtac-qm-drupal-shared-files.s3.us-west-2.amazonaws.com/s3fs-public/site-files/fiscal-resource-qm/Prior-Approval-Tool-RSA.pdf" TargetMode="External"/><Relationship Id="rId5" Type="http://schemas.openxmlformats.org/officeDocument/2006/relationships/hyperlink" Target="https://www.vrtac-qm.org/" TargetMode="External"/><Relationship Id="rId4" Type="http://schemas.openxmlformats.org/officeDocument/2006/relationships/hyperlink" Target="https://www.ecfr.gov/current/title-2/subtitle-A/chapter-II/part-200/subpart-E/subject-group-ECFRea20080eff2ea53/section-200.407"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hyperlink" Target="https://www2.ed.gov/policy/speced/guid/faq-prior-approval-10-29-2019.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1" name="Google Shape;61;p1"/>
          <p:cNvSpPr txBox="1">
            <a:spLocks noGrp="1"/>
          </p:cNvSpPr>
          <p:nvPr>
            <p:ph type="title" idx="4294967295"/>
          </p:nvPr>
        </p:nvSpPr>
        <p:spPr>
          <a:xfrm>
            <a:off x="4665663" y="3157538"/>
            <a:ext cx="6035675" cy="10112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6000"/>
              <a:buFont typeface="Century Gothic"/>
              <a:buNone/>
            </a:pPr>
            <a:r>
              <a:rPr lang="en-US" sz="6000" b="1" i="0" u="none" strike="noStrike" cap="none">
                <a:solidFill>
                  <a:srgbClr val="4C7A75"/>
                </a:solidFill>
                <a:latin typeface="Century Gothic"/>
                <a:ea typeface="Century Gothic"/>
                <a:cs typeface="Century Gothic"/>
                <a:sym typeface="Century Gothic"/>
              </a:rPr>
              <a:t>Prior Approval</a:t>
            </a:r>
            <a:endParaRPr/>
          </a:p>
        </p:txBody>
      </p:sp>
      <p:pic>
        <p:nvPicPr>
          <p:cNvPr id="60" name="Google Shape;60;p1" descr="Fiscal Fitness"/>
          <p:cNvPicPr preferRelativeResize="0"/>
          <p:nvPr/>
        </p:nvPicPr>
        <p:blipFill rotWithShape="1">
          <a:blip r:embed="rId4">
            <a:alphaModFix/>
          </a:blip>
          <a:srcRect/>
          <a:stretch/>
        </p:blipFill>
        <p:spPr>
          <a:xfrm>
            <a:off x="4665663" y="340227"/>
            <a:ext cx="2513108" cy="2445551"/>
          </a:xfrm>
          <a:prstGeom prst="rect">
            <a:avLst/>
          </a:prstGeom>
          <a:noFill/>
          <a:ln>
            <a:noFill/>
          </a:ln>
        </p:spPr>
      </p:pic>
      <p:sp>
        <p:nvSpPr>
          <p:cNvPr id="62" name="Google Shape;62;p1"/>
          <p:cNvSpPr txBox="1"/>
          <p:nvPr/>
        </p:nvSpPr>
        <p:spPr>
          <a:xfrm>
            <a:off x="4710776" y="4186912"/>
            <a:ext cx="6102096" cy="353623"/>
          </a:xfrm>
          <a:prstGeom prst="rect">
            <a:avLst/>
          </a:prstGeom>
          <a:noFill/>
          <a:ln>
            <a:noFill/>
          </a:ln>
        </p:spPr>
        <p:txBody>
          <a:bodyPr spcFirstLastPara="1" wrap="square" lIns="91425" tIns="45700" rIns="91425" bIns="45700" anchor="t" anchorCtr="0">
            <a:spAutoFit/>
          </a:bodyPr>
          <a:lstStyle/>
          <a:p>
            <a:pPr marL="0" marR="0" lvl="0" indent="0" algn="l" rtl="0">
              <a:lnSpc>
                <a:spcPct val="137500"/>
              </a:lnSpc>
              <a:spcBef>
                <a:spcPts val="0"/>
              </a:spcBef>
              <a:spcAft>
                <a:spcPts val="0"/>
              </a:spcAft>
              <a:buClr>
                <a:srgbClr val="000000"/>
              </a:buClr>
              <a:buSzPts val="1600"/>
              <a:buFont typeface="Arial"/>
              <a:buNone/>
            </a:pPr>
            <a:r>
              <a:rPr lang="en-US" sz="1600" b="1" i="0" u="none" strike="noStrike" cap="none">
                <a:solidFill>
                  <a:schemeClr val="dk1"/>
                </a:solidFill>
                <a:latin typeface="Open Sans"/>
                <a:ea typeface="Open Sans"/>
                <a:cs typeface="Open Sans"/>
                <a:sym typeface="Open Sans"/>
              </a:rPr>
              <a:t>Brought to You By:</a:t>
            </a:r>
            <a:endParaRPr sz="1400" b="0" i="0" u="none" strike="noStrike" cap="none">
              <a:solidFill>
                <a:srgbClr val="000000"/>
              </a:solidFill>
              <a:latin typeface="Arial"/>
              <a:ea typeface="Arial"/>
              <a:cs typeface="Arial"/>
              <a:sym typeface="Arial"/>
            </a:endParaRPr>
          </a:p>
        </p:txBody>
      </p:sp>
      <p:pic>
        <p:nvPicPr>
          <p:cNvPr id="63" name="Google Shape;63;p1" descr="VRTAC-QM"/>
          <p:cNvPicPr preferRelativeResize="0"/>
          <p:nvPr/>
        </p:nvPicPr>
        <p:blipFill rotWithShape="1">
          <a:blip r:embed="rId5">
            <a:alphaModFix/>
          </a:blip>
          <a:srcRect/>
          <a:stretch/>
        </p:blipFill>
        <p:spPr>
          <a:xfrm>
            <a:off x="4632719" y="4540535"/>
            <a:ext cx="2662222" cy="1220185"/>
          </a:xfrm>
          <a:prstGeom prst="rect">
            <a:avLst/>
          </a:prstGeom>
          <a:noFill/>
          <a:ln>
            <a:noFill/>
          </a:ln>
        </p:spPr>
      </p:pic>
      <p:pic>
        <p:nvPicPr>
          <p:cNvPr id="64" name="Google Shape;64;p1">
            <a:extLst>
              <a:ext uri="{C183D7F6-B498-43B3-948B-1728B52AA6E4}">
                <adec:decorative xmlns:adec="http://schemas.microsoft.com/office/drawing/2017/decorative" val="1"/>
              </a:ext>
            </a:extLst>
          </p:cNvPr>
          <p:cNvPicPr preferRelativeResize="0"/>
          <p:nvPr/>
        </p:nvPicPr>
        <p:blipFill rotWithShape="1">
          <a:blip r:embed="rId6">
            <a:alphaModFix/>
          </a:blip>
          <a:srcRect l="12195" r="45122"/>
          <a:stretch/>
        </p:blipFill>
        <p:spPr>
          <a:xfrm>
            <a:off x="-525780" y="-9994"/>
            <a:ext cx="4400550" cy="6877987"/>
          </a:xfrm>
          <a:prstGeom prst="rect">
            <a:avLst/>
          </a:prstGeom>
          <a:noFill/>
          <a:ln>
            <a:noFill/>
          </a:ln>
        </p:spPr>
      </p:pic>
      <p:pic>
        <p:nvPicPr>
          <p:cNvPr id="65" name="Google Shape;65;p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230802" y="5029201"/>
            <a:ext cx="12411464" cy="1826284"/>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0"/>
          <p:cNvSpPr txBox="1">
            <a:spLocks noGrp="1"/>
          </p:cNvSpPr>
          <p:nvPr>
            <p:ph type="title"/>
          </p:nvPr>
        </p:nvSpPr>
        <p:spPr>
          <a:xfrm>
            <a:off x="640079" y="593724"/>
            <a:ext cx="10914611" cy="8175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A37238"/>
              </a:buClr>
              <a:buSzPts val="4400"/>
              <a:buFont typeface="Open Sans"/>
              <a:buNone/>
            </a:pPr>
            <a:r>
              <a:rPr lang="en-US" sz="4400">
                <a:solidFill>
                  <a:srgbClr val="A37238"/>
                </a:solidFill>
              </a:rPr>
              <a:t>Contact Us</a:t>
            </a:r>
            <a:endParaRPr/>
          </a:p>
        </p:txBody>
      </p:sp>
      <p:sp>
        <p:nvSpPr>
          <p:cNvPr id="134" name="Google Shape;134;p10"/>
          <p:cNvSpPr txBox="1">
            <a:spLocks noGrp="1"/>
          </p:cNvSpPr>
          <p:nvPr>
            <p:ph type="body" idx="1"/>
          </p:nvPr>
        </p:nvSpPr>
        <p:spPr>
          <a:xfrm>
            <a:off x="681030" y="1626555"/>
            <a:ext cx="7457700" cy="44949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2400"/>
              <a:buFont typeface="Open Sans"/>
              <a:buNone/>
            </a:pPr>
            <a:r>
              <a:rPr lang="en-US" sz="2400" b="1">
                <a:solidFill>
                  <a:srgbClr val="32514E"/>
                </a:solidFill>
              </a:rPr>
              <a:t>Carol Pankow, M.S.</a:t>
            </a:r>
            <a:endParaRPr sz="2400">
              <a:solidFill>
                <a:srgbClr val="32514E"/>
              </a:solidFill>
            </a:endParaRPr>
          </a:p>
          <a:p>
            <a:pPr marL="0" marR="0" lvl="0" indent="0" algn="l" rtl="0">
              <a:lnSpc>
                <a:spcPct val="133333"/>
              </a:lnSpc>
              <a:spcBef>
                <a:spcPts val="600"/>
              </a:spcBef>
              <a:spcAft>
                <a:spcPts val="0"/>
              </a:spcAft>
              <a:buSzPts val="2160"/>
              <a:buFont typeface="Open Sans"/>
              <a:buNone/>
            </a:pPr>
            <a:r>
              <a:rPr lang="en-US" sz="1800" u="none" strike="noStrike">
                <a:solidFill>
                  <a:srgbClr val="0D1D34"/>
                </a:solidFill>
              </a:rPr>
              <a:t>Project Director, GWU – VRTAC-QM</a:t>
            </a:r>
            <a:endParaRPr sz="1800" u="none" strike="noStrike"/>
          </a:p>
          <a:p>
            <a:pPr marL="0" marR="0" lvl="0" indent="0" algn="l" rtl="0">
              <a:lnSpc>
                <a:spcPct val="133333"/>
              </a:lnSpc>
              <a:spcBef>
                <a:spcPts val="600"/>
              </a:spcBef>
              <a:spcAft>
                <a:spcPts val="0"/>
              </a:spcAft>
              <a:buSzPts val="2160"/>
              <a:buFont typeface="Open Sans"/>
              <a:buNone/>
            </a:pPr>
            <a:r>
              <a:rPr lang="en-US" sz="1800" b="1" u="sng" strike="noStrike">
                <a:solidFill>
                  <a:srgbClr val="32514E"/>
                </a:solidFill>
                <a:hlinkClick r:id="rId4">
                  <a:extLst>
                    <a:ext uri="{A12FA001-AC4F-418D-AE19-62706E023703}">
                      <ahyp:hlinkClr xmlns:ahyp="http://schemas.microsoft.com/office/drawing/2018/hyperlinkcolor" val="tx"/>
                    </a:ext>
                  </a:extLst>
                </a:hlinkClick>
              </a:rPr>
              <a:t>cnpankow@gwu.edu</a:t>
            </a:r>
            <a:endParaRPr sz="1800" b="1" u="none" strike="noStrike">
              <a:solidFill>
                <a:srgbClr val="32514E"/>
              </a:solidFill>
            </a:endParaRPr>
          </a:p>
          <a:p>
            <a:pPr marL="0" marR="0" lvl="0" indent="0" algn="l" rtl="0">
              <a:lnSpc>
                <a:spcPct val="115000"/>
              </a:lnSpc>
              <a:spcBef>
                <a:spcPts val="0"/>
              </a:spcBef>
              <a:spcAft>
                <a:spcPts val="0"/>
              </a:spcAft>
              <a:buClr>
                <a:srgbClr val="000000"/>
              </a:buClr>
              <a:buSzPts val="1400"/>
              <a:buFont typeface="Open Sans"/>
              <a:buNone/>
            </a:pPr>
            <a:endParaRPr sz="1800" u="none" strike="noStrike"/>
          </a:p>
          <a:p>
            <a:pPr marL="0" marR="0" lvl="0" indent="0" algn="l" rtl="0">
              <a:lnSpc>
                <a:spcPct val="80000"/>
              </a:lnSpc>
              <a:spcBef>
                <a:spcPts val="0"/>
              </a:spcBef>
              <a:spcAft>
                <a:spcPts val="0"/>
              </a:spcAft>
              <a:buSzPts val="2400"/>
              <a:buFont typeface="Open Sans"/>
              <a:buNone/>
            </a:pPr>
            <a:r>
              <a:rPr lang="en-US" sz="2400" b="1">
                <a:solidFill>
                  <a:srgbClr val="32514E"/>
                </a:solidFill>
              </a:rPr>
              <a:t>Sarah Clardy</a:t>
            </a:r>
            <a:endParaRPr sz="2400">
              <a:solidFill>
                <a:srgbClr val="32514E"/>
              </a:solidFill>
            </a:endParaRPr>
          </a:p>
          <a:p>
            <a:pPr marL="0" marR="0" lvl="0" indent="0" algn="l" rtl="0">
              <a:lnSpc>
                <a:spcPct val="100000"/>
              </a:lnSpc>
              <a:spcBef>
                <a:spcPts val="600"/>
              </a:spcBef>
              <a:spcAft>
                <a:spcPts val="0"/>
              </a:spcAft>
              <a:buSzPts val="2160"/>
              <a:buFont typeface="Open Sans"/>
              <a:buNone/>
            </a:pPr>
            <a:r>
              <a:rPr lang="en-US" sz="1800">
                <a:solidFill>
                  <a:srgbClr val="0D1D34"/>
                </a:solidFill>
              </a:rPr>
              <a:t>Program Director</a:t>
            </a:r>
            <a:endParaRPr sz="1800">
              <a:solidFill>
                <a:srgbClr val="0D1D34"/>
              </a:solidFill>
            </a:endParaRPr>
          </a:p>
          <a:p>
            <a:pPr marL="0" marR="0" lvl="0" indent="0" algn="l" rtl="0">
              <a:lnSpc>
                <a:spcPct val="100000"/>
              </a:lnSpc>
              <a:spcBef>
                <a:spcPts val="600"/>
              </a:spcBef>
              <a:spcAft>
                <a:spcPts val="0"/>
              </a:spcAft>
              <a:buSzPts val="2160"/>
              <a:buFont typeface="Open Sans"/>
              <a:buNone/>
            </a:pPr>
            <a:r>
              <a:rPr lang="en-US" sz="1800">
                <a:solidFill>
                  <a:srgbClr val="0D1D34"/>
                </a:solidFill>
              </a:rPr>
              <a:t>Fiscal and Resource  Management -SDSU</a:t>
            </a:r>
            <a:r>
              <a:rPr lang="en-US" sz="1800" u="none" strike="noStrike">
                <a:solidFill>
                  <a:srgbClr val="0D1D34"/>
                </a:solidFill>
              </a:rPr>
              <a:t>– VRTAC-QM</a:t>
            </a:r>
            <a:endParaRPr sz="1800" u="none" strike="noStrike"/>
          </a:p>
          <a:p>
            <a:pPr marL="0" marR="0" lvl="0" indent="0" algn="l" rtl="0">
              <a:lnSpc>
                <a:spcPct val="133333"/>
              </a:lnSpc>
              <a:spcBef>
                <a:spcPts val="600"/>
              </a:spcBef>
              <a:spcAft>
                <a:spcPts val="0"/>
              </a:spcAft>
              <a:buSzPts val="2160"/>
              <a:buFont typeface="Open Sans"/>
              <a:buNone/>
            </a:pPr>
            <a:r>
              <a:rPr lang="en-US" sz="1800" b="1" u="sng">
                <a:solidFill>
                  <a:srgbClr val="32514E"/>
                </a:solidFill>
                <a:hlinkClick r:id="rId5">
                  <a:extLst>
                    <a:ext uri="{A12FA001-AC4F-418D-AE19-62706E023703}">
                      <ahyp:hlinkClr xmlns:ahyp="http://schemas.microsoft.com/office/drawing/2018/hyperlinkcolor" val="tx"/>
                    </a:ext>
                  </a:extLst>
                </a:hlinkClick>
              </a:rPr>
              <a:t>sclardy@sdsu</a:t>
            </a:r>
            <a:r>
              <a:rPr lang="en-US" sz="1800" b="1" u="sng" strike="noStrike">
                <a:solidFill>
                  <a:srgbClr val="32514E"/>
                </a:solidFill>
                <a:hlinkClick r:id="rId5">
                  <a:extLst>
                    <a:ext uri="{A12FA001-AC4F-418D-AE19-62706E023703}">
                      <ahyp:hlinkClr xmlns:ahyp="http://schemas.microsoft.com/office/drawing/2018/hyperlinkcolor" val="tx"/>
                    </a:ext>
                  </a:extLst>
                </a:hlinkClick>
              </a:rPr>
              <a:t>.edu</a:t>
            </a:r>
            <a:r>
              <a:rPr lang="en-US" sz="1800" b="1" u="none" strike="noStrike">
                <a:solidFill>
                  <a:srgbClr val="32514E"/>
                </a:solidFill>
              </a:rPr>
              <a:t>   </a:t>
            </a:r>
            <a:endParaRPr b="1">
              <a:solidFill>
                <a:srgbClr val="32514E"/>
              </a:solidFill>
            </a:endParaRPr>
          </a:p>
          <a:p>
            <a:pPr marL="342900" marR="0" lvl="0" indent="-205740" algn="l" rtl="0">
              <a:lnSpc>
                <a:spcPct val="133333"/>
              </a:lnSpc>
              <a:spcBef>
                <a:spcPts val="600"/>
              </a:spcBef>
              <a:spcAft>
                <a:spcPts val="0"/>
              </a:spcAft>
              <a:buSzPts val="2160"/>
              <a:buFont typeface="Open Sans"/>
              <a:buNone/>
            </a:pPr>
            <a:endParaRPr sz="1800">
              <a:solidFill>
                <a:srgbClr val="0D1D34"/>
              </a:solidFill>
            </a:endParaRPr>
          </a:p>
          <a:p>
            <a:pPr marL="0" lvl="0" indent="0" algn="l" rtl="0">
              <a:lnSpc>
                <a:spcPct val="80000"/>
              </a:lnSpc>
              <a:spcBef>
                <a:spcPts val="600"/>
              </a:spcBef>
              <a:spcAft>
                <a:spcPts val="0"/>
              </a:spcAft>
              <a:buSzPts val="3600"/>
              <a:buFont typeface="Open Sans"/>
              <a:buNone/>
            </a:pPr>
            <a:endParaRPr sz="3000" b="1" u="sng">
              <a:solidFill>
                <a:srgbClr val="234E8C"/>
              </a:solidFill>
              <a:hlinkClick r:id="rId6">
                <a:extLst>
                  <a:ext uri="{A12FA001-AC4F-418D-AE19-62706E023703}">
                    <ahyp:hlinkClr xmlns:ahyp="http://schemas.microsoft.com/office/drawing/2018/hyperlinkcolor" val="tx"/>
                  </a:ext>
                </a:extLst>
              </a:hlinkClick>
            </a:endParaRPr>
          </a:p>
          <a:p>
            <a:pPr marL="0" lvl="0" indent="0" algn="l" rtl="0">
              <a:lnSpc>
                <a:spcPct val="60000"/>
              </a:lnSpc>
              <a:spcBef>
                <a:spcPts val="600"/>
              </a:spcBef>
              <a:spcAft>
                <a:spcPts val="0"/>
              </a:spcAft>
              <a:buSzPts val="4800"/>
              <a:buFont typeface="Open Sans"/>
              <a:buNone/>
            </a:pPr>
            <a:r>
              <a:rPr lang="en-US" sz="4000" b="1" u="sng" strike="noStrike">
                <a:solidFill>
                  <a:srgbClr val="A37238"/>
                </a:solidFill>
                <a:hlinkClick r:id="rId6">
                  <a:extLst>
                    <a:ext uri="{A12FA001-AC4F-418D-AE19-62706E023703}">
                      <ahyp:hlinkClr xmlns:ahyp="http://schemas.microsoft.com/office/drawing/2018/hyperlinkcolor" val="tx"/>
                    </a:ext>
                  </a:extLst>
                </a:hlinkClick>
              </a:rPr>
              <a:t>www.vrtac-qm.org</a:t>
            </a:r>
            <a:endParaRPr sz="4000" b="1" u="none" strike="noStrike">
              <a:solidFill>
                <a:srgbClr val="A37238"/>
              </a:solidFill>
            </a:endParaRPr>
          </a:p>
          <a:p>
            <a:pPr marL="0" marR="0" lvl="0" indent="0" algn="l" rtl="0">
              <a:lnSpc>
                <a:spcPct val="133333"/>
              </a:lnSpc>
              <a:spcBef>
                <a:spcPts val="600"/>
              </a:spcBef>
              <a:spcAft>
                <a:spcPts val="0"/>
              </a:spcAft>
              <a:buSzPts val="2160"/>
              <a:buFont typeface="Open Sans"/>
              <a:buNone/>
            </a:pPr>
            <a:endParaRPr sz="1800" u="none" strike="noStrike"/>
          </a:p>
        </p:txBody>
      </p:sp>
      <p:pic>
        <p:nvPicPr>
          <p:cNvPr id="135" name="Google Shape;135;p10" descr="Fiscal Fitness">
            <a:extLst>
              <a:ext uri="{C183D7F6-B498-43B3-948B-1728B52AA6E4}">
                <adec:decorative xmlns:adec="http://schemas.microsoft.com/office/drawing/2017/decorative" val="0"/>
              </a:ext>
            </a:extLst>
          </p:cNvPr>
          <p:cNvPicPr preferRelativeResize="0"/>
          <p:nvPr/>
        </p:nvPicPr>
        <p:blipFill rotWithShape="1">
          <a:blip r:embed="rId7">
            <a:alphaModFix/>
          </a:blip>
          <a:srcRect/>
          <a:stretch/>
        </p:blipFill>
        <p:spPr>
          <a:xfrm>
            <a:off x="6841324" y="965044"/>
            <a:ext cx="3788576" cy="3686732"/>
          </a:xfrm>
          <a:prstGeom prst="rect">
            <a:avLst/>
          </a:prstGeom>
          <a:noFill/>
          <a:ln>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1"/>
          <p:cNvSpPr txBox="1">
            <a:spLocks noGrp="1"/>
          </p:cNvSpPr>
          <p:nvPr>
            <p:ph type="title"/>
          </p:nvPr>
        </p:nvSpPr>
        <p:spPr>
          <a:xfrm>
            <a:off x="1464987" y="682340"/>
            <a:ext cx="9262026" cy="9649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8D5BD"/>
              </a:buClr>
              <a:buSzPts val="4400"/>
              <a:buFont typeface="Open Sans"/>
              <a:buNone/>
            </a:pPr>
            <a:r>
              <a:rPr lang="en-US" sz="4400">
                <a:solidFill>
                  <a:srgbClr val="E8D5BD"/>
                </a:solidFill>
              </a:rPr>
              <a:t>Resources</a:t>
            </a:r>
            <a:endParaRPr/>
          </a:p>
        </p:txBody>
      </p:sp>
      <p:sp>
        <p:nvSpPr>
          <p:cNvPr id="141" name="Google Shape;141;p11"/>
          <p:cNvSpPr txBox="1">
            <a:spLocks noGrp="1"/>
          </p:cNvSpPr>
          <p:nvPr>
            <p:ph type="body" idx="1"/>
          </p:nvPr>
        </p:nvSpPr>
        <p:spPr>
          <a:xfrm>
            <a:off x="1651381" y="1748730"/>
            <a:ext cx="5562219" cy="3610670"/>
          </a:xfrm>
          <a:prstGeom prst="rect">
            <a:avLst/>
          </a:prstGeom>
          <a:noFill/>
          <a:ln>
            <a:noFill/>
          </a:ln>
        </p:spPr>
        <p:txBody>
          <a:bodyPr spcFirstLastPara="1" wrap="square" lIns="91425" tIns="45700" rIns="91425" bIns="45700" anchor="t" anchorCtr="0">
            <a:noAutofit/>
          </a:bodyPr>
          <a:lstStyle/>
          <a:p>
            <a:pPr marL="342900" lvl="0" indent="-342900" algn="l" rtl="0">
              <a:lnSpc>
                <a:spcPct val="135000"/>
              </a:lnSpc>
              <a:spcBef>
                <a:spcPts val="0"/>
              </a:spcBef>
              <a:spcAft>
                <a:spcPts val="0"/>
              </a:spcAft>
              <a:buClr>
                <a:schemeClr val="lt1"/>
              </a:buClr>
              <a:buSzPts val="2800"/>
              <a:buFont typeface="Arial"/>
              <a:buChar char="•"/>
            </a:pPr>
            <a:r>
              <a:rPr lang="en-US" u="sng">
                <a:solidFill>
                  <a:schemeClr val="lt1"/>
                </a:solidFill>
                <a:hlinkClick r:id="rId3">
                  <a:extLst>
                    <a:ext uri="{A12FA001-AC4F-418D-AE19-62706E023703}">
                      <ahyp:hlinkClr xmlns:ahyp="http://schemas.microsoft.com/office/drawing/2018/hyperlinkcolor" val="tx"/>
                    </a:ext>
                  </a:extLst>
                </a:hlinkClick>
              </a:rPr>
              <a:t>2 C.F.R. § 200.407 Prior Written Approval</a:t>
            </a:r>
            <a:endParaRPr>
              <a:solidFill>
                <a:schemeClr val="lt1"/>
              </a:solidFill>
            </a:endParaRPr>
          </a:p>
          <a:p>
            <a:pPr marL="342900" lvl="0" indent="-342900" algn="l" rtl="0">
              <a:lnSpc>
                <a:spcPct val="135000"/>
              </a:lnSpc>
              <a:spcBef>
                <a:spcPts val="0"/>
              </a:spcBef>
              <a:spcAft>
                <a:spcPts val="0"/>
              </a:spcAft>
              <a:buClr>
                <a:schemeClr val="lt1"/>
              </a:buClr>
              <a:buSzPts val="2800"/>
              <a:buFont typeface="Arial"/>
              <a:buChar char="•"/>
            </a:pPr>
            <a:r>
              <a:rPr lang="en-US" u="sng">
                <a:solidFill>
                  <a:schemeClr val="lt1"/>
                </a:solidFill>
                <a:hlinkClick r:id="rId4">
                  <a:extLst>
                    <a:ext uri="{A12FA001-AC4F-418D-AE19-62706E023703}">
                      <ahyp:hlinkClr xmlns:ahyp="http://schemas.microsoft.com/office/drawing/2018/hyperlinkcolor" val="tx"/>
                    </a:ext>
                  </a:extLst>
                </a:hlinkClick>
              </a:rPr>
              <a:t>RSA-FAQ Prior Approval-OSEP and RSA Formula Grants</a:t>
            </a:r>
            <a:endParaRPr>
              <a:solidFill>
                <a:schemeClr val="lt1"/>
              </a:solidFill>
            </a:endParaRPr>
          </a:p>
          <a:p>
            <a:pPr marL="342900" lvl="0" indent="-342900" algn="l" rtl="0">
              <a:lnSpc>
                <a:spcPct val="135000"/>
              </a:lnSpc>
              <a:spcBef>
                <a:spcPts val="0"/>
              </a:spcBef>
              <a:spcAft>
                <a:spcPts val="0"/>
              </a:spcAft>
              <a:buClr>
                <a:schemeClr val="lt1"/>
              </a:buClr>
              <a:buSzPts val="2800"/>
              <a:buFont typeface="Arial"/>
              <a:buChar char="•"/>
            </a:pPr>
            <a:r>
              <a:rPr lang="en-US" u="sng">
                <a:solidFill>
                  <a:schemeClr val="lt1"/>
                </a:solidFill>
                <a:hlinkClick r:id="rId5">
                  <a:extLst>
                    <a:ext uri="{A12FA001-AC4F-418D-AE19-62706E023703}">
                      <ahyp:hlinkClr xmlns:ahyp="http://schemas.microsoft.com/office/drawing/2018/hyperlinkcolor" val="tx"/>
                    </a:ext>
                  </a:extLst>
                </a:hlinkClick>
              </a:rPr>
              <a:t>Prior Approval Resource Tool</a:t>
            </a:r>
            <a:r>
              <a:rPr lang="en-US">
                <a:solidFill>
                  <a:schemeClr val="lt1"/>
                </a:solidFill>
              </a:rPr>
              <a:t> </a:t>
            </a:r>
            <a:endParaRPr>
              <a:solidFill>
                <a:schemeClr val="lt1"/>
              </a:solidFill>
            </a:endParaRPr>
          </a:p>
          <a:p>
            <a:pPr marL="0" lvl="0" indent="0" algn="l" rtl="0">
              <a:lnSpc>
                <a:spcPct val="140000"/>
              </a:lnSpc>
              <a:spcBef>
                <a:spcPts val="0"/>
              </a:spcBef>
              <a:spcAft>
                <a:spcPts val="0"/>
              </a:spcAft>
              <a:buClr>
                <a:schemeClr val="lt1"/>
              </a:buClr>
              <a:buSzPts val="2800"/>
              <a:buFont typeface="Open Sans"/>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3874831"/>
            <a:ext cx="12192000" cy="3177417"/>
          </a:xfrm>
          <a:prstGeom prst="rect">
            <a:avLst/>
          </a:prstGeom>
          <a:noFill/>
          <a:ln>
            <a:noFill/>
          </a:ln>
        </p:spPr>
      </p:pic>
      <p:sp>
        <p:nvSpPr>
          <p:cNvPr id="71" name="Google Shape;71;p2"/>
          <p:cNvSpPr txBox="1">
            <a:spLocks noGrp="1"/>
          </p:cNvSpPr>
          <p:nvPr>
            <p:ph type="title"/>
          </p:nvPr>
        </p:nvSpPr>
        <p:spPr>
          <a:xfrm>
            <a:off x="1302238" y="810390"/>
            <a:ext cx="8485455" cy="9649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DDC09D"/>
              </a:buClr>
              <a:buSzPts val="5400"/>
              <a:buFont typeface="Open Sans"/>
              <a:buNone/>
            </a:pPr>
            <a:r>
              <a:rPr lang="en-US" sz="5400">
                <a:solidFill>
                  <a:srgbClr val="DDC09D"/>
                </a:solidFill>
              </a:rPr>
              <a:t>Disclaimer</a:t>
            </a:r>
            <a:endParaRPr/>
          </a:p>
        </p:txBody>
      </p:sp>
      <p:sp>
        <p:nvSpPr>
          <p:cNvPr id="72" name="Google Shape;72;p2"/>
          <p:cNvSpPr txBox="1">
            <a:spLocks noGrp="1"/>
          </p:cNvSpPr>
          <p:nvPr>
            <p:ph type="body" idx="1"/>
          </p:nvPr>
        </p:nvSpPr>
        <p:spPr>
          <a:xfrm>
            <a:off x="1302238" y="2164458"/>
            <a:ext cx="5344341" cy="3294333"/>
          </a:xfrm>
          <a:prstGeom prst="rect">
            <a:avLst/>
          </a:prstGeom>
          <a:noFill/>
          <a:ln>
            <a:noFill/>
          </a:ln>
        </p:spPr>
        <p:txBody>
          <a:bodyPr spcFirstLastPara="1" wrap="square" lIns="91425" tIns="45700" rIns="91425" bIns="45700" anchor="t" anchorCtr="0">
            <a:noAutofit/>
          </a:bodyPr>
          <a:lstStyle/>
          <a:p>
            <a:pPr marL="0" lvl="0" indent="0" algn="l" rtl="0">
              <a:lnSpc>
                <a:spcPct val="155555"/>
              </a:lnSpc>
              <a:spcBef>
                <a:spcPts val="0"/>
              </a:spcBef>
              <a:spcAft>
                <a:spcPts val="0"/>
              </a:spcAft>
              <a:buSzPts val="2520"/>
              <a:buFont typeface="Open Sans"/>
              <a:buNone/>
            </a:pPr>
            <a:r>
              <a:rPr lang="en-US" sz="1800" b="1"/>
              <a:t>"The contents of this presentation were developed under grant H264J200002 from the Department of Education. However, these contents do not necessarily represent the policy of the Department of Education, and you should not assume endorsement by the Federal Government."</a:t>
            </a:r>
            <a:endParaRPr/>
          </a:p>
        </p:txBody>
      </p:sp>
      <p:pic>
        <p:nvPicPr>
          <p:cNvPr id="73" name="Google Shape;73;p2">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7066301" y="1733247"/>
            <a:ext cx="3937761" cy="3831907"/>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
          <p:cNvSpPr txBox="1">
            <a:spLocks noGrp="1"/>
          </p:cNvSpPr>
          <p:nvPr>
            <p:ph type="title"/>
          </p:nvPr>
        </p:nvSpPr>
        <p:spPr>
          <a:xfrm>
            <a:off x="809308" y="2023110"/>
            <a:ext cx="8734742" cy="212598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4C7A75"/>
              </a:buClr>
              <a:buSzPts val="7000"/>
              <a:buFont typeface="Open Sans"/>
              <a:buNone/>
            </a:pPr>
            <a:r>
              <a:rPr lang="en-US" sz="7000">
                <a:solidFill>
                  <a:srgbClr val="4C7A75"/>
                </a:solidFill>
              </a:rPr>
              <a:t>Top Five Issues </a:t>
            </a:r>
            <a:br>
              <a:rPr lang="en-US" sz="7000"/>
            </a:br>
            <a:r>
              <a:rPr lang="en-US" sz="7000"/>
              <a:t>with Prior Approval</a:t>
            </a:r>
            <a:endParaRPr/>
          </a:p>
        </p:txBody>
      </p:sp>
      <p:pic>
        <p:nvPicPr>
          <p:cNvPr id="80" name="Google Shape;80;p3">
            <a:extLst>
              <a:ext uri="{C183D7F6-B498-43B3-948B-1728B52AA6E4}">
                <adec:decorative xmlns:adec="http://schemas.microsoft.com/office/drawing/2017/decorative" val="1"/>
              </a:ext>
            </a:extLst>
          </p:cNvPr>
          <p:cNvPicPr preferRelativeResize="0"/>
          <p:nvPr/>
        </p:nvPicPr>
        <p:blipFill rotWithShape="1">
          <a:blip r:embed="rId4">
            <a:alphaModFix/>
          </a:blip>
          <a:srcRect b="16188"/>
          <a:stretch/>
        </p:blipFill>
        <p:spPr>
          <a:xfrm>
            <a:off x="809308" y="386229"/>
            <a:ext cx="1344489" cy="1096554"/>
          </a:xfrm>
          <a:prstGeom prst="rect">
            <a:avLst/>
          </a:prstGeom>
          <a:noFill/>
          <a:ln>
            <a:no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640080" y="650874"/>
            <a:ext cx="6808936" cy="1528061"/>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Clr>
                <a:schemeClr val="dk2"/>
              </a:buClr>
              <a:buSzPts val="6600"/>
              <a:buFont typeface="Open Sans"/>
              <a:buAutoNum type="arabicPeriod"/>
            </a:pPr>
            <a:r>
              <a:rPr lang="en-US" sz="4400">
                <a:solidFill>
                  <a:schemeClr val="accent2"/>
                </a:solidFill>
              </a:rPr>
              <a:t>Include All The Categories In Your Policy and Request</a:t>
            </a:r>
            <a:endParaRPr/>
          </a:p>
        </p:txBody>
      </p:sp>
      <p:sp>
        <p:nvSpPr>
          <p:cNvPr id="87" name="Google Shape;87;p4"/>
          <p:cNvSpPr txBox="1">
            <a:spLocks noGrp="1"/>
          </p:cNvSpPr>
          <p:nvPr>
            <p:ph type="body" idx="1"/>
          </p:nvPr>
        </p:nvSpPr>
        <p:spPr>
          <a:xfrm>
            <a:off x="1360170" y="2688835"/>
            <a:ext cx="4735830" cy="3461729"/>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000"/>
              <a:buFont typeface="Arial"/>
              <a:buChar char="•"/>
            </a:pPr>
            <a:r>
              <a:rPr lang="en-US" b="1" u="sng">
                <a:solidFill>
                  <a:schemeClr val="hlink"/>
                </a:solidFill>
                <a:hlinkClick r:id="rId4"/>
              </a:rPr>
              <a:t>2 C.F.R. § 200.407</a:t>
            </a:r>
            <a:r>
              <a:rPr lang="en-US" b="1"/>
              <a:t> </a:t>
            </a:r>
            <a:r>
              <a:rPr lang="en-US"/>
              <a:t>lays out all the areas requiring prior approval</a:t>
            </a:r>
            <a:endParaRPr/>
          </a:p>
          <a:p>
            <a:pPr marL="342900" lvl="0" indent="-342900" algn="l" rtl="0">
              <a:lnSpc>
                <a:spcPct val="115000"/>
              </a:lnSpc>
              <a:spcBef>
                <a:spcPts val="0"/>
              </a:spcBef>
              <a:spcAft>
                <a:spcPts val="0"/>
              </a:spcAft>
              <a:buSzPts val="2000"/>
              <a:buFont typeface="Arial"/>
              <a:buChar char="•"/>
            </a:pPr>
            <a:r>
              <a:rPr lang="en-US" sz="2000"/>
              <a:t>Don’t forget the </a:t>
            </a:r>
            <a:r>
              <a:rPr lang="en-US" sz="2000" b="1"/>
              <a:t>direct charging </a:t>
            </a:r>
            <a:r>
              <a:rPr lang="en-US" sz="2000"/>
              <a:t>of Administrative or clerical salaries</a:t>
            </a:r>
            <a:endParaRPr/>
          </a:p>
          <a:p>
            <a:pPr marL="342900" lvl="0" indent="-342900" algn="l" rtl="0">
              <a:lnSpc>
                <a:spcPct val="115000"/>
              </a:lnSpc>
              <a:spcBef>
                <a:spcPts val="1200"/>
              </a:spcBef>
              <a:spcAft>
                <a:spcPts val="0"/>
              </a:spcAft>
              <a:buSzPts val="2000"/>
              <a:buFont typeface="Arial"/>
              <a:buChar char="•"/>
            </a:pPr>
            <a:r>
              <a:rPr lang="en-US" sz="2000"/>
              <a:t>See the </a:t>
            </a:r>
            <a:r>
              <a:rPr lang="en-US" u="sng">
                <a:solidFill>
                  <a:schemeClr val="hlink"/>
                </a:solidFill>
                <a:hlinkClick r:id="rId5"/>
              </a:rPr>
              <a:t>VRTAC-QM</a:t>
            </a:r>
            <a:r>
              <a:rPr lang="en-US"/>
              <a:t> website</a:t>
            </a:r>
            <a:r>
              <a:rPr lang="en-US" sz="2000" b="1"/>
              <a:t> </a:t>
            </a:r>
            <a:r>
              <a:rPr lang="en-US" sz="2000"/>
              <a:t>to access the </a:t>
            </a:r>
            <a:r>
              <a:rPr lang="en-US" u="sng">
                <a:solidFill>
                  <a:schemeClr val="hlink"/>
                </a:solidFill>
                <a:hlinkClick r:id="rId6"/>
              </a:rPr>
              <a:t>Prior Approval Resource Tool</a:t>
            </a:r>
            <a:endParaRPr sz="2000"/>
          </a:p>
        </p:txBody>
      </p:sp>
      <p:pic>
        <p:nvPicPr>
          <p:cNvPr id="88" name="Google Shape;88;p4">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358890" y="1394459"/>
            <a:ext cx="5614467" cy="5463541"/>
          </a:xfrm>
          <a:prstGeom prst="rect">
            <a:avLst/>
          </a:prstGeom>
          <a:noFill/>
          <a:ln>
            <a:noFill/>
          </a:ln>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6">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032157" y="0"/>
            <a:ext cx="7047448" cy="6858000"/>
          </a:xfrm>
          <a:prstGeom prst="rect">
            <a:avLst/>
          </a:prstGeom>
          <a:noFill/>
          <a:ln>
            <a:noFill/>
          </a:ln>
        </p:spPr>
      </p:pic>
      <p:sp>
        <p:nvSpPr>
          <p:cNvPr id="95" name="Google Shape;95;p6"/>
          <p:cNvSpPr txBox="1">
            <a:spLocks noGrp="1"/>
          </p:cNvSpPr>
          <p:nvPr>
            <p:ph type="title"/>
          </p:nvPr>
        </p:nvSpPr>
        <p:spPr>
          <a:xfrm>
            <a:off x="640080" y="650874"/>
            <a:ext cx="6808936" cy="1528061"/>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Clr>
                <a:schemeClr val="dk2"/>
              </a:buClr>
              <a:buSzPts val="6600"/>
              <a:buFont typeface="Arial"/>
              <a:buAutoNum type="arabicPeriod" startAt="2"/>
            </a:pPr>
            <a:r>
              <a:rPr lang="en-US" sz="4400">
                <a:solidFill>
                  <a:schemeClr val="accent2"/>
                </a:solidFill>
              </a:rPr>
              <a:t>Know Your State Purchasing Requirements</a:t>
            </a:r>
            <a:endParaRPr/>
          </a:p>
        </p:txBody>
      </p:sp>
      <p:sp>
        <p:nvSpPr>
          <p:cNvPr id="96" name="Google Shape;96;p6"/>
          <p:cNvSpPr txBox="1">
            <a:spLocks noGrp="1"/>
          </p:cNvSpPr>
          <p:nvPr>
            <p:ph type="body" idx="1"/>
          </p:nvPr>
        </p:nvSpPr>
        <p:spPr>
          <a:xfrm>
            <a:off x="1360170" y="2688835"/>
            <a:ext cx="5006340" cy="302616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000"/>
              <a:buFont typeface="Arial"/>
              <a:buChar char="•"/>
            </a:pPr>
            <a:r>
              <a:rPr lang="en-US" sz="2000"/>
              <a:t>Know your State’s capitalization threshold versus supplies.</a:t>
            </a:r>
            <a:endParaRPr/>
          </a:p>
          <a:p>
            <a:pPr marL="651510" lvl="2" indent="-285750" algn="l" rtl="0">
              <a:lnSpc>
                <a:spcPct val="115000"/>
              </a:lnSpc>
              <a:spcBef>
                <a:spcPts val="2400"/>
              </a:spcBef>
              <a:spcAft>
                <a:spcPts val="0"/>
              </a:spcAft>
              <a:buSzPts val="1980"/>
              <a:buFont typeface="Courier New"/>
              <a:buChar char="o"/>
            </a:pPr>
            <a:r>
              <a:rPr lang="en-US"/>
              <a:t>Don’t submit requests for supplies</a:t>
            </a:r>
            <a:endParaRPr/>
          </a:p>
          <a:p>
            <a:pPr marL="651510" lvl="2" indent="-285750" algn="l" rtl="0">
              <a:lnSpc>
                <a:spcPct val="115000"/>
              </a:lnSpc>
              <a:spcBef>
                <a:spcPts val="2400"/>
              </a:spcBef>
              <a:spcAft>
                <a:spcPts val="0"/>
              </a:spcAft>
              <a:buSzPts val="1980"/>
              <a:buFont typeface="Courier New"/>
              <a:buChar char="o"/>
            </a:pPr>
            <a:r>
              <a:rPr lang="en-US"/>
              <a:t>Federal capitalization threshold is $5000 per unit cost. However, if your State capitalization threshold is less, use whatever threshold is most restrictive.</a:t>
            </a:r>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5"/>
          <p:cNvSpPr txBox="1">
            <a:spLocks noGrp="1"/>
          </p:cNvSpPr>
          <p:nvPr>
            <p:ph type="title"/>
          </p:nvPr>
        </p:nvSpPr>
        <p:spPr>
          <a:xfrm>
            <a:off x="640080" y="353694"/>
            <a:ext cx="6808936" cy="1528061"/>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Clr>
                <a:schemeClr val="dk2"/>
              </a:buClr>
              <a:buSzPts val="6600"/>
              <a:buFont typeface="Arial"/>
              <a:buAutoNum type="arabicPeriod" startAt="3"/>
            </a:pPr>
            <a:r>
              <a:rPr lang="en-US" sz="4400">
                <a:solidFill>
                  <a:schemeClr val="accent2"/>
                </a:solidFill>
              </a:rPr>
              <a:t>Use The Aggregate Request Process</a:t>
            </a:r>
            <a:endParaRPr/>
          </a:p>
        </p:txBody>
      </p:sp>
      <p:sp>
        <p:nvSpPr>
          <p:cNvPr id="103" name="Google Shape;103;p5"/>
          <p:cNvSpPr txBox="1">
            <a:spLocks noGrp="1"/>
          </p:cNvSpPr>
          <p:nvPr>
            <p:ph type="body" idx="1"/>
          </p:nvPr>
        </p:nvSpPr>
        <p:spPr>
          <a:xfrm>
            <a:off x="1360170" y="2185915"/>
            <a:ext cx="5318574" cy="1700285"/>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000"/>
              <a:buFont typeface="Arial"/>
              <a:buChar char="•"/>
            </a:pPr>
            <a:r>
              <a:rPr lang="en-US" sz="2000"/>
              <a:t>Helpful Tip-Review </a:t>
            </a:r>
            <a:r>
              <a:rPr lang="en-US" u="sng">
                <a:solidFill>
                  <a:schemeClr val="hlink"/>
                </a:solidFill>
                <a:hlinkClick r:id="rId4"/>
              </a:rPr>
              <a:t>OSERS Prior Approval Letter 10/29/19</a:t>
            </a:r>
            <a:endParaRPr sz="2000"/>
          </a:p>
          <a:p>
            <a:pPr marL="342900" lvl="0" indent="-342900" algn="l" rtl="0">
              <a:lnSpc>
                <a:spcPct val="115000"/>
              </a:lnSpc>
              <a:spcBef>
                <a:spcPts val="1200"/>
              </a:spcBef>
              <a:spcAft>
                <a:spcPts val="0"/>
              </a:spcAft>
              <a:buSzPts val="2000"/>
              <a:buFont typeface="Arial"/>
              <a:buChar char="•"/>
            </a:pPr>
            <a:r>
              <a:rPr lang="en-US" sz="2000"/>
              <a:t>Plan ahead and submit one request instead of individual requests</a:t>
            </a:r>
            <a:endParaRPr/>
          </a:p>
        </p:txBody>
      </p:sp>
      <p:pic>
        <p:nvPicPr>
          <p:cNvPr id="104" name="Google Shape;104;p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678744" y="1040479"/>
            <a:ext cx="6107430" cy="5943252"/>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7"/>
          <p:cNvSpPr txBox="1">
            <a:spLocks noGrp="1"/>
          </p:cNvSpPr>
          <p:nvPr>
            <p:ph type="title"/>
          </p:nvPr>
        </p:nvSpPr>
        <p:spPr>
          <a:xfrm>
            <a:off x="640080" y="662304"/>
            <a:ext cx="6808936" cy="1528061"/>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Clr>
                <a:schemeClr val="dk2"/>
              </a:buClr>
              <a:buSzPts val="6600"/>
              <a:buFont typeface="Open Sans"/>
              <a:buAutoNum type="arabicPeriod" startAt="4"/>
            </a:pPr>
            <a:r>
              <a:rPr lang="en-US" sz="4400">
                <a:solidFill>
                  <a:schemeClr val="accent2"/>
                </a:solidFill>
              </a:rPr>
              <a:t>Don’t Forget to Allocate Requests Appropriately</a:t>
            </a:r>
            <a:endParaRPr/>
          </a:p>
        </p:txBody>
      </p:sp>
      <p:sp>
        <p:nvSpPr>
          <p:cNvPr id="111" name="Google Shape;111;p7"/>
          <p:cNvSpPr txBox="1">
            <a:spLocks noGrp="1"/>
          </p:cNvSpPr>
          <p:nvPr>
            <p:ph type="body" idx="1"/>
          </p:nvPr>
        </p:nvSpPr>
        <p:spPr>
          <a:xfrm>
            <a:off x="1360170" y="2696716"/>
            <a:ext cx="4735830" cy="3018283"/>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000"/>
              <a:buFont typeface="Arial"/>
              <a:buChar char="•"/>
            </a:pPr>
            <a:r>
              <a:rPr lang="en-US" sz="2000"/>
              <a:t>Ensure costs are allocated in proportion to the benefit received-Everything can’t be charged to VR when it is benefiting other programs such as OIB, SE, etc.</a:t>
            </a:r>
            <a:endParaRPr/>
          </a:p>
          <a:p>
            <a:pPr marL="342900" lvl="0" indent="-342900" algn="l" rtl="0">
              <a:lnSpc>
                <a:spcPct val="115000"/>
              </a:lnSpc>
              <a:spcBef>
                <a:spcPts val="1200"/>
              </a:spcBef>
              <a:spcAft>
                <a:spcPts val="0"/>
              </a:spcAft>
              <a:buSzPts val="2000"/>
              <a:buFont typeface="Arial"/>
              <a:buChar char="•"/>
            </a:pPr>
            <a:r>
              <a:rPr lang="en-US"/>
              <a:t>No matter the source of funding, prior approval is required for purchases that benefit the VR program.</a:t>
            </a:r>
            <a:endParaRPr/>
          </a:p>
        </p:txBody>
      </p:sp>
      <p:pic>
        <p:nvPicPr>
          <p:cNvPr id="112" name="Google Shape;112;p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23710" y="1797776"/>
            <a:ext cx="4385310" cy="4267426"/>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788670" y="205104"/>
            <a:ext cx="6808936" cy="1528061"/>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Clr>
                <a:schemeClr val="dk2"/>
              </a:buClr>
              <a:buSzPts val="6600"/>
              <a:buFont typeface="Open Sans"/>
              <a:buAutoNum type="arabicPeriod" startAt="5"/>
            </a:pPr>
            <a:r>
              <a:rPr lang="en-US" sz="4400">
                <a:solidFill>
                  <a:schemeClr val="accent2"/>
                </a:solidFill>
              </a:rPr>
              <a:t>Submit Your Requests</a:t>
            </a:r>
            <a:endParaRPr/>
          </a:p>
        </p:txBody>
      </p:sp>
      <p:sp>
        <p:nvSpPr>
          <p:cNvPr id="119" name="Google Shape;119;p8"/>
          <p:cNvSpPr txBox="1">
            <a:spLocks noGrp="1"/>
          </p:cNvSpPr>
          <p:nvPr>
            <p:ph type="body" idx="1"/>
          </p:nvPr>
        </p:nvSpPr>
        <p:spPr>
          <a:xfrm>
            <a:off x="1289918" y="1610866"/>
            <a:ext cx="4390792" cy="301828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000"/>
              <a:buFont typeface="Open Sans"/>
              <a:buNone/>
            </a:pPr>
            <a:r>
              <a:rPr lang="en-US" sz="2000" b="1">
                <a:solidFill>
                  <a:srgbClr val="A37238"/>
                </a:solidFill>
              </a:rPr>
              <a:t>Last but not least</a:t>
            </a:r>
            <a:r>
              <a:rPr lang="en-US" sz="2000"/>
              <a:t>, this requirement went into effect in 2015.</a:t>
            </a:r>
            <a:endParaRPr/>
          </a:p>
          <a:p>
            <a:pPr marL="0" lvl="0" indent="0" algn="l" rtl="0">
              <a:lnSpc>
                <a:spcPct val="115000"/>
              </a:lnSpc>
              <a:spcBef>
                <a:spcPts val="1200"/>
              </a:spcBef>
              <a:spcAft>
                <a:spcPts val="0"/>
              </a:spcAft>
              <a:buSzPts val="2000"/>
              <a:buFont typeface="Open Sans"/>
              <a:buNone/>
            </a:pPr>
            <a:r>
              <a:rPr lang="en-US"/>
              <a:t>I</a:t>
            </a:r>
            <a:r>
              <a:rPr lang="en-US" sz="2000"/>
              <a:t>f you haven’t submitted a request, it’s time. </a:t>
            </a:r>
            <a:endParaRPr/>
          </a:p>
        </p:txBody>
      </p:sp>
      <p:pic>
        <p:nvPicPr>
          <p:cNvPr id="120" name="Google Shape;120;p8">
            <a:extLst>
              <a:ext uri="{C183D7F6-B498-43B3-948B-1728B52AA6E4}">
                <adec:decorative xmlns:adec="http://schemas.microsoft.com/office/drawing/2017/decorative" val="1"/>
              </a:ext>
            </a:extLst>
          </p:cNvPr>
          <p:cNvPicPr preferRelativeResize="0"/>
          <p:nvPr/>
        </p:nvPicPr>
        <p:blipFill rotWithShape="1">
          <a:blip r:embed="rId4">
            <a:alphaModFix/>
          </a:blip>
          <a:srcRect l="6744"/>
          <a:stretch/>
        </p:blipFill>
        <p:spPr>
          <a:xfrm>
            <a:off x="6096000" y="0"/>
            <a:ext cx="6872765" cy="7171645"/>
          </a:xfrm>
          <a:prstGeom prst="rect">
            <a:avLst/>
          </a:prstGeom>
          <a:noFill/>
          <a:ln>
            <a:noFill/>
          </a:ln>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1463886" y="436330"/>
            <a:ext cx="9262026" cy="9649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8D5BD"/>
              </a:buClr>
              <a:buSzPts val="1800"/>
              <a:buFont typeface="Arial"/>
              <a:buNone/>
            </a:pPr>
            <a:br>
              <a:rPr lang="en-US" sz="1800">
                <a:solidFill>
                  <a:srgbClr val="E8D5BD"/>
                </a:solidFill>
                <a:latin typeface="Arial"/>
                <a:ea typeface="Arial"/>
                <a:cs typeface="Arial"/>
                <a:sym typeface="Arial"/>
              </a:rPr>
            </a:br>
            <a:r>
              <a:rPr lang="en-US" sz="4400">
                <a:solidFill>
                  <a:srgbClr val="E8D5BD"/>
                </a:solidFill>
              </a:rPr>
              <a:t>Questions?</a:t>
            </a:r>
            <a:endParaRPr/>
          </a:p>
        </p:txBody>
      </p:sp>
      <p:pic>
        <p:nvPicPr>
          <p:cNvPr id="127" name="Google Shape;127;p9">
            <a:extLs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4">
            <a:alphaModFix/>
          </a:blip>
          <a:srcRect/>
          <a:stretch/>
        </p:blipFill>
        <p:spPr>
          <a:xfrm>
            <a:off x="3538008" y="1776818"/>
            <a:ext cx="5400252" cy="5255085"/>
          </a:xfrm>
          <a:prstGeom prst="rect">
            <a:avLst/>
          </a:prstGeom>
          <a:noFill/>
          <a:ln>
            <a:noFill/>
          </a:ln>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VRTAC-QM">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825</Words>
  <Application>Microsoft Office PowerPoint</Application>
  <PresentationFormat>Widescreen</PresentationFormat>
  <Paragraphs>65</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Open Sans</vt:lpstr>
      <vt:lpstr>Century Gothic</vt:lpstr>
      <vt:lpstr>Calibri</vt:lpstr>
      <vt:lpstr>Arial</vt:lpstr>
      <vt:lpstr>Courier New</vt:lpstr>
      <vt:lpstr>Office Theme</vt:lpstr>
      <vt:lpstr>Prior Approval</vt:lpstr>
      <vt:lpstr>Disclaimer</vt:lpstr>
      <vt:lpstr>Top Five Issues  with Prior Approval</vt:lpstr>
      <vt:lpstr>Include All The Categories In Your Policy and Request</vt:lpstr>
      <vt:lpstr>Know Your State Purchasing Requirements</vt:lpstr>
      <vt:lpstr>Use The Aggregate Request Process</vt:lpstr>
      <vt:lpstr>Don’t Forget to Allocate Requests Appropriately</vt:lpstr>
      <vt:lpstr>Submit Your Requests</vt:lpstr>
      <vt:lpstr> Questions?</vt:lpstr>
      <vt:lpstr>Contact Us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 Approval</dc:title>
  <dc:creator>Rachel Anderson</dc:creator>
  <cp:lastModifiedBy>Theresa Kulow</cp:lastModifiedBy>
  <cp:revision>1</cp:revision>
  <dcterms:created xsi:type="dcterms:W3CDTF">2021-01-25T15:28:03Z</dcterms:created>
  <dcterms:modified xsi:type="dcterms:W3CDTF">2022-03-08T15:48:46Z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6A5FB472-4B50-4BD4-BBD2-D1EEC111FE34</vt:lpwstr>
  </property>
  <property fmtid="{D5CDD505-2E9C-101B-9397-08002B2CF9AE}" pid="3" name="ArticulatePath">
    <vt:lpwstr>powerpoint_</vt:lpwstr>
  </property>
</Properties>
</file>